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66" r:id="rId6"/>
    <p:sldId id="259" r:id="rId7"/>
    <p:sldId id="260" r:id="rId8"/>
    <p:sldId id="261" r:id="rId9"/>
    <p:sldId id="267" r:id="rId10"/>
    <p:sldId id="268" r:id="rId11"/>
    <p:sldId id="262" r:id="rId12"/>
    <p:sldId id="264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CD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77" y="-1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37A0-FB35-412E-ADC1-38E3132AD4D8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B550DFE-F3BC-4023-B566-98E2BF21CF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37A0-FB35-412E-ADC1-38E3132AD4D8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0DFE-F3BC-4023-B566-98E2BF21CF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37A0-FB35-412E-ADC1-38E3132AD4D8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0DFE-F3BC-4023-B566-98E2BF21CF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37A0-FB35-412E-ADC1-38E3132AD4D8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B550DFE-F3BC-4023-B566-98E2BF21CF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37A0-FB35-412E-ADC1-38E3132AD4D8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0DFE-F3BC-4023-B566-98E2BF21CFE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37A0-FB35-412E-ADC1-38E3132AD4D8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0DFE-F3BC-4023-B566-98E2BF21CF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37A0-FB35-412E-ADC1-38E3132AD4D8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B550DFE-F3BC-4023-B566-98E2BF21CFE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37A0-FB35-412E-ADC1-38E3132AD4D8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0DFE-F3BC-4023-B566-98E2BF21CF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37A0-FB35-412E-ADC1-38E3132AD4D8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0DFE-F3BC-4023-B566-98E2BF21CF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37A0-FB35-412E-ADC1-38E3132AD4D8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0DFE-F3BC-4023-B566-98E2BF21CF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37A0-FB35-412E-ADC1-38E3132AD4D8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0DFE-F3BC-4023-B566-98E2BF21CFE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34737A0-FB35-412E-ADC1-38E3132AD4D8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B550DFE-F3BC-4023-B566-98E2BF21CFE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Одноклітинні</a:t>
            </a:r>
            <a:r>
              <a:rPr lang="ru-RU" dirty="0" smtClean="0"/>
              <a:t> </a:t>
            </a:r>
            <a:r>
              <a:rPr lang="ru-RU" dirty="0" err="1" smtClean="0"/>
              <a:t>твариноподібні</a:t>
            </a:r>
            <a:r>
              <a:rPr lang="ru-RU" dirty="0" smtClean="0"/>
              <a:t> </a:t>
            </a:r>
            <a:r>
              <a:rPr lang="ru-RU" dirty="0" err="1" smtClean="0"/>
              <a:t>організми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Урок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біології</a:t>
            </a:r>
            <a:r>
              <a:rPr lang="ru-RU" b="1" dirty="0" smtClean="0"/>
              <a:t> 6 </a:t>
            </a:r>
            <a:r>
              <a:rPr lang="ru-RU" b="1" dirty="0" err="1" smtClean="0"/>
              <a:t>клас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1800200" cy="216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772816"/>
            <a:ext cx="2520280" cy="20703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548680"/>
            <a:ext cx="1800200" cy="2088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Малярія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err="1" smtClean="0"/>
              <a:t>Малярія</a:t>
            </a:r>
            <a:r>
              <a:rPr lang="ru-RU" b="1" dirty="0" smtClean="0"/>
              <a:t> — </a:t>
            </a:r>
            <a:r>
              <a:rPr lang="ru-RU" b="1" dirty="0" err="1" smtClean="0"/>
              <a:t>дуже</a:t>
            </a:r>
            <a:r>
              <a:rPr lang="ru-RU" b="1" dirty="0" smtClean="0"/>
              <a:t> </a:t>
            </a:r>
            <a:r>
              <a:rPr lang="ru-RU" b="1" dirty="0" err="1" smtClean="0"/>
              <a:t>небезпечна</a:t>
            </a:r>
            <a:r>
              <a:rPr lang="ru-RU" b="1" dirty="0" smtClean="0"/>
              <a:t> хвороба, </a:t>
            </a:r>
            <a:r>
              <a:rPr lang="ru-RU" b="1" dirty="0" err="1" smtClean="0"/>
              <a:t>поширена</a:t>
            </a:r>
            <a:r>
              <a:rPr lang="ru-RU" b="1" dirty="0" smtClean="0"/>
              <a:t> у </a:t>
            </a:r>
            <a:r>
              <a:rPr lang="ru-RU" b="1" dirty="0" err="1" smtClean="0"/>
              <a:t>країнах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теплим та </a:t>
            </a:r>
            <a:r>
              <a:rPr lang="ru-RU" b="1" dirty="0" err="1" smtClean="0"/>
              <a:t>вологим</a:t>
            </a:r>
            <a:r>
              <a:rPr lang="ru-RU" b="1" dirty="0" smtClean="0"/>
              <a:t> </a:t>
            </a:r>
            <a:r>
              <a:rPr lang="ru-RU" b="1" dirty="0" err="1" smtClean="0"/>
              <a:t>кліматом</a:t>
            </a:r>
            <a:r>
              <a:rPr lang="ru-RU" b="1" dirty="0" smtClean="0"/>
              <a:t>. </a:t>
            </a:r>
            <a:r>
              <a:rPr lang="ru-RU" b="1" dirty="0" err="1" smtClean="0"/>
              <a:t>Її</a:t>
            </a:r>
            <a:r>
              <a:rPr lang="ru-RU" b="1" dirty="0" smtClean="0"/>
              <a:t> </a:t>
            </a:r>
            <a:r>
              <a:rPr lang="ru-RU" b="1" dirty="0" err="1" smtClean="0"/>
              <a:t>збудником</a:t>
            </a:r>
            <a:r>
              <a:rPr lang="ru-RU" b="1" dirty="0" smtClean="0"/>
              <a:t> 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b="1" dirty="0" err="1" smtClean="0"/>
              <a:t>малярійний</a:t>
            </a:r>
            <a:r>
              <a:rPr lang="ru-RU" b="1" dirty="0" smtClean="0"/>
              <a:t> </a:t>
            </a:r>
            <a:r>
              <a:rPr lang="ru-RU" b="1" dirty="0" err="1" smtClean="0"/>
              <a:t>плазмодій</a:t>
            </a:r>
            <a:r>
              <a:rPr lang="ru-RU" b="1" dirty="0" smtClean="0"/>
              <a:t> (мал.44). </a:t>
            </a:r>
            <a:r>
              <a:rPr lang="ru-RU" b="1" dirty="0" err="1" smtClean="0"/>
              <a:t>Він</a:t>
            </a:r>
            <a:r>
              <a:rPr lang="ru-RU" b="1" dirty="0" smtClean="0"/>
              <a:t> </a:t>
            </a:r>
            <a:r>
              <a:rPr lang="ru-RU" b="1" dirty="0" err="1" smtClean="0"/>
              <a:t>розвивається</a:t>
            </a:r>
            <a:r>
              <a:rPr lang="ru-RU" b="1" dirty="0" smtClean="0"/>
              <a:t> в </a:t>
            </a:r>
            <a:r>
              <a:rPr lang="ru-RU" b="1" dirty="0" err="1" smtClean="0"/>
              <a:t>клітинах</a:t>
            </a:r>
            <a:r>
              <a:rPr lang="ru-RU" b="1" dirty="0" smtClean="0"/>
              <a:t> </a:t>
            </a:r>
            <a:r>
              <a:rPr lang="ru-RU" b="1" dirty="0" err="1" smtClean="0"/>
              <a:t>печінки</a:t>
            </a:r>
            <a:r>
              <a:rPr lang="ru-RU" b="1" dirty="0" smtClean="0"/>
              <a:t> та </a:t>
            </a:r>
            <a:r>
              <a:rPr lang="ru-RU" b="1" dirty="0" err="1" smtClean="0"/>
              <a:t>крові</a:t>
            </a:r>
            <a:r>
              <a:rPr lang="ru-RU" b="1" dirty="0" smtClean="0"/>
              <a:t>, </a:t>
            </a:r>
            <a:r>
              <a:rPr lang="ru-RU" b="1" dirty="0" err="1" smtClean="0"/>
              <a:t>спричиняючи</a:t>
            </a:r>
            <a:r>
              <a:rPr lang="ru-RU" b="1" dirty="0" smtClean="0"/>
              <a:t> </a:t>
            </a:r>
            <a:r>
              <a:rPr lang="ru-RU" b="1" dirty="0" err="1" smtClean="0"/>
              <a:t>їх</a:t>
            </a:r>
            <a:r>
              <a:rPr lang="ru-RU" b="1" dirty="0" smtClean="0"/>
              <a:t> </a:t>
            </a:r>
            <a:r>
              <a:rPr lang="ru-RU" b="1" dirty="0" err="1" smtClean="0"/>
              <a:t>руйнування</a:t>
            </a:r>
            <a:r>
              <a:rPr lang="ru-RU" b="1" dirty="0" smtClean="0"/>
              <a:t>. </a:t>
            </a:r>
            <a:r>
              <a:rPr lang="ru-RU" b="1" dirty="0" err="1" smtClean="0"/>
              <a:t>Переносником</a:t>
            </a:r>
            <a:r>
              <a:rPr lang="ru-RU" b="1" dirty="0" smtClean="0"/>
              <a:t> паразита 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b="1" dirty="0" err="1" smtClean="0"/>
              <a:t>малярійний</a:t>
            </a:r>
            <a:r>
              <a:rPr lang="ru-RU" b="1" dirty="0" smtClean="0"/>
              <a:t> комар: при </a:t>
            </a:r>
            <a:r>
              <a:rPr lang="ru-RU" b="1" dirty="0" err="1" smtClean="0"/>
              <a:t>укусі</a:t>
            </a:r>
            <a:r>
              <a:rPr lang="ru-RU" b="1" dirty="0" smtClean="0"/>
              <a:t> </a:t>
            </a:r>
            <a:r>
              <a:rPr lang="ru-RU" b="1" dirty="0" err="1" smtClean="0"/>
              <a:t>хворої</a:t>
            </a:r>
            <a:r>
              <a:rPr lang="ru-RU" b="1" dirty="0" smtClean="0"/>
              <a:t> на </a:t>
            </a:r>
            <a:r>
              <a:rPr lang="ru-RU" b="1" dirty="0" err="1" smtClean="0"/>
              <a:t>малярію</a:t>
            </a:r>
            <a:r>
              <a:rPr lang="ru-RU" b="1" dirty="0" smtClean="0"/>
              <a:t> </a:t>
            </a:r>
            <a:r>
              <a:rPr lang="ru-RU" b="1" dirty="0" err="1" smtClean="0"/>
              <a:t>людини</a:t>
            </a:r>
            <a:r>
              <a:rPr lang="ru-RU" b="1" dirty="0" smtClean="0"/>
              <a:t> </a:t>
            </a:r>
            <a:r>
              <a:rPr lang="ru-RU" b="1" dirty="0" err="1" smtClean="0"/>
              <a:t>малярійний</a:t>
            </a:r>
            <a:r>
              <a:rPr lang="ru-RU" b="1" dirty="0" smtClean="0"/>
              <a:t> </a:t>
            </a:r>
            <a:r>
              <a:rPr lang="ru-RU" b="1" dirty="0" err="1" smtClean="0"/>
              <a:t>плазмодій</a:t>
            </a:r>
            <a:r>
              <a:rPr lang="ru-RU" b="1" dirty="0" smtClean="0"/>
              <a:t> </a:t>
            </a:r>
            <a:r>
              <a:rPr lang="ru-RU" b="1" dirty="0" err="1" smtClean="0"/>
              <a:t>потрапляє</a:t>
            </a:r>
            <a:r>
              <a:rPr lang="ru-RU" b="1" dirty="0" smtClean="0"/>
              <a:t> у </a:t>
            </a:r>
            <a:r>
              <a:rPr lang="ru-RU" b="1" dirty="0" err="1" smtClean="0"/>
              <a:t>тіло</a:t>
            </a:r>
            <a:r>
              <a:rPr lang="ru-RU" b="1" dirty="0" smtClean="0"/>
              <a:t> комара, там </a:t>
            </a:r>
            <a:r>
              <a:rPr lang="ru-RU" b="1" dirty="0" err="1" smtClean="0"/>
              <a:t>розмножується</a:t>
            </a:r>
            <a:r>
              <a:rPr lang="ru-RU" b="1" dirty="0" smtClean="0"/>
              <a:t>, </a:t>
            </a:r>
            <a:r>
              <a:rPr lang="ru-RU" b="1" dirty="0" err="1" smtClean="0"/>
              <a:t>і</a:t>
            </a:r>
            <a:r>
              <a:rPr lang="ru-RU" b="1" dirty="0" smtClean="0"/>
              <a:t> при повторному </a:t>
            </a:r>
            <a:r>
              <a:rPr lang="ru-RU" b="1" dirty="0" err="1" smtClean="0"/>
              <a:t>укусі</a:t>
            </a:r>
            <a:r>
              <a:rPr lang="ru-RU" b="1" dirty="0" smtClean="0"/>
              <a:t> </a:t>
            </a:r>
            <a:r>
              <a:rPr lang="ru-RU" b="1" dirty="0" err="1" smtClean="0"/>
              <a:t>зі</a:t>
            </a:r>
            <a:r>
              <a:rPr lang="ru-RU" b="1" dirty="0" smtClean="0"/>
              <a:t> </a:t>
            </a:r>
            <a:r>
              <a:rPr lang="ru-RU" b="1" dirty="0" err="1" smtClean="0"/>
              <a:t>слиною</a:t>
            </a:r>
            <a:r>
              <a:rPr lang="ru-RU" b="1" dirty="0" smtClean="0"/>
              <a:t> комара </a:t>
            </a:r>
            <a:r>
              <a:rPr lang="ru-RU" b="1" dirty="0" err="1" smtClean="0"/>
              <a:t>передається</a:t>
            </a:r>
            <a:r>
              <a:rPr lang="ru-RU" b="1" dirty="0" smtClean="0"/>
              <a:t> </a:t>
            </a:r>
            <a:r>
              <a:rPr lang="ru-RU" b="1" dirty="0" err="1" smtClean="0"/>
              <a:t>здоровій</a:t>
            </a:r>
            <a:r>
              <a:rPr lang="ru-RU" b="1" dirty="0" smtClean="0"/>
              <a:t> </a:t>
            </a:r>
            <a:r>
              <a:rPr lang="ru-RU" b="1" dirty="0" err="1" smtClean="0"/>
              <a:t>людині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Працюємо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термінами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/>
              <a:t>Псевдоподії</a:t>
            </a:r>
            <a:endParaRPr lang="ru-RU" b="1" dirty="0" smtClean="0"/>
          </a:p>
          <a:p>
            <a:r>
              <a:rPr lang="ru-RU" b="1" dirty="0" err="1" smtClean="0"/>
              <a:t>Травна</a:t>
            </a:r>
            <a:r>
              <a:rPr lang="ru-RU" b="1" dirty="0" smtClean="0"/>
              <a:t> вакуоля</a:t>
            </a:r>
          </a:p>
          <a:p>
            <a:r>
              <a:rPr lang="ru-RU" b="1" dirty="0" err="1" smtClean="0"/>
              <a:t>Скоротлива</a:t>
            </a:r>
            <a:r>
              <a:rPr lang="ru-RU" b="1" dirty="0" smtClean="0"/>
              <a:t> вакуоля</a:t>
            </a:r>
          </a:p>
          <a:p>
            <a:r>
              <a:rPr lang="ru-RU" b="1" dirty="0" smtClean="0"/>
              <a:t>Фагоцитоз</a:t>
            </a:r>
          </a:p>
          <a:p>
            <a:r>
              <a:rPr lang="ru-RU" b="1" dirty="0" err="1" smtClean="0"/>
              <a:t>Дизентерія</a:t>
            </a:r>
            <a:endParaRPr lang="ru-RU" b="1" dirty="0" smtClean="0"/>
          </a:p>
          <a:p>
            <a:r>
              <a:rPr lang="ru-RU" b="1" dirty="0" err="1" smtClean="0"/>
              <a:t>Малярія</a:t>
            </a:r>
            <a:r>
              <a:rPr lang="ru-RU" b="1" dirty="0" smtClean="0"/>
              <a:t>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Заповніть</a:t>
            </a:r>
            <a:r>
              <a:rPr lang="ru-RU" dirty="0" smtClean="0"/>
              <a:t> </a:t>
            </a:r>
            <a:r>
              <a:rPr lang="ru-RU" dirty="0" err="1" smtClean="0"/>
              <a:t>таблицю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11" t="2632" r="2210" b="2632"/>
          <a:stretch>
            <a:fillRect/>
          </a:stretch>
        </p:blipFill>
        <p:spPr bwMode="auto">
          <a:xfrm>
            <a:off x="467544" y="1412776"/>
            <a:ext cx="741682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t="22139" r="1295" b="2722"/>
          <a:stretch>
            <a:fillRect/>
          </a:stretch>
        </p:blipFill>
        <p:spPr bwMode="auto">
          <a:xfrm>
            <a:off x="467544" y="4005064"/>
            <a:ext cx="74168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Домашнє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Опрацюйте</a:t>
            </a:r>
            <a:r>
              <a:rPr lang="ru-RU" dirty="0" smtClean="0"/>
              <a:t> § 16, пит.1-4 </a:t>
            </a:r>
          </a:p>
          <a:p>
            <a:r>
              <a:rPr lang="ru-RU" dirty="0" smtClean="0"/>
              <a:t>Прочитайте </a:t>
            </a:r>
            <a:r>
              <a:rPr lang="ru-RU" dirty="0" err="1" smtClean="0"/>
              <a:t>матеріал</a:t>
            </a:r>
            <a:r>
              <a:rPr lang="ru-RU" dirty="0" smtClean="0"/>
              <a:t> для </a:t>
            </a:r>
            <a:r>
              <a:rPr lang="ru-RU" dirty="0" err="1" smtClean="0"/>
              <a:t>допитливих</a:t>
            </a:r>
            <a:r>
              <a:rPr lang="ru-RU" dirty="0" smtClean="0"/>
              <a:t> (за </a:t>
            </a:r>
            <a:r>
              <a:rPr lang="ru-RU" dirty="0" err="1" smtClean="0"/>
              <a:t>бажанням</a:t>
            </a:r>
            <a:r>
              <a:rPr lang="ru-RU" dirty="0" smtClean="0"/>
              <a:t>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Пригадаємо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Прокаріоти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…</a:t>
            </a:r>
          </a:p>
          <a:p>
            <a:r>
              <a:rPr lang="ru-RU" dirty="0" err="1" smtClean="0"/>
              <a:t>Еукаріоти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…</a:t>
            </a:r>
          </a:p>
          <a:p>
            <a:r>
              <a:rPr lang="ru-RU" dirty="0" err="1" smtClean="0"/>
              <a:t>Одноклітинні</a:t>
            </a:r>
            <a:r>
              <a:rPr lang="ru-RU" dirty="0" smtClean="0"/>
              <a:t> </a:t>
            </a:r>
            <a:r>
              <a:rPr lang="ru-RU" dirty="0" err="1" smtClean="0"/>
              <a:t>еукаріоти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…</a:t>
            </a:r>
          </a:p>
          <a:p>
            <a:r>
              <a:rPr lang="ru-RU" dirty="0" err="1" smtClean="0"/>
              <a:t>Автотрофи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…</a:t>
            </a:r>
          </a:p>
          <a:p>
            <a:r>
              <a:rPr lang="ru-RU" dirty="0" err="1" smtClean="0"/>
              <a:t>Гетеротрофи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…</a:t>
            </a:r>
          </a:p>
          <a:p>
            <a:r>
              <a:rPr lang="ru-RU" dirty="0" err="1" smtClean="0"/>
              <a:t>Міксотрофи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…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Амеба Протей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rgbClr val="FDFDCD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95536" y="1340768"/>
            <a:ext cx="8424936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83568" y="4581128"/>
            <a:ext cx="71287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 – </a:t>
            </a:r>
            <a:r>
              <a:rPr lang="ru-RU" b="1" dirty="0" err="1" smtClean="0"/>
              <a:t>несправжня</a:t>
            </a:r>
            <a:r>
              <a:rPr lang="ru-RU" b="1" dirty="0" smtClean="0"/>
              <a:t> </a:t>
            </a:r>
            <a:r>
              <a:rPr lang="ru-RU" b="1" dirty="0" err="1" smtClean="0"/>
              <a:t>ніжка</a:t>
            </a:r>
            <a:r>
              <a:rPr lang="ru-RU" b="1" dirty="0" smtClean="0"/>
              <a:t> (</a:t>
            </a:r>
            <a:r>
              <a:rPr lang="ru-RU" b="1" dirty="0" err="1" smtClean="0"/>
              <a:t>псевдоподія</a:t>
            </a:r>
            <a:r>
              <a:rPr lang="ru-RU" b="1" dirty="0" smtClean="0"/>
              <a:t>)</a:t>
            </a:r>
          </a:p>
          <a:p>
            <a:r>
              <a:rPr lang="ru-RU" b="1" dirty="0" smtClean="0"/>
              <a:t>2 – ядро</a:t>
            </a:r>
          </a:p>
          <a:p>
            <a:r>
              <a:rPr lang="ru-RU" b="1" dirty="0" smtClean="0"/>
              <a:t>3 – </a:t>
            </a:r>
            <a:r>
              <a:rPr lang="ru-RU" b="1" dirty="0" err="1" smtClean="0"/>
              <a:t>скоротлива</a:t>
            </a:r>
            <a:r>
              <a:rPr lang="ru-RU" b="1" dirty="0" smtClean="0"/>
              <a:t> вакуоля</a:t>
            </a:r>
          </a:p>
          <a:p>
            <a:r>
              <a:rPr lang="ru-RU" b="1" dirty="0" smtClean="0"/>
              <a:t>4 – зона </a:t>
            </a:r>
            <a:r>
              <a:rPr lang="ru-RU" b="1" dirty="0" err="1" smtClean="0"/>
              <a:t>виділення</a:t>
            </a:r>
            <a:r>
              <a:rPr lang="ru-RU" b="1" dirty="0" smtClean="0"/>
              <a:t> </a:t>
            </a:r>
            <a:r>
              <a:rPr lang="ru-RU" b="1" dirty="0" err="1" smtClean="0"/>
              <a:t>неперетравлених</a:t>
            </a:r>
            <a:r>
              <a:rPr lang="ru-RU" b="1" dirty="0" smtClean="0"/>
              <a:t> </a:t>
            </a:r>
            <a:r>
              <a:rPr lang="ru-RU" b="1" dirty="0" err="1" smtClean="0"/>
              <a:t>решток</a:t>
            </a:r>
            <a:endParaRPr lang="ru-RU" b="1" dirty="0" smtClean="0"/>
          </a:p>
          <a:p>
            <a:r>
              <a:rPr lang="ru-RU" b="1" dirty="0" smtClean="0"/>
              <a:t>5 – </a:t>
            </a:r>
            <a:r>
              <a:rPr lang="ru-RU" b="1" dirty="0" err="1" smtClean="0"/>
              <a:t>травна</a:t>
            </a:r>
            <a:r>
              <a:rPr lang="ru-RU" b="1" dirty="0" smtClean="0"/>
              <a:t> вакуоля</a:t>
            </a:r>
          </a:p>
          <a:p>
            <a:r>
              <a:rPr lang="ru-RU" b="1" dirty="0" smtClean="0"/>
              <a:t>6 – </a:t>
            </a:r>
            <a:r>
              <a:rPr lang="ru-RU" b="1" dirty="0" err="1" smtClean="0"/>
              <a:t>захоплення</a:t>
            </a:r>
            <a:r>
              <a:rPr lang="ru-RU" b="1" dirty="0" smtClean="0"/>
              <a:t> </a:t>
            </a:r>
            <a:r>
              <a:rPr lang="ru-RU" b="1" dirty="0" err="1" smtClean="0"/>
              <a:t>їжі</a:t>
            </a:r>
            <a:endParaRPr lang="ru-RU" b="1" dirty="0" smtClean="0"/>
          </a:p>
          <a:p>
            <a:r>
              <a:rPr lang="ru-RU" b="1" i="1" dirty="0" smtClean="0"/>
              <a:t>а</a:t>
            </a:r>
            <a:r>
              <a:rPr lang="ru-RU" b="1" i="1" dirty="0"/>
              <a:t> </a:t>
            </a:r>
            <a:r>
              <a:rPr lang="ru-RU" b="1" i="1" dirty="0" smtClean="0"/>
              <a:t>– амеба протей, б – </a:t>
            </a:r>
            <a:r>
              <a:rPr lang="ru-RU" b="1" i="1" dirty="0" err="1" smtClean="0"/>
              <a:t>поділ</a:t>
            </a:r>
            <a:r>
              <a:rPr lang="ru-RU" b="1" i="1" dirty="0" smtClean="0"/>
              <a:t> </a:t>
            </a:r>
            <a:r>
              <a:rPr lang="ru-RU" b="1" i="1" dirty="0" err="1" smtClean="0"/>
              <a:t>амеби</a:t>
            </a:r>
            <a:r>
              <a:rPr lang="ru-RU" b="1" i="1" dirty="0" smtClean="0"/>
              <a:t> </a:t>
            </a:r>
            <a:endParaRPr lang="ru-RU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555776" y="3933056"/>
            <a:ext cx="392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</a:t>
            </a:r>
            <a:endParaRPr lang="ru-RU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Амеба протей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1196752"/>
            <a:ext cx="5067672" cy="4883373"/>
          </a:xfrm>
        </p:spPr>
        <p:txBody>
          <a:bodyPr>
            <a:normAutofit fontScale="85000" lnSpcReduction="20000"/>
          </a:bodyPr>
          <a:lstStyle/>
          <a:p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Амеба протей – ця одноклітинна істота мешкає на дні стоячих прісних водойм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рослинними рештками, що гниють. </a:t>
            </a:r>
          </a:p>
          <a:p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Її клітина сягає завдовжки до 0,5 мм. Форма – непостійна. Вкрита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лише клітинною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мембраною. </a:t>
            </a:r>
            <a:endPara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Рухається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амеба за допомогою несправжніх ніжок, які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утворилися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допомогою руху цитоплазми.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o13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DFDCD">
                <a:tint val="45000"/>
                <a:satMod val="400000"/>
              </a:srgbClr>
            </a:duotone>
          </a:blip>
          <a:srcRect l="12501" t="2458" b="11495"/>
          <a:stretch>
            <a:fillRect/>
          </a:stretch>
        </p:blipFill>
        <p:spPr>
          <a:xfrm>
            <a:off x="179512" y="1340768"/>
            <a:ext cx="4104456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Амеба протей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1554162"/>
            <a:ext cx="5283696" cy="4525963"/>
          </a:xfrm>
        </p:spPr>
        <p:txBody>
          <a:bodyPr>
            <a:normAutofit fontScale="77500" lnSpcReduction="20000"/>
          </a:bodyPr>
          <a:lstStyle/>
          <a:p>
            <a:r>
              <a:rPr lang="uk-UA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лясте ядро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розташоване майже в центрі.</a:t>
            </a:r>
          </a:p>
          <a:p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коротлива вакуоля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може змінювати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єм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Вона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 клітини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виводить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надлишок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води та неперетравлені рештки клітини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Живиться амеба бактеріями та одноклітинними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організмами.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Частинки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їжі вона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захоплює за допомогою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псевдоподій. Так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формується травна вакуоля.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DFDCD">
                <a:tint val="45000"/>
                <a:satMod val="400000"/>
              </a:srgbClr>
            </a:duotone>
          </a:blip>
          <a:srcRect t="-338" r="60913"/>
          <a:stretch>
            <a:fillRect/>
          </a:stretch>
        </p:blipFill>
        <p:spPr>
          <a:xfrm>
            <a:off x="179512" y="1556792"/>
            <a:ext cx="3528392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Інфузорія</a:t>
            </a:r>
            <a:r>
              <a:rPr lang="ru-RU" dirty="0" smtClean="0"/>
              <a:t> туфелька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rgbClr val="FDFDCD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99592" y="1268760"/>
            <a:ext cx="7200800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95536" y="4725144"/>
            <a:ext cx="7776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Інфузорія-туфелька має два ядра – велике й мале. Велике ядро – форма квасолі, керує усіма процесами життєдіяльності клітини.</a:t>
            </a:r>
          </a:p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Мале ядро – куляста форма, зберігає спадкову інформацію і передає її дочірнім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клітинам під час поділу.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Скоро́тлива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вакуо́ля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здійснює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виведення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неперетравлених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решток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надлишків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рідини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клітини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Комірцевий</a:t>
            </a:r>
            <a:r>
              <a:rPr lang="ru-RU" dirty="0" smtClean="0"/>
              <a:t> </a:t>
            </a:r>
            <a:r>
              <a:rPr lang="ru-RU" dirty="0" err="1" smtClean="0"/>
              <a:t>джгутиконосець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rgbClr val="FDFDCD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39552" y="1628800"/>
            <a:ext cx="3672408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355976" y="1556792"/>
            <a:ext cx="4464496" cy="4873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У морях та </a:t>
            </a:r>
            <a:r>
              <a:rPr lang="ru-RU" b="1" dirty="0" err="1"/>
              <a:t>прісних</a:t>
            </a:r>
            <a:r>
              <a:rPr lang="ru-RU" b="1" dirty="0"/>
              <a:t> </a:t>
            </a:r>
            <a:r>
              <a:rPr lang="ru-RU" b="1" dirty="0" err="1"/>
              <a:t>водоймах</a:t>
            </a:r>
            <a:r>
              <a:rPr lang="ru-RU" b="1" dirty="0"/>
              <a:t> численною </a:t>
            </a:r>
            <a:r>
              <a:rPr lang="ru-RU" b="1" dirty="0" err="1"/>
              <a:t>є</a:t>
            </a:r>
            <a:r>
              <a:rPr lang="ru-RU" b="1" dirty="0"/>
              <a:t> </a:t>
            </a:r>
            <a:r>
              <a:rPr lang="ru-RU" b="1" dirty="0" err="1"/>
              <a:t>група</a:t>
            </a:r>
            <a:r>
              <a:rPr lang="ru-RU" b="1" dirty="0"/>
              <a:t> </a:t>
            </a:r>
            <a:r>
              <a:rPr lang="ru-RU" b="1" dirty="0" err="1"/>
              <a:t>одноклітинних</a:t>
            </a:r>
            <a:r>
              <a:rPr lang="ru-RU" b="1" dirty="0"/>
              <a:t> </a:t>
            </a:r>
            <a:r>
              <a:rPr lang="ru-RU" b="1" dirty="0" err="1"/>
              <a:t>твариноподібних</a:t>
            </a:r>
            <a:r>
              <a:rPr lang="ru-RU" b="1" dirty="0"/>
              <a:t> </a:t>
            </a:r>
            <a:r>
              <a:rPr lang="ru-RU" b="1" dirty="0" err="1"/>
              <a:t>організмів</a:t>
            </a:r>
            <a:r>
              <a:rPr lang="ru-RU" b="1" dirty="0"/>
              <a:t>, у </a:t>
            </a:r>
            <a:r>
              <a:rPr lang="ru-RU" b="1" dirty="0" err="1"/>
              <a:t>яких</a:t>
            </a:r>
            <a:r>
              <a:rPr lang="ru-RU" b="1" dirty="0"/>
              <a:t> </a:t>
            </a:r>
            <a:r>
              <a:rPr lang="ru-RU" b="1" dirty="0" err="1"/>
              <a:t>клітина</a:t>
            </a:r>
            <a:r>
              <a:rPr lang="ru-RU" b="1" dirty="0"/>
              <a:t> на </a:t>
            </a:r>
            <a:r>
              <a:rPr lang="ru-RU" b="1" dirty="0" err="1"/>
              <a:t>верхньому</a:t>
            </a:r>
            <a:r>
              <a:rPr lang="ru-RU" b="1" dirty="0"/>
              <a:t> </a:t>
            </a:r>
            <a:r>
              <a:rPr lang="ru-RU" b="1" dirty="0" err="1"/>
              <a:t>боці</a:t>
            </a:r>
            <a:r>
              <a:rPr lang="ru-RU" b="1" dirty="0"/>
              <a:t> </a:t>
            </a:r>
            <a:r>
              <a:rPr lang="ru-RU" b="1" dirty="0" err="1"/>
              <a:t>утворює</a:t>
            </a:r>
            <a:r>
              <a:rPr lang="ru-RU" b="1" dirty="0"/>
              <a:t> </a:t>
            </a:r>
            <a:r>
              <a:rPr lang="ru-RU" b="1" dirty="0" err="1"/>
              <a:t>комірець</a:t>
            </a:r>
            <a:r>
              <a:rPr lang="ru-RU" b="1" dirty="0"/>
              <a:t>, </a:t>
            </a:r>
            <a:r>
              <a:rPr lang="ru-RU" b="1" dirty="0" err="1"/>
              <a:t>з</a:t>
            </a:r>
            <a:r>
              <a:rPr lang="ru-RU" b="1" dirty="0"/>
              <a:t> </a:t>
            </a:r>
            <a:r>
              <a:rPr lang="ru-RU" b="1" dirty="0" err="1"/>
              <a:t>якого</a:t>
            </a:r>
            <a:r>
              <a:rPr lang="ru-RU" b="1" dirty="0"/>
              <a:t> </a:t>
            </a:r>
            <a:r>
              <a:rPr lang="ru-RU" b="1" dirty="0" err="1"/>
              <a:t>виходить</a:t>
            </a:r>
            <a:r>
              <a:rPr lang="ru-RU" b="1" dirty="0"/>
              <a:t> </a:t>
            </a:r>
            <a:r>
              <a:rPr lang="ru-RU" b="1" dirty="0" err="1"/>
              <a:t>довгий</a:t>
            </a:r>
            <a:r>
              <a:rPr lang="ru-RU" b="1" dirty="0"/>
              <a:t> </a:t>
            </a:r>
            <a:r>
              <a:rPr lang="ru-RU" b="1" dirty="0" err="1" smtClean="0"/>
              <a:t>джгутик</a:t>
            </a:r>
            <a:r>
              <a:rPr lang="ru-RU" b="1" dirty="0" smtClean="0"/>
              <a:t>.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комірцеві</a:t>
            </a:r>
            <a:r>
              <a:rPr lang="ru-RU" b="1" dirty="0"/>
              <a:t> </a:t>
            </a:r>
            <a:r>
              <a:rPr lang="ru-RU" b="1" dirty="0" err="1"/>
              <a:t>джгутиконосці</a:t>
            </a:r>
            <a:r>
              <a:rPr lang="ru-RU" b="1" dirty="0"/>
              <a:t>. За </a:t>
            </a:r>
            <a:r>
              <a:rPr lang="ru-RU" b="1" dirty="0" err="1"/>
              <a:t>допомогою</a:t>
            </a:r>
            <a:r>
              <a:rPr lang="ru-RU" b="1" dirty="0"/>
              <a:t> </a:t>
            </a:r>
            <a:r>
              <a:rPr lang="ru-RU" b="1" dirty="0" err="1"/>
              <a:t>джгутика</a:t>
            </a:r>
            <a:r>
              <a:rPr lang="ru-RU" b="1" dirty="0"/>
              <a:t> </a:t>
            </a:r>
            <a:r>
              <a:rPr lang="ru-RU" b="1" dirty="0" err="1"/>
              <a:t>клітина</a:t>
            </a:r>
            <a:r>
              <a:rPr lang="ru-RU" b="1" dirty="0"/>
              <a:t> </a:t>
            </a:r>
            <a:r>
              <a:rPr lang="ru-RU" b="1" dirty="0" err="1"/>
              <a:t>спрямовує</a:t>
            </a:r>
            <a:r>
              <a:rPr lang="ru-RU" b="1" dirty="0"/>
              <a:t> до </a:t>
            </a:r>
            <a:r>
              <a:rPr lang="ru-RU" b="1" dirty="0" err="1"/>
              <a:t>своєї</a:t>
            </a:r>
            <a:r>
              <a:rPr lang="ru-RU" b="1" dirty="0"/>
              <a:t> </a:t>
            </a:r>
            <a:r>
              <a:rPr lang="ru-RU" b="1" dirty="0" err="1"/>
              <a:t>поверхні</a:t>
            </a:r>
            <a:r>
              <a:rPr lang="ru-RU" b="1" dirty="0"/>
              <a:t> </a:t>
            </a:r>
            <a:r>
              <a:rPr lang="ru-RU" b="1" dirty="0" err="1"/>
              <a:t>потік</a:t>
            </a:r>
            <a:r>
              <a:rPr lang="ru-RU" b="1" dirty="0"/>
              <a:t> води,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несе</a:t>
            </a:r>
            <a:r>
              <a:rPr lang="ru-RU" b="1" dirty="0"/>
              <a:t> </a:t>
            </a:r>
            <a:r>
              <a:rPr lang="ru-RU" b="1" dirty="0" err="1"/>
              <a:t>часточки</a:t>
            </a:r>
            <a:r>
              <a:rPr lang="ru-RU" b="1" dirty="0"/>
              <a:t> </a:t>
            </a:r>
            <a:r>
              <a:rPr lang="ru-RU" b="1" dirty="0" err="1"/>
              <a:t>їжі</a:t>
            </a:r>
            <a:r>
              <a:rPr lang="ru-RU" b="1" dirty="0"/>
              <a:t> — </a:t>
            </a:r>
            <a:r>
              <a:rPr lang="ru-RU" b="1" dirty="0" err="1"/>
              <a:t>відмерлі</a:t>
            </a:r>
            <a:r>
              <a:rPr lang="ru-RU" b="1" dirty="0"/>
              <a:t> </a:t>
            </a:r>
            <a:r>
              <a:rPr lang="ru-RU" b="1" dirty="0" err="1"/>
              <a:t>органічні</a:t>
            </a:r>
            <a:r>
              <a:rPr lang="ru-RU" b="1" dirty="0"/>
              <a:t> </a:t>
            </a:r>
            <a:r>
              <a:rPr lang="ru-RU" b="1" dirty="0" err="1"/>
              <a:t>речовини</a:t>
            </a:r>
            <a:r>
              <a:rPr lang="ru-RU" b="1" dirty="0"/>
              <a:t> та </a:t>
            </a:r>
            <a:r>
              <a:rPr lang="ru-RU" b="1" dirty="0" err="1"/>
              <a:t>бактерії</a:t>
            </a:r>
            <a:r>
              <a:rPr lang="ru-RU" b="1" dirty="0"/>
              <a:t>. Коли </a:t>
            </a:r>
            <a:r>
              <a:rPr lang="ru-RU" b="1" dirty="0" err="1"/>
              <a:t>їжа</a:t>
            </a:r>
            <a:r>
              <a:rPr lang="ru-RU" b="1" dirty="0"/>
              <a:t> </a:t>
            </a:r>
            <a:r>
              <a:rPr lang="ru-RU" b="1" dirty="0" err="1"/>
              <a:t>потрапляє</a:t>
            </a:r>
            <a:r>
              <a:rPr lang="ru-RU" b="1" dirty="0"/>
              <a:t> на </a:t>
            </a:r>
            <a:r>
              <a:rPr lang="ru-RU" b="1" dirty="0" err="1"/>
              <a:t>клітинну</a:t>
            </a:r>
            <a:r>
              <a:rPr lang="ru-RU" b="1" dirty="0"/>
              <a:t> мембрану, </a:t>
            </a:r>
            <a:r>
              <a:rPr lang="ru-RU" b="1" dirty="0" err="1"/>
              <a:t>її</a:t>
            </a:r>
            <a:r>
              <a:rPr lang="ru-RU" b="1" dirty="0"/>
              <a:t> </a:t>
            </a:r>
            <a:r>
              <a:rPr lang="ru-RU" b="1" dirty="0" err="1"/>
              <a:t>оточує</a:t>
            </a:r>
            <a:r>
              <a:rPr lang="ru-RU" b="1" dirty="0"/>
              <a:t> коротка </a:t>
            </a:r>
            <a:r>
              <a:rPr lang="ru-RU" b="1" dirty="0" err="1"/>
              <a:t>несправжня</a:t>
            </a:r>
            <a:r>
              <a:rPr lang="ru-RU" b="1" dirty="0"/>
              <a:t> </a:t>
            </a:r>
            <a:r>
              <a:rPr lang="ru-RU" b="1" dirty="0" err="1"/>
              <a:t>ніжка</a:t>
            </a:r>
            <a:r>
              <a:rPr lang="ru-RU" b="1" dirty="0"/>
              <a:t>. Вона </a:t>
            </a:r>
            <a:r>
              <a:rPr lang="ru-RU" b="1" dirty="0" err="1"/>
              <a:t>втягує</a:t>
            </a:r>
            <a:r>
              <a:rPr lang="ru-RU" b="1" dirty="0"/>
              <a:t> </a:t>
            </a:r>
            <a:r>
              <a:rPr lang="ru-RU" b="1" dirty="0" err="1"/>
              <a:t>здобич</a:t>
            </a:r>
            <a:r>
              <a:rPr lang="ru-RU" b="1" dirty="0"/>
              <a:t> у </a:t>
            </a:r>
            <a:r>
              <a:rPr lang="ru-RU" b="1" dirty="0" err="1"/>
              <a:t>клітину</a:t>
            </a:r>
            <a:r>
              <a:rPr lang="ru-RU" b="1" dirty="0"/>
              <a:t>. </a:t>
            </a:r>
            <a:r>
              <a:rPr lang="ru-RU" b="1" dirty="0" err="1"/>
              <a:t>Утворюється</a:t>
            </a:r>
            <a:r>
              <a:rPr lang="ru-RU" b="1" dirty="0"/>
              <a:t> </a:t>
            </a:r>
            <a:r>
              <a:rPr lang="ru-RU" b="1" dirty="0" err="1"/>
              <a:t>травна</a:t>
            </a:r>
            <a:r>
              <a:rPr lang="ru-RU" b="1" dirty="0"/>
              <a:t> вакуоля, де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відбувається</a:t>
            </a:r>
            <a:r>
              <a:rPr lang="ru-RU" b="1" dirty="0"/>
              <a:t> </a:t>
            </a:r>
            <a:r>
              <a:rPr lang="ru-RU" b="1" dirty="0" err="1"/>
              <a:t>процес</a:t>
            </a:r>
            <a:r>
              <a:rPr lang="ru-RU" b="1" dirty="0"/>
              <a:t> </a:t>
            </a:r>
            <a:r>
              <a:rPr lang="ru-RU" b="1" dirty="0" err="1"/>
              <a:t>травлення</a:t>
            </a:r>
            <a:r>
              <a:rPr lang="ru-RU" b="1" dirty="0"/>
              <a:t>. </a:t>
            </a:r>
            <a:r>
              <a:rPr lang="ru-RU" b="1" dirty="0" err="1"/>
              <a:t>Комірцеві</a:t>
            </a:r>
            <a:r>
              <a:rPr lang="ru-RU" b="1" dirty="0"/>
              <a:t> </a:t>
            </a:r>
            <a:r>
              <a:rPr lang="ru-RU" b="1" dirty="0" err="1"/>
              <a:t>джгутиконосці</a:t>
            </a:r>
            <a:r>
              <a:rPr lang="ru-RU" b="1" dirty="0"/>
              <a:t> </a:t>
            </a:r>
            <a:r>
              <a:rPr lang="ru-RU" b="1" dirty="0" err="1"/>
              <a:t>вважаються</a:t>
            </a:r>
            <a:r>
              <a:rPr lang="ru-RU" b="1" dirty="0"/>
              <a:t> </a:t>
            </a:r>
            <a:r>
              <a:rPr lang="ru-RU" b="1" dirty="0" err="1"/>
              <a:t>найближчими</a:t>
            </a:r>
            <a:r>
              <a:rPr lang="ru-RU" b="1" dirty="0"/>
              <a:t> </a:t>
            </a:r>
            <a:r>
              <a:rPr lang="ru-RU" b="1" dirty="0" err="1"/>
              <a:t>ймовірними</a:t>
            </a:r>
            <a:r>
              <a:rPr lang="ru-RU" b="1" dirty="0"/>
              <a:t> родичами </a:t>
            </a:r>
            <a:r>
              <a:rPr lang="ru-RU" b="1" dirty="0" err="1"/>
              <a:t>багатоклітинних</a:t>
            </a:r>
            <a:r>
              <a:rPr lang="ru-RU" b="1" dirty="0"/>
              <a:t> </a:t>
            </a:r>
            <a:r>
              <a:rPr lang="ru-RU" b="1" dirty="0" err="1"/>
              <a:t>тварин</a:t>
            </a:r>
            <a:r>
              <a:rPr lang="ru-RU" b="1" dirty="0"/>
              <a:t>, </a:t>
            </a:r>
            <a:r>
              <a:rPr lang="ru-RU" b="1" dirty="0" err="1"/>
              <a:t>зокрема</a:t>
            </a:r>
            <a:r>
              <a:rPr lang="ru-RU" b="1" dirty="0"/>
              <a:t> губок.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Паразитичні</a:t>
            </a:r>
            <a:r>
              <a:rPr lang="ru-RU" dirty="0" smtClean="0"/>
              <a:t> </a:t>
            </a:r>
            <a:r>
              <a:rPr lang="ru-RU" dirty="0" err="1" smtClean="0"/>
              <a:t>твариноподібні</a:t>
            </a:r>
            <a:r>
              <a:rPr lang="ru-RU" dirty="0" smtClean="0"/>
              <a:t> </a:t>
            </a:r>
            <a:r>
              <a:rPr lang="ru-RU" dirty="0" err="1" smtClean="0"/>
              <a:t>еукаріоти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12776"/>
            <a:ext cx="309634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139952" y="5805264"/>
            <a:ext cx="2894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А) </a:t>
            </a:r>
            <a:r>
              <a:rPr lang="ru-RU" b="1" dirty="0" err="1" smtClean="0"/>
              <a:t>малярійний</a:t>
            </a:r>
            <a:r>
              <a:rPr lang="ru-RU" b="1" dirty="0" smtClean="0"/>
              <a:t> комар</a:t>
            </a:r>
          </a:p>
          <a:p>
            <a:r>
              <a:rPr lang="ru-RU" b="1" dirty="0" smtClean="0"/>
              <a:t>Б) </a:t>
            </a:r>
            <a:r>
              <a:rPr lang="ru-RU" b="1" dirty="0" err="1" smtClean="0"/>
              <a:t>малярійний</a:t>
            </a:r>
            <a:r>
              <a:rPr lang="ru-RU" b="1" dirty="0" smtClean="0"/>
              <a:t> </a:t>
            </a:r>
            <a:r>
              <a:rPr lang="ru-RU" b="1" dirty="0" err="1" smtClean="0"/>
              <a:t>плазмодій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1412776"/>
            <a:ext cx="48245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Паразитичні</a:t>
            </a:r>
            <a:r>
              <a:rPr lang="ru-RU" sz="2800" b="1" dirty="0"/>
              <a:t> </a:t>
            </a:r>
            <a:r>
              <a:rPr lang="ru-RU" sz="2800" b="1" dirty="0" err="1"/>
              <a:t>одноклітинні</a:t>
            </a:r>
            <a:r>
              <a:rPr lang="ru-RU" sz="2800" b="1" dirty="0"/>
              <a:t> </a:t>
            </a:r>
            <a:r>
              <a:rPr lang="ru-RU" sz="2800" b="1" dirty="0" err="1"/>
              <a:t>твариноподібні</a:t>
            </a:r>
            <a:r>
              <a:rPr lang="ru-RU" sz="2800" b="1" dirty="0"/>
              <a:t> </a:t>
            </a:r>
            <a:r>
              <a:rPr lang="ru-RU" sz="2800" b="1" dirty="0" err="1"/>
              <a:t>організми</a:t>
            </a:r>
            <a:r>
              <a:rPr lang="ru-RU" sz="2800" b="1" dirty="0"/>
              <a:t>. </a:t>
            </a:r>
            <a:r>
              <a:rPr lang="ru-RU" sz="2800" b="1" dirty="0" err="1"/>
              <a:t>Чимало</a:t>
            </a:r>
            <a:r>
              <a:rPr lang="ru-RU" sz="2800" b="1" dirty="0"/>
              <a:t> </a:t>
            </a:r>
            <a:r>
              <a:rPr lang="ru-RU" sz="2800" b="1" dirty="0" err="1"/>
              <a:t>одноклітинних</a:t>
            </a:r>
            <a:r>
              <a:rPr lang="ru-RU" sz="2800" b="1" dirty="0"/>
              <a:t> </a:t>
            </a:r>
            <a:r>
              <a:rPr lang="ru-RU" sz="2800" b="1" dirty="0" err="1"/>
              <a:t>твариноподібних</a:t>
            </a:r>
            <a:r>
              <a:rPr lang="ru-RU" sz="2800" b="1" dirty="0"/>
              <a:t> </a:t>
            </a:r>
            <a:r>
              <a:rPr lang="ru-RU" sz="2800" b="1" dirty="0" err="1"/>
              <a:t>організмів</a:t>
            </a:r>
            <a:r>
              <a:rPr lang="ru-RU" sz="2800" b="1" dirty="0"/>
              <a:t> </a:t>
            </a:r>
            <a:r>
              <a:rPr lang="ru-RU" sz="2800" b="1" dirty="0" err="1"/>
              <a:t>пристосувались</a:t>
            </a:r>
            <a:r>
              <a:rPr lang="ru-RU" sz="2800" b="1" dirty="0"/>
              <a:t> до </a:t>
            </a:r>
            <a:r>
              <a:rPr lang="ru-RU" sz="2800" b="1" dirty="0" err="1"/>
              <a:t>життя</a:t>
            </a:r>
            <a:r>
              <a:rPr lang="ru-RU" sz="2800" b="1" dirty="0"/>
              <a:t> в </a:t>
            </a:r>
            <a:r>
              <a:rPr lang="ru-RU" sz="2800" b="1" dirty="0" err="1"/>
              <a:t>інших</a:t>
            </a:r>
            <a:r>
              <a:rPr lang="ru-RU" sz="2800" b="1" dirty="0"/>
              <a:t> </a:t>
            </a:r>
            <a:r>
              <a:rPr lang="ru-RU" sz="2800" b="1" dirty="0" err="1"/>
              <a:t>організмах</a:t>
            </a:r>
            <a:r>
              <a:rPr lang="ru-RU" sz="2800" b="1" dirty="0"/>
              <a:t>. </a:t>
            </a:r>
            <a:r>
              <a:rPr lang="ru-RU" sz="2800" b="1" dirty="0" err="1"/>
              <a:t>Деякі</a:t>
            </a:r>
            <a:r>
              <a:rPr lang="ru-RU" sz="2800" b="1" dirty="0"/>
              <a:t> </a:t>
            </a:r>
            <a:r>
              <a:rPr lang="ru-RU" sz="2800" b="1" dirty="0" err="1"/>
              <a:t>з</a:t>
            </a:r>
            <a:r>
              <a:rPr lang="ru-RU" sz="2800" b="1" dirty="0"/>
              <a:t> них </a:t>
            </a:r>
            <a:r>
              <a:rPr lang="ru-RU" sz="2800" b="1" dirty="0" err="1"/>
              <a:t>здатні</a:t>
            </a:r>
            <a:r>
              <a:rPr lang="ru-RU" sz="2800" b="1" dirty="0"/>
              <a:t> </a:t>
            </a:r>
            <a:r>
              <a:rPr lang="ru-RU" sz="2800" b="1" dirty="0" err="1"/>
              <a:t>живитись</a:t>
            </a:r>
            <a:r>
              <a:rPr lang="ru-RU" sz="2800" b="1" dirty="0"/>
              <a:t> за </a:t>
            </a:r>
            <a:r>
              <a:rPr lang="ru-RU" sz="2800" b="1" dirty="0" err="1"/>
              <a:t>рахунок</a:t>
            </a:r>
            <a:r>
              <a:rPr lang="ru-RU" sz="2800" b="1" dirty="0"/>
              <a:t> </a:t>
            </a:r>
            <a:r>
              <a:rPr lang="ru-RU" sz="2800" b="1" dirty="0" err="1"/>
              <a:t>хазяїна</a:t>
            </a:r>
            <a:r>
              <a:rPr lang="ru-RU" sz="2800" b="1" dirty="0"/>
              <a:t>, </a:t>
            </a:r>
            <a:r>
              <a:rPr lang="ru-RU" sz="2800" b="1" dirty="0" err="1"/>
              <a:t>завдаючи</a:t>
            </a:r>
            <a:r>
              <a:rPr lang="ru-RU" sz="2800" b="1" dirty="0"/>
              <a:t> </a:t>
            </a:r>
            <a:r>
              <a:rPr lang="ru-RU" sz="2800" b="1" dirty="0" err="1"/>
              <a:t>йому</a:t>
            </a:r>
            <a:r>
              <a:rPr lang="ru-RU" sz="2800" b="1" dirty="0"/>
              <a:t> </a:t>
            </a:r>
            <a:r>
              <a:rPr lang="ru-RU" sz="2800" b="1" dirty="0" err="1"/>
              <a:t>шкоди</a:t>
            </a:r>
            <a:r>
              <a:rPr lang="ru-RU" sz="2800" b="1" dirty="0"/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Дизентерія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err="1" smtClean="0"/>
              <a:t>Дизентерія</a:t>
            </a:r>
            <a:r>
              <a:rPr lang="ru-RU" b="1" dirty="0" smtClean="0"/>
              <a:t> — </a:t>
            </a:r>
            <a:r>
              <a:rPr lang="ru-RU" b="1" dirty="0" err="1" smtClean="0"/>
              <a:t>небезпечна</a:t>
            </a:r>
            <a:r>
              <a:rPr lang="ru-RU" b="1" dirty="0" smtClean="0"/>
              <a:t> хвороба, </a:t>
            </a:r>
            <a:r>
              <a:rPr lang="ru-RU" b="1" dirty="0" err="1" smtClean="0"/>
              <a:t>збудникам</a:t>
            </a:r>
            <a:r>
              <a:rPr lang="ru-RU" b="1" dirty="0" smtClean="0"/>
              <a:t> </a:t>
            </a:r>
            <a:r>
              <a:rPr lang="ru-RU" b="1" dirty="0" err="1" smtClean="0"/>
              <a:t>якої</a:t>
            </a:r>
            <a:r>
              <a:rPr lang="ru-RU" b="1" dirty="0" smtClean="0"/>
              <a:t> 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b="1" dirty="0" err="1" smtClean="0"/>
              <a:t>дизентерійна</a:t>
            </a:r>
            <a:r>
              <a:rPr lang="ru-RU" b="1" dirty="0" smtClean="0"/>
              <a:t> амеба, яка </a:t>
            </a:r>
            <a:r>
              <a:rPr lang="ru-RU" b="1" dirty="0" err="1" smtClean="0"/>
              <a:t>може</a:t>
            </a:r>
            <a:r>
              <a:rPr lang="ru-RU" b="1" dirty="0" smtClean="0"/>
              <a:t> </a:t>
            </a:r>
            <a:r>
              <a:rPr lang="ru-RU" b="1" dirty="0" err="1" smtClean="0"/>
              <a:t>жити</a:t>
            </a:r>
            <a:r>
              <a:rPr lang="ru-RU" b="1" dirty="0" smtClean="0"/>
              <a:t> у кишечнику </a:t>
            </a:r>
            <a:r>
              <a:rPr lang="ru-RU" b="1" dirty="0" err="1" smtClean="0"/>
              <a:t>людини</a:t>
            </a:r>
            <a:r>
              <a:rPr lang="ru-RU" b="1" dirty="0" smtClean="0"/>
              <a:t>. </a:t>
            </a:r>
            <a:r>
              <a:rPr lang="ru-RU" b="1" dirty="0" err="1" smtClean="0"/>
              <a:t>Зазвичай</a:t>
            </a:r>
            <a:r>
              <a:rPr lang="ru-RU" b="1" dirty="0" smtClean="0"/>
              <a:t> вона не </a:t>
            </a:r>
            <a:r>
              <a:rPr lang="ru-RU" b="1" dirty="0" err="1" smtClean="0"/>
              <a:t>завдає</a:t>
            </a:r>
            <a:r>
              <a:rPr lang="ru-RU" b="1" dirty="0" smtClean="0"/>
              <a:t> </a:t>
            </a:r>
            <a:r>
              <a:rPr lang="ru-RU" b="1" dirty="0" err="1" smtClean="0"/>
              <a:t>шкоди</a:t>
            </a:r>
            <a:r>
              <a:rPr lang="ru-RU" b="1" dirty="0" smtClean="0"/>
              <a:t> </a:t>
            </a:r>
            <a:r>
              <a:rPr lang="ru-RU" b="1" dirty="0" err="1" smtClean="0"/>
              <a:t>людині</a:t>
            </a:r>
            <a:r>
              <a:rPr lang="ru-RU" b="1" dirty="0" smtClean="0"/>
              <a:t>, </a:t>
            </a:r>
            <a:r>
              <a:rPr lang="ru-RU" b="1" dirty="0" err="1" smtClean="0"/>
              <a:t>оскільки</a:t>
            </a:r>
            <a:r>
              <a:rPr lang="ru-RU" b="1" dirty="0" smtClean="0"/>
              <a:t> </a:t>
            </a:r>
            <a:r>
              <a:rPr lang="ru-RU" b="1" dirty="0" err="1" smtClean="0"/>
              <a:t>харчується</a:t>
            </a:r>
            <a:r>
              <a:rPr lang="ru-RU" b="1" dirty="0" smtClean="0"/>
              <a:t> </a:t>
            </a:r>
            <a:r>
              <a:rPr lang="ru-RU" b="1" dirty="0" err="1" smtClean="0"/>
              <a:t>бактеріями</a:t>
            </a:r>
            <a:r>
              <a:rPr lang="ru-RU" b="1" dirty="0" smtClean="0"/>
              <a:t>. Але </a:t>
            </a:r>
            <a:r>
              <a:rPr lang="ru-RU" b="1" dirty="0" err="1" smtClean="0"/>
              <a:t>інколи</a:t>
            </a:r>
            <a:r>
              <a:rPr lang="ru-RU" b="1" dirty="0" smtClean="0"/>
              <a:t> </a:t>
            </a:r>
            <a:r>
              <a:rPr lang="ru-RU" b="1" dirty="0" err="1" smtClean="0"/>
              <a:t>дизентерійна</a:t>
            </a:r>
            <a:r>
              <a:rPr lang="ru-RU" b="1" dirty="0" smtClean="0"/>
              <a:t> амеба </a:t>
            </a:r>
            <a:r>
              <a:rPr lang="ru-RU" b="1" dirty="0" err="1" smtClean="0"/>
              <a:t>пошкоджує</a:t>
            </a:r>
            <a:r>
              <a:rPr lang="ru-RU" b="1" dirty="0" smtClean="0"/>
              <a:t> </a:t>
            </a:r>
            <a:r>
              <a:rPr lang="ru-RU" b="1" dirty="0" err="1" smtClean="0"/>
              <a:t>стінки</a:t>
            </a:r>
            <a:r>
              <a:rPr lang="ru-RU" b="1" dirty="0" smtClean="0"/>
              <a:t> кишечника, </a:t>
            </a:r>
            <a:r>
              <a:rPr lang="ru-RU" b="1" dirty="0" err="1" smtClean="0"/>
              <a:t>і</a:t>
            </a:r>
            <a:r>
              <a:rPr lang="ru-RU" b="1" dirty="0" smtClean="0"/>
              <a:t>, </a:t>
            </a:r>
            <a:r>
              <a:rPr lang="ru-RU" b="1" dirty="0" err="1" smtClean="0"/>
              <a:t>живлячись</a:t>
            </a:r>
            <a:r>
              <a:rPr lang="ru-RU" b="1" dirty="0" smtClean="0"/>
              <a:t> </a:t>
            </a:r>
            <a:r>
              <a:rPr lang="ru-RU" b="1" dirty="0" err="1" smtClean="0"/>
              <a:t>клітинами</a:t>
            </a:r>
            <a:r>
              <a:rPr lang="ru-RU" b="1" dirty="0" smtClean="0"/>
              <a:t> </a:t>
            </a:r>
            <a:r>
              <a:rPr lang="ru-RU" b="1" dirty="0" err="1" smtClean="0"/>
              <a:t>крові</a:t>
            </a:r>
            <a:r>
              <a:rPr lang="ru-RU" b="1" dirty="0" smtClean="0"/>
              <a:t>, </a:t>
            </a:r>
            <a:r>
              <a:rPr lang="ru-RU" b="1" dirty="0" err="1" smtClean="0"/>
              <a:t>починає</a:t>
            </a:r>
            <a:r>
              <a:rPr lang="ru-RU" b="1" dirty="0" smtClean="0"/>
              <a:t> </a:t>
            </a:r>
            <a:r>
              <a:rPr lang="ru-RU" b="1" dirty="0" err="1" smtClean="0"/>
              <a:t>дуже</a:t>
            </a:r>
            <a:r>
              <a:rPr lang="ru-RU" b="1" dirty="0" smtClean="0"/>
              <a:t> </a:t>
            </a:r>
            <a:r>
              <a:rPr lang="ru-RU" b="1" dirty="0" err="1" smtClean="0"/>
              <a:t>швидко</a:t>
            </a:r>
            <a:r>
              <a:rPr lang="ru-RU" b="1" dirty="0" smtClean="0"/>
              <a:t> </a:t>
            </a:r>
            <a:r>
              <a:rPr lang="ru-RU" b="1" dirty="0" err="1" smtClean="0"/>
              <a:t>ділитися</a:t>
            </a:r>
            <a:r>
              <a:rPr lang="ru-RU" b="1" dirty="0" smtClean="0"/>
              <a:t>, </a:t>
            </a:r>
            <a:r>
              <a:rPr lang="ru-RU" b="1" dirty="0" err="1" smtClean="0"/>
              <a:t>спричинюючи</a:t>
            </a:r>
            <a:r>
              <a:rPr lang="ru-RU" b="1" dirty="0" smtClean="0"/>
              <a:t> </a:t>
            </a:r>
            <a:r>
              <a:rPr lang="ru-RU" b="1" dirty="0" err="1" smtClean="0"/>
              <a:t>кривавий</a:t>
            </a:r>
            <a:r>
              <a:rPr lang="ru-RU" b="1" dirty="0" smtClean="0"/>
              <a:t> пронос. </a:t>
            </a:r>
            <a:r>
              <a:rPr lang="ru-RU" b="1" dirty="0" err="1" smtClean="0"/>
              <a:t>Із</a:t>
            </a:r>
            <a:r>
              <a:rPr lang="ru-RU" b="1" dirty="0" smtClean="0"/>
              <a:t> калом </a:t>
            </a:r>
            <a:r>
              <a:rPr lang="ru-RU" b="1" dirty="0" err="1" smtClean="0"/>
              <a:t>клітини</a:t>
            </a:r>
            <a:r>
              <a:rPr lang="ru-RU" b="1" dirty="0" smtClean="0"/>
              <a:t> </a:t>
            </a:r>
            <a:r>
              <a:rPr lang="ru-RU" b="1" dirty="0" err="1" smtClean="0"/>
              <a:t>дизентерійної</a:t>
            </a:r>
            <a:r>
              <a:rPr lang="ru-RU" b="1" dirty="0" smtClean="0"/>
              <a:t> </a:t>
            </a:r>
            <a:r>
              <a:rPr lang="ru-RU" b="1" dirty="0" err="1" smtClean="0"/>
              <a:t>амеби</a:t>
            </a:r>
            <a:r>
              <a:rPr lang="ru-RU" b="1" dirty="0" smtClean="0"/>
              <a:t> </a:t>
            </a:r>
            <a:r>
              <a:rPr lang="ru-RU" b="1" dirty="0" err="1" smtClean="0"/>
              <a:t>виводяться</a:t>
            </a:r>
            <a:r>
              <a:rPr lang="ru-RU" b="1" dirty="0" smtClean="0"/>
              <a:t> </a:t>
            </a:r>
            <a:r>
              <a:rPr lang="ru-RU" b="1" dirty="0" err="1" smtClean="0"/>
              <a:t>назовні</a:t>
            </a:r>
            <a:r>
              <a:rPr lang="ru-RU" b="1" dirty="0" smtClean="0"/>
              <a:t>. Здорова </a:t>
            </a:r>
            <a:r>
              <a:rPr lang="ru-RU" b="1" dirty="0" err="1" smtClean="0"/>
              <a:t>людина</a:t>
            </a:r>
            <a:r>
              <a:rPr lang="ru-RU" b="1" dirty="0" smtClean="0"/>
              <a:t> </a:t>
            </a:r>
            <a:r>
              <a:rPr lang="ru-RU" b="1" dirty="0" err="1" smtClean="0"/>
              <a:t>заражується</a:t>
            </a:r>
            <a:r>
              <a:rPr lang="ru-RU" b="1" dirty="0" smtClean="0"/>
              <a:t> </a:t>
            </a:r>
            <a:r>
              <a:rPr lang="ru-RU" b="1" dirty="0" err="1" smtClean="0"/>
              <a:t>дизентерійною</a:t>
            </a:r>
            <a:r>
              <a:rPr lang="ru-RU" b="1" dirty="0" smtClean="0"/>
              <a:t> амебою </a:t>
            </a:r>
            <a:r>
              <a:rPr lang="ru-RU" b="1" dirty="0" err="1" smtClean="0"/>
              <a:t>тоді</a:t>
            </a:r>
            <a:r>
              <a:rPr lang="ru-RU" b="1" dirty="0" smtClean="0"/>
              <a:t>, коли </a:t>
            </a:r>
            <a:r>
              <a:rPr lang="ru-RU" b="1" dirty="0" err="1" smtClean="0"/>
              <a:t>споживає</a:t>
            </a:r>
            <a:r>
              <a:rPr lang="ru-RU" b="1" dirty="0" smtClean="0"/>
              <a:t> </a:t>
            </a:r>
            <a:r>
              <a:rPr lang="ru-RU" b="1" dirty="0" err="1" smtClean="0"/>
              <a:t>їжу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містить</a:t>
            </a:r>
            <a:r>
              <a:rPr lang="ru-RU" b="1" dirty="0" smtClean="0"/>
              <a:t> </a:t>
            </a:r>
            <a:r>
              <a:rPr lang="ru-RU" b="1" dirty="0" err="1" smtClean="0"/>
              <a:t>спочиваючі</a:t>
            </a:r>
            <a:r>
              <a:rPr lang="ru-RU" b="1" dirty="0" smtClean="0"/>
              <a:t> </a:t>
            </a:r>
            <a:r>
              <a:rPr lang="ru-RU" b="1" dirty="0" err="1" smtClean="0"/>
              <a:t>клітини</a:t>
            </a:r>
            <a:r>
              <a:rPr lang="ru-RU" b="1" dirty="0" smtClean="0"/>
              <a:t> паразита. </a:t>
            </a:r>
            <a:r>
              <a:rPr lang="ru-RU" b="1" dirty="0" err="1" smtClean="0"/>
              <a:t>Прості</a:t>
            </a:r>
            <a:r>
              <a:rPr lang="ru-RU" b="1" dirty="0" smtClean="0"/>
              <a:t> правила </a:t>
            </a:r>
            <a:r>
              <a:rPr lang="ru-RU" b="1" dirty="0" err="1" smtClean="0"/>
              <a:t>гігієни</a:t>
            </a:r>
            <a:r>
              <a:rPr lang="ru-RU" b="1" dirty="0" smtClean="0"/>
              <a:t> — </a:t>
            </a:r>
            <a:r>
              <a:rPr lang="ru-RU" b="1" dirty="0" err="1" smtClean="0"/>
              <a:t>миття</a:t>
            </a:r>
            <a:r>
              <a:rPr lang="ru-RU" b="1" dirty="0" smtClean="0"/>
              <a:t> рук </a:t>
            </a:r>
            <a:r>
              <a:rPr lang="ru-RU" b="1" dirty="0" err="1" smtClean="0"/>
              <a:t>після</a:t>
            </a:r>
            <a:r>
              <a:rPr lang="ru-RU" b="1" dirty="0" smtClean="0"/>
              <a:t> </a:t>
            </a:r>
            <a:r>
              <a:rPr lang="ru-RU" b="1" dirty="0" err="1" smtClean="0"/>
              <a:t>відвідування</a:t>
            </a:r>
            <a:r>
              <a:rPr lang="ru-RU" b="1" dirty="0" smtClean="0"/>
              <a:t> туалету та перед </a:t>
            </a:r>
            <a:r>
              <a:rPr lang="ru-RU" b="1" dirty="0" err="1" smtClean="0"/>
              <a:t>споживанням</a:t>
            </a:r>
            <a:r>
              <a:rPr lang="ru-RU" b="1" dirty="0" smtClean="0"/>
              <a:t> </a:t>
            </a:r>
            <a:r>
              <a:rPr lang="ru-RU" b="1" dirty="0" err="1" smtClean="0"/>
              <a:t>їжі</a:t>
            </a:r>
            <a:r>
              <a:rPr lang="ru-RU" b="1" dirty="0" smtClean="0"/>
              <a:t> — </a:t>
            </a:r>
            <a:r>
              <a:rPr lang="ru-RU" b="1" dirty="0" err="1" smtClean="0"/>
              <a:t>дозволяють</a:t>
            </a:r>
            <a:r>
              <a:rPr lang="ru-RU" b="1" dirty="0" smtClean="0"/>
              <a:t> </a:t>
            </a:r>
            <a:r>
              <a:rPr lang="ru-RU" b="1" dirty="0" err="1" smtClean="0"/>
              <a:t>уникнути</a:t>
            </a:r>
            <a:r>
              <a:rPr lang="ru-RU" b="1" dirty="0" smtClean="0"/>
              <a:t> </a:t>
            </a:r>
            <a:r>
              <a:rPr lang="ru-RU" b="1" dirty="0" err="1" smtClean="0"/>
              <a:t>зараження</a:t>
            </a:r>
            <a:r>
              <a:rPr lang="ru-RU" b="1" dirty="0" smtClean="0"/>
              <a:t> </a:t>
            </a:r>
            <a:r>
              <a:rPr lang="ru-RU" b="1" dirty="0" err="1" smtClean="0"/>
              <a:t>дизентерійною</a:t>
            </a:r>
            <a:r>
              <a:rPr lang="ru-RU" b="1" dirty="0" smtClean="0"/>
              <a:t> амебою.</a:t>
            </a:r>
            <a:endParaRPr lang="ru-RU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361</Words>
  <Application>Microsoft Office PowerPoint</Application>
  <PresentationFormat>Экран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Одноклітинні твариноподібні організми</vt:lpstr>
      <vt:lpstr>Пригадаємо</vt:lpstr>
      <vt:lpstr>Амеба Протей</vt:lpstr>
      <vt:lpstr>Амеба протей</vt:lpstr>
      <vt:lpstr>Амеба протей</vt:lpstr>
      <vt:lpstr>Інфузорія туфелька</vt:lpstr>
      <vt:lpstr>Комірцевий джгутиконосець</vt:lpstr>
      <vt:lpstr>Паразитичні твариноподібні еукаріоти</vt:lpstr>
      <vt:lpstr>Дизентерія</vt:lpstr>
      <vt:lpstr>Малярія</vt:lpstr>
      <vt:lpstr>Працюємо з термінами</vt:lpstr>
      <vt:lpstr>Заповніть таблицю</vt:lpstr>
      <vt:lpstr>Домашнє завдання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Одноклітинні твариноподібні організми</dc:title>
  <dc:creator>Олена</dc:creator>
  <cp:lastModifiedBy>Олена</cp:lastModifiedBy>
  <cp:revision>9</cp:revision>
  <dcterms:created xsi:type="dcterms:W3CDTF">2022-10-25T17:49:39Z</dcterms:created>
  <dcterms:modified xsi:type="dcterms:W3CDTF">2022-10-25T19:14:54Z</dcterms:modified>
</cp:coreProperties>
</file>