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743" autoAdjust="0"/>
    <p:restoredTop sz="86433" autoAdjust="0"/>
  </p:normalViewPr>
  <p:slideViewPr>
    <p:cSldViewPr>
      <p:cViewPr varScale="1">
        <p:scale>
          <a:sx n="69" d="100"/>
          <a:sy n="69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1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11954459203036052"/>
          <c:y val="0.11904761904761919"/>
          <c:w val="0.6755218216318839"/>
          <c:h val="0.61297567281702015"/>
        </c:manualLayout>
      </c:layout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Цілитель</c:v>
                </c:pt>
              </c:strCache>
            </c:strRef>
          </c:tx>
          <c:spPr>
            <a:ln w="12677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dd/mm/yyyy</c:formatCode>
                <c:ptCount val="5"/>
                <c:pt idx="0">
                  <c:v>42910</c:v>
                </c:pt>
                <c:pt idx="1">
                  <c:v>42926</c:v>
                </c:pt>
                <c:pt idx="2">
                  <c:v>42940</c:v>
                </c:pt>
                <c:pt idx="3">
                  <c:v>42957</c:v>
                </c:pt>
                <c:pt idx="4">
                  <c:v>42971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4</c:v>
                </c:pt>
                <c:pt idx="4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б. суміш</c:v>
                </c:pt>
              </c:strCache>
            </c:strRef>
          </c:tx>
          <c:spPr>
            <a:ln w="12677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dd/mm/yyyy</c:formatCode>
                <c:ptCount val="5"/>
                <c:pt idx="0">
                  <c:v>42910</c:v>
                </c:pt>
                <c:pt idx="1">
                  <c:v>42926</c:v>
                </c:pt>
                <c:pt idx="2">
                  <c:v>42940</c:v>
                </c:pt>
                <c:pt idx="3">
                  <c:v>42957</c:v>
                </c:pt>
                <c:pt idx="4">
                  <c:v>42971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0.30000000000000032</c:v>
                </c:pt>
                <c:pt idx="3">
                  <c:v>2.4</c:v>
                </c:pt>
                <c:pt idx="4">
                  <c:v>12.6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фітоспорин</c:v>
                </c:pt>
              </c:strCache>
            </c:strRef>
          </c:tx>
          <c:spPr>
            <a:ln w="12677">
              <a:solidFill>
                <a:srgbClr val="FF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dd/mm/yyyy</c:formatCode>
                <c:ptCount val="5"/>
                <c:pt idx="0">
                  <c:v>42910</c:v>
                </c:pt>
                <c:pt idx="1">
                  <c:v>42926</c:v>
                </c:pt>
                <c:pt idx="2">
                  <c:v>42940</c:v>
                </c:pt>
                <c:pt idx="3">
                  <c:v>42957</c:v>
                </c:pt>
                <c:pt idx="4">
                  <c:v>42971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</c:v>
                </c:pt>
                <c:pt idx="1">
                  <c:v>0.30000000000000032</c:v>
                </c:pt>
                <c:pt idx="2">
                  <c:v>1.2</c:v>
                </c:pt>
                <c:pt idx="3">
                  <c:v>3.2</c:v>
                </c:pt>
                <c:pt idx="4">
                  <c:v>14.4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часник</c:v>
                </c:pt>
              </c:strCache>
            </c:strRef>
          </c:tx>
          <c:spPr>
            <a:ln w="12677">
              <a:solidFill>
                <a:srgbClr val="00FFFF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dd/mm/yyyy</c:formatCode>
                <c:ptCount val="5"/>
                <c:pt idx="0">
                  <c:v>42910</c:v>
                </c:pt>
                <c:pt idx="1">
                  <c:v>42926</c:v>
                </c:pt>
                <c:pt idx="2">
                  <c:v>42940</c:v>
                </c:pt>
                <c:pt idx="3">
                  <c:v>42957</c:v>
                </c:pt>
                <c:pt idx="4">
                  <c:v>42971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0.2</c:v>
                </c:pt>
                <c:pt idx="1">
                  <c:v>4.8</c:v>
                </c:pt>
                <c:pt idx="2">
                  <c:v>8</c:v>
                </c:pt>
                <c:pt idx="3">
                  <c:v>18</c:v>
                </c:pt>
                <c:pt idx="4">
                  <c:v>36</c:v>
                </c:pt>
              </c:numCache>
            </c:numRef>
          </c:val>
        </c:ser>
        <c:marker val="1"/>
        <c:axId val="66659072"/>
        <c:axId val="66811392"/>
      </c:lineChart>
      <c:lineChart>
        <c:grouping val="stacked"/>
        <c:ser>
          <c:idx val="4"/>
          <c:order val="4"/>
          <c:tx>
            <c:strRef>
              <c:f>Sheet1!$A$6</c:f>
              <c:strCache>
                <c:ptCount val="1"/>
                <c:pt idx="0">
                  <c:v>вода</c:v>
                </c:pt>
              </c:strCache>
            </c:strRef>
          </c:tx>
          <c:spPr>
            <a:ln w="12677">
              <a:solidFill>
                <a:srgbClr val="800080"/>
              </a:solidFill>
              <a:prstDash val="solid"/>
            </a:ln>
          </c:spPr>
          <c:marker>
            <c:symbol val="star"/>
            <c:size val="4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dd/mm/yyyy</c:formatCode>
                <c:ptCount val="5"/>
                <c:pt idx="0">
                  <c:v>42910</c:v>
                </c:pt>
                <c:pt idx="1">
                  <c:v>42926</c:v>
                </c:pt>
                <c:pt idx="2">
                  <c:v>42940</c:v>
                </c:pt>
                <c:pt idx="3">
                  <c:v>42957</c:v>
                </c:pt>
                <c:pt idx="4">
                  <c:v>42971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0.9</c:v>
                </c:pt>
                <c:pt idx="1">
                  <c:v>38</c:v>
                </c:pt>
                <c:pt idx="2">
                  <c:v>88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</c:ser>
        <c:marker val="1"/>
        <c:axId val="67541248"/>
        <c:axId val="67539712"/>
      </c:lineChart>
      <c:dateAx>
        <c:axId val="66659072"/>
        <c:scaling>
          <c:orientation val="minMax"/>
          <c:max val="42971"/>
          <c:min val="42910"/>
        </c:scaling>
        <c:axPos val="b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dd/mm/yyyy" sourceLinked="0"/>
        <c:tickLblPos val="nextTo"/>
        <c:spPr>
          <a:ln w="3169">
            <a:solidFill>
              <a:srgbClr val="000000"/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c:spPr>
        <c:txPr>
          <a:bodyPr rot="-2760000" vert="horz"/>
          <a:lstStyle/>
          <a:p>
            <a:pPr>
              <a:defRPr/>
            </a:pPr>
            <a:endParaRPr lang="uk-UA"/>
          </a:p>
        </c:txPr>
        <c:crossAx val="66811392"/>
        <c:crossesAt val="0"/>
        <c:lblOffset val="100"/>
        <c:baseTimeUnit val="days"/>
        <c:majorUnit val="7"/>
        <c:majorTimeUnit val="days"/>
        <c:minorUnit val="1"/>
        <c:minorTimeUnit val="days"/>
      </c:dateAx>
      <c:valAx>
        <c:axId val="66811392"/>
        <c:scaling>
          <c:orientation val="minMax"/>
          <c:max val="110"/>
          <c:min val="0"/>
        </c:scaling>
        <c:axPos val="l"/>
        <c:numFmt formatCode="General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66659072"/>
        <c:crossesAt val="42910"/>
        <c:crossBetween val="between"/>
        <c:majorUnit val="10"/>
        <c:minorUnit val="4"/>
      </c:valAx>
      <c:valAx>
        <c:axId val="67539712"/>
        <c:scaling>
          <c:orientation val="minMax"/>
        </c:scaling>
        <c:axPos val="r"/>
        <c:numFmt formatCode="General" sourceLinked="1"/>
        <c:tickLblPos val="nextTo"/>
        <c:crossAx val="67541248"/>
        <c:crosses val="max"/>
        <c:crossBetween val="between"/>
      </c:valAx>
      <c:dateAx>
        <c:axId val="67541248"/>
        <c:scaling>
          <c:orientation val="minMax"/>
        </c:scaling>
        <c:delete val="1"/>
        <c:axPos val="b"/>
        <c:numFmt formatCode="dd/mm/yyyy" sourceLinked="1"/>
        <c:tickLblPos val="nextTo"/>
        <c:crossAx val="67539712"/>
        <c:crosses val="autoZero"/>
        <c:auto val="1"/>
        <c:lblOffset val="100"/>
      </c:dateAx>
      <c:spPr>
        <a:solidFill>
          <a:srgbClr val="C0C0C0"/>
        </a:solidFill>
        <a:ln w="1267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771943320872952"/>
          <c:y val="0.11602808429287334"/>
          <c:w val="0.17311454018504341"/>
          <c:h val="0.62432535353735763"/>
        </c:manualLayout>
      </c:layout>
      <c:spPr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</c:chart>
  <c:spPr>
    <a:solidFill>
      <a:schemeClr val="lt1"/>
    </a:solidFill>
    <a:ln w="425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uk-U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D8472-657E-4978-B0FE-D3ADB101EC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EBF45-F675-4D29-9A10-63C8D283B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83F2-A149-4B53-ADB9-52CE2074B315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3BD7-60D1-4FB5-AD7D-039A98975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3BD7-60D1-4FB5-AD7D-039A989753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11E190-3C29-48D1-BB15-EDC2DCB7EEFE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F672A7-A5BF-40BD-8630-A8BFEC347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-1123757"/>
            <a:ext cx="8643998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Управління освіти і науки Чернігівської обласної державної адміністрації</a:t>
            </a:r>
            <a:b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Чернігівське територіальне відділення МАН України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ДОСЛІДЖЕННЯ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ЯВИЩА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ФІТОФТОРОЗУ ТОМАТІВ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МЕТОДІВ БОРОТЬБИ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ФІТОФТОРОЮ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Роботу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виконала: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Шаповал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Марія Сергіївна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учениця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11 класу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Грем’яцької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загальноосвітньої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школи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І-ІІІ ступенів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Новгород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Сіверського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району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Чернігівської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області</a:t>
            </a:r>
          </a:p>
          <a:p>
            <a:pPr lvl="8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Керівник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Мироненко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Олена Володимирівна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вчитель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хімії та біології </a:t>
            </a:r>
            <a:br>
              <a:rPr lang="uk-UA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Грем’яцької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загальноосвітньої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школи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І-ІІІ ступенів 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Новгород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–Сіверського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8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                    району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286512" y="6500834"/>
            <a:ext cx="3071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  <p:pic>
        <p:nvPicPr>
          <p:cNvPr id="12" name="Рисунок 11" descr="D:\Документы\ЛЕНА ии\помидорі\DSCF9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500594" cy="3675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86314" y="2407127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357554" y="1021744"/>
            <a:ext cx="55007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Діюча речовина: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металаксил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80 г/кг +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манкоцеб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640 г/кг.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Механізм дії:  Цілитель має контактно-системну дію.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Металаксил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швидко поглинається і переноситься всередині рослини, захищаючи її, в т.ч. новий приріст, незалежно від інфекційного навантаження. Він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інгібує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ріст міцелію в тканинах рослини, попереджує спороутворення та має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постінфекційну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активність.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Манкоцеб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контактний фунгіцид, який забезпечує зовнішній захист рослини, утворюючи на ній «захисну плівку» та водночас є основною ланкою резистентності до інших захворювань. Проникає до необроблених частин рослини, не змивається дощем.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Цілитель застосовуємо до 3 разів за сезон, з інтервалом між обробками 14 днів. При високому ризику розвитку хвороби інтервали між обробками скорочуємо до 10 днів. Строк виходу людей на оброблені площі для проведення ручних робіт – 7 днів, строк очікування – 20 діб.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3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Цілитель – комбінований фунгіцид контактно-системної дії.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0666" y="3244334"/>
            <a:ext cx="510652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  <p:pic>
        <p:nvPicPr>
          <p:cNvPr id="8" name="Рисунок 7" descr="D:\ЛЕНА ии\помидорі\DSCF9521.JPG"/>
          <p:cNvPicPr/>
          <p:nvPr/>
        </p:nvPicPr>
        <p:blipFill>
          <a:blip r:embed="rId2" cstate="print"/>
          <a:srcRect l="16457" t="5344" r="5955" b="5582"/>
          <a:stretch>
            <a:fillRect/>
          </a:stretch>
        </p:blipFill>
        <p:spPr bwMode="auto">
          <a:xfrm>
            <a:off x="500034" y="1142984"/>
            <a:ext cx="271464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1428736"/>
            <a:ext cx="52864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Фітоспорін-М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фунгіцид на основі природної бактеріальної культури. Препарат застосовують при таких захворюваннях рослин: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парша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гнилі сходів і коріння, фузаріозу, бурої іржі, чорної ніжки, а також проти в'янення, борошнистої роси,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септоріозу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фітофторозу і багатьох інших захворювань.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Фітоспорин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можна використовувати як профілактичний так і лікувальний засіб протягом всього періоду вегетації, а також в момент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дозрівання плодів. Під час застосування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фітоспорину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немає строків очікування. Тобто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плоди можна вживати в їжу одразу після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обробки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666" y="3244334"/>
            <a:ext cx="560807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Шаповал Марія Сергіївна</a:t>
            </a:r>
            <a:endParaRPr lang="ru-RU" dirty="0"/>
          </a:p>
        </p:txBody>
      </p:sp>
      <p:pic>
        <p:nvPicPr>
          <p:cNvPr id="7" name="Рисунок 6" descr="D:\ЛЕНА ии\помидорі\DSCF9526.JPG"/>
          <p:cNvPicPr/>
          <p:nvPr/>
        </p:nvPicPr>
        <p:blipFill>
          <a:blip r:embed="rId2" cstate="print"/>
          <a:srcRect l="22311" t="11456" r="6661"/>
          <a:stretch>
            <a:fillRect/>
          </a:stretch>
        </p:blipFill>
        <p:spPr bwMode="auto">
          <a:xfrm>
            <a:off x="500034" y="1571612"/>
            <a:ext cx="285752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14480" y="571480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Фітоспорін-М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00042"/>
            <a:ext cx="2714644" cy="57480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Настій часнику.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Оскільки часник виділяє леткі речовини, котрі в народі отримали назву фітонциди (в перекладі з грецького «фітон» – рослина, а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цедре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– з латинської вбивати), багато городників застосовують настій часнику для боротьби з фітофторозом. Фітонциди були відкриті в 30-ті роки ХХ століття. Часник містить такі фітонциди, як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сативін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дефензоат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аліцин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саме вони здатні пригнічувати хвороботворні бактерії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500042"/>
            <a:ext cx="3000396" cy="571504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 приготування.</a:t>
            </a:r>
          </a:p>
          <a:p>
            <a:pPr algn="ctr"/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100 грамів часнику подрібнюємо в ступці,  додаємо підігріту до 35˚С воду об’ємом 2л, залишаємо отриману суміш на добу. Далі проціджуємо отриману витяжку і доводимо розчин до 5 літрів. До даного розчину додаємо 50г господарського мила (72%), щоб під час обробки препарат утримувався на рослині. Рослини обробляємо перший раз профілактично, а далі кожні 10 діб (якщо сира холодна погода можна частіше).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0666" y="3244334"/>
            <a:ext cx="5619487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Шаповал Марія Сергіївна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714356"/>
            <a:ext cx="385765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71480"/>
            <a:ext cx="400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00042"/>
            <a:ext cx="2214578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-98138"/>
            <a:ext cx="86439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Оскільки, фітофтороз  можна діагностувати візуально, обліки враження фітофторою проводили в польових умовах.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 дослідної ділянки – 20 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рослини томатів висаджені рядами  –  5 рядів по 10 рослин за схемою 0.7 м × 0,7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всій площі ділянки однакові кліматичні,  агротехнічні умови та однаковий ґрунтовий покрив.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Обприскували рослини згідно зональним рекомендаціям: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перша обробка – профілактична, після появи перших ознак хвороби на бадиллі картоплі (на рослинах томатів ознак хвороби не було);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наступні – згідно з рекомендаціями для даної зони, зважаючи на інтенсивність розвитку хвороби і особливості препарату.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Облік ураженості  фітофторозом томатів проводили з початку цвітіння до моменту збору врожаю. За сезон провели 4 обліки: початок цвітіння, початок формування зав’язі, початок дозрівання томатів,  а також у фазу масового дозрівання плодів. Оскільки, площа ділянок, на яких  проводили дослідження до 4м</a:t>
            </a:r>
            <a:r>
              <a:rPr lang="uk-U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під час кожного обліку візуально оцінювали 10 рослин з кожного ряду.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Поширення хвороби визначали за формулою: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P =  n × с / N,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 P – поширення хвороби в %;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кількість уражених рослини;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 – ступінь ураження рослин у відсотках;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N – загальне число рослин (в даному випадку 10), тоді Р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 / 10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0666" y="3244334"/>
            <a:ext cx="4991110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00042"/>
            <a:ext cx="5214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 хвороби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666" y="3244334"/>
            <a:ext cx="578119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Шаповал Марія Сергіївна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071546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2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ИСНОВКИ</a:t>
            </a:r>
          </a:p>
          <a:p>
            <a:endParaRPr lang="uk-UA" b="1" dirty="0" smtClean="0"/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Ефективні препарати проти фітофторозу: бордоська рідина, цілитель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uk-UA" smtClean="0">
                <a:latin typeface="Times New Roman" pitchFamily="18" charset="0"/>
                <a:cs typeface="Times New Roman" pitchFamily="18" charset="0"/>
              </a:rPr>
              <a:t>фітоспорин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ефективними методами боротьби з фітофторозом до моменту припинення росту рослин є використання фунгіцидів системно-контактної дії (цілитель).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Бордоська рідина, цілитель не є безпечними препаратами щодо фізіологічної дії на організм людини, використовувати їх в момент дозрівання плодів не можна.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Настій часнику малоефективний в боротьбі з фітофторою, оскільки повністю не пригнічує хвороби, а лише гальмує її розвиток.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Екологічно безпечним є біологічний препарат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фітоспорин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М, але при зниженні нічної температури та при підвищенні вологості повітря для запобігання поширення хвороби треба скорочувати інтервал між поливами томатів.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Обробка рослин концентрованим сольовим розчином (10%), з метою збереження врожаю томатів, в момент інтенсивного розвитку фітофторозу ефективна.</a:t>
            </a:r>
          </a:p>
          <a:p>
            <a:pPr lvl="0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метою збереження врожаю в північних регіонах, на ранніх етапах (2 обробки) допустиме використання хімічних фунгіцидів, далі, щоб не зашкодити власному здоров’ю – біологічних препаратів та народних засобів боротьби з фітофторою.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852488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0666" y="3244334"/>
            <a:ext cx="568360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8222"/>
            <a:ext cx="8143932" cy="62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дослідження: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 ефективних екологічно безпечних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методів боротьби з фітофторозом томатів.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Наукова гіпотеза:    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біологічні засоби захисту рослин ефективні.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 дослідження: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порівняння ефективності  різноманітних 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методів боротьби з фітофторою.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рослини томатів різних сортів та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досліджувані фунгіциди: цілитель,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бордоська рідина,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фітоспорин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настій часнику.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дослідження: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огляд літератури з даної проблеми,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вивчення досвіду городників,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проведення   польових досліджень,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обробка результатів.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285984" y="5723770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357686" y="319151"/>
            <a:ext cx="4500594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Завдання дослідження: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вивчення досвіду боротьби з фітофторозом в Північному регіоні України, а саме – селі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Грем’яч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Новгород – Сіверського району,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проведення дослідження в польових умовах з використанням різноманітних методів боротьби з фітофторозом, аналіз ефективності та безпечності кожного з них.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роботи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полягає в тому, що городники  здебільшого використовують дуже агресивні фунгіциди для боротьби з фітофторою, не задумуючись про наслідки. Виявлення безпечних екологічно чистих засобів знищення хвороби є актуальною проблемою сьогодення.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D:\ЛЕНА ии\помидорі\DSCF9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57651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10666" y="3244334"/>
            <a:ext cx="527965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ии\помидорі\DSCF9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2" y="642918"/>
            <a:ext cx="4643470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071546"/>
            <a:ext cx="371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Томати важливий продукт харчування.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Цінність томатів визначається високими смаковими якостями та сприятливим для здоров'я людини хімічним складом. Плоди томатів містять в собі 3,5–8 % цукру, яблучну та лимонну кислоти,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мiнеральнi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речовини (солі калію, натрію, кальцію, фосфору, заліза),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вiтамiни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Р, РР, В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каротин.</a:t>
            </a:r>
          </a:p>
          <a:p>
            <a:pPr algn="ctr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666" y="3244334"/>
            <a:ext cx="516423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7" y="1357298"/>
            <a:ext cx="5000660" cy="503273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Домен: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Ядерні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Eukaryota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Царство: Гриби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Mycota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Fungi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Клас:  Ооміцети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Oomycetes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Переноспорові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Peronosporales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Родина: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Пітієві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Pythi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acеae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Фітофтора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Phytophthora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Phytophthora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infestans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1428736"/>
            <a:ext cx="3214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Багато видів фітофтори провокують розвиток небезпечних хвороб рослин – фітофторозів. Від фітофторозу страждають перш за все представники родини пасльонових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3786190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період масового спалаху хвороби втрати врожаю можуть сягати  близько 70%. Плоди уражені фітофторою, стають проникними і для інших патогенних організмів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0112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Фітофтора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грибів-паразитів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ооміцетів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займає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проміжне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царствами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666" y="3244334"/>
            <a:ext cx="504881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Сергіївна</a:t>
            </a:r>
            <a:endParaRPr lang="ru-RU" sz="14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b="17112"/>
          <a:stretch>
            <a:fillRect/>
          </a:stretch>
        </p:blipFill>
        <p:spPr bwMode="auto">
          <a:xfrm>
            <a:off x="785786" y="1428736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928662" y="3244334"/>
            <a:ext cx="3929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Phytophthora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infestans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485610"/>
            <a:ext cx="76438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Наслідки фітофторозу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черешках листків і стебел фітофтороз проявляється у вигляді довгастих бурих плям або штрихів.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Подібні плями трапляються також на квітконіжках, бутонах, плодах. У місцях ураження тканина загниває, листя повністю покрите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фітофторними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плямами, стає темно-коричневим, уражені черешки надламуються.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темному фоні відмерлого бадилля виділяються окремі прямостоячі  стебла коричневого забарвлення, на яких висять залишки відмерлого листя.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плодах фітофтороз проявляється у вигляді трохи вдавлених твердих бурих, світло-коричневих чи свинцево-сірих плям неправильної форми.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розрізі, у місцях ураження спостерігається забарвлення паренхіми в бурий  колір.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Відчутно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характерний специфічний запах гнилі.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короткий термін рослини гинуть на всій площі.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0666" y="3244334"/>
            <a:ext cx="5013552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Шаповал Марія Сергіївн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857752" y="357166"/>
            <a:ext cx="4000528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Методи боротьби з фітофторозом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Сучасне сільське господарство не може обійтись без впровадження інтенсивних технологій для отримання стабільно високих врожаїв. І тому система захисту від фітофторозу повинна включати агротехнічні заходи: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хімічної боротьби, дотримання сівозмін, своєчасну і якісну обробку ґрунту, раціональне внесення мінеральних і органічних добрив, знищення вражених хворобою рослин, якісну підготовку насіннєвого матеріалу, доцільне використання фунгіцидів, своєчасне збирання врожаю.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ЛЕНА ии\помидорі\DSCF94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643314"/>
            <a:ext cx="1785950" cy="228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ЛЕНА ии\помидорі\DSCF94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57430"/>
            <a:ext cx="192882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ЛЕНА ии\помидорі\DSCF9496.JPG"/>
          <p:cNvPicPr/>
          <p:nvPr/>
        </p:nvPicPr>
        <p:blipFill>
          <a:blip r:embed="rId4" cstate="print"/>
          <a:srcRect l="9677" t="25931" b="18218"/>
          <a:stretch>
            <a:fillRect/>
          </a:stretch>
        </p:blipFill>
        <p:spPr bwMode="auto">
          <a:xfrm>
            <a:off x="642910" y="3857628"/>
            <a:ext cx="17859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ЛЕНА ии\помидорі\DSCF94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857232"/>
            <a:ext cx="17859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:\ЛЕНА ии\помидорі\DSCF95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928670"/>
            <a:ext cx="178594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10666" y="3244334"/>
            <a:ext cx="4407617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Шаповал Марія Сергіївна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537186"/>
            <a:ext cx="8358246" cy="138499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Фунгіциди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(від лат.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Fungus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гриб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caedo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вбиваю)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хімічні речовини, здатні повністю або частково пригнічувати розвиток збудників хвороб сільськогосподарських рослин і використовуються для боротьби з ними.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1"/>
            <a:ext cx="2786082" cy="45005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Фунгіциди контактної дії ефективні в зонах прямого контакту з грибними спорами, на листках верхнього та середнього ярусів, куди  потрапляє значна частина суспензії фунгіциду, в той же час вони не здатні попередити первинне ураження листків нижнього ярусу, з якого починається зараження рослин.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Ефективність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контактних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препаратів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концентрації  препарату,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тривалості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хімічної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стійкості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погод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них умов.</a:t>
            </a:r>
            <a:endParaRPr lang="uk-UA" sz="16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000240"/>
            <a:ext cx="2643206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Системні фунгіциди – проникають всередину рослини, поширюються по судинній системі і пригнічують розвиток збудника внаслідок безпосереднього впливу на нього або в результаті обміну речовин в рослині. Ефективність їх визначається швидкістю проникнення в тканини рослин і в меншій мірі залежить від метеорологічних умов.</a:t>
            </a:r>
          </a:p>
          <a:p>
            <a:pPr algn="just"/>
            <a:endParaRPr lang="uk-UA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uk-UA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000240"/>
            <a:ext cx="2714644" cy="45243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Комбіновані фунгіциди включають  в себе діючу речовину контактної та системної дії. Контактна складова фунгіциду  блокує розвиток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патогена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поверхні рослин, а системно діюча – швидко проникає в тканини рослини хазяїна і забезпечує практично повний захист. Недоліки окремих груп комбінованих фунгіцидів є швидкий розвиток стійкості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патогена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компонентів препарату.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0666" y="3244334"/>
            <a:ext cx="578119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Шаповал Марія Сергіївна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 flipH="1">
            <a:off x="5429256" y="2896629"/>
            <a:ext cx="307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14678" y="590431"/>
            <a:ext cx="55721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Широко використовується в садівництві більше 100 років. Саме тоді були відкриті її захисні властивості від грибкових шкідників для садових і городніх рослин. Свою назву суміш отримала на честь міста Бордо, де була розроблена французьким дослідником </a:t>
            </a:r>
            <a:r>
              <a:rPr lang="uk-UA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Мілларде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Бордоська суміш є доступним і ефективним фунгіцидом. Сьогодні, як і раніше, її продовжують використовувати як засіб широкого спектру дії. </a:t>
            </a:r>
            <a:endParaRPr lang="uk-UA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Діючою складовою цього фунгіциду є гідрооксид міді, який утворюються  при взаємодії мідного купоросу з вапном.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Проковтування невеликої кількості бордоської рідини призводить до отруєння. Про це говорить металевий смак у роті, нудота, озноб, рясне слиновиділення. Попадання аерозолю в органи дихання може призвести до гарячкового стану, яке супроводжується кровотечею з носа, нападами тахікардії, здуттям живота. На шкірі препарат дає опіки. Обприскувати рослини треба дуже обережно. Не можна розпиляти  бордоську рідину неподалік від овочів і фруктів, які плануємо зібрати в найближчі 2 тижні.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1429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Бордоська суміш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0666" y="3244334"/>
            <a:ext cx="5838906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Шаповал Марія Сергіївна</a:t>
            </a:r>
            <a:endParaRPr lang="ru-RU" dirty="0"/>
          </a:p>
        </p:txBody>
      </p:sp>
      <p:pic>
        <p:nvPicPr>
          <p:cNvPr id="8" name="Рисунок 7" descr="D:\ЛЕНА ии\помидорі\DSCF9523.JPG"/>
          <p:cNvPicPr/>
          <p:nvPr/>
        </p:nvPicPr>
        <p:blipFill>
          <a:blip r:embed="rId2" cstate="print"/>
          <a:srcRect l="21052" t="4545" r="15790" b="9091"/>
          <a:stretch>
            <a:fillRect/>
          </a:stretch>
        </p:blipFill>
        <p:spPr bwMode="auto">
          <a:xfrm>
            <a:off x="500034" y="785794"/>
            <a:ext cx="264320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778</TotalTime>
  <Words>1711</Words>
  <Application>Microsoft Office PowerPoint</Application>
  <PresentationFormat>Экран (4:3)</PresentationFormat>
  <Paragraphs>309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Мироненко</cp:lastModifiedBy>
  <cp:revision>78</cp:revision>
  <dcterms:created xsi:type="dcterms:W3CDTF">2017-11-20T16:11:00Z</dcterms:created>
  <dcterms:modified xsi:type="dcterms:W3CDTF">2018-01-16T19:08:12Z</dcterms:modified>
</cp:coreProperties>
</file>