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3" r:id="rId5"/>
    <p:sldId id="274" r:id="rId6"/>
    <p:sldId id="263" r:id="rId7"/>
    <p:sldId id="278" r:id="rId8"/>
    <p:sldId id="264" r:id="rId9"/>
    <p:sldId id="265" r:id="rId10"/>
    <p:sldId id="269" r:id="rId11"/>
    <p:sldId id="257" r:id="rId12"/>
    <p:sldId id="258" r:id="rId13"/>
    <p:sldId id="271" r:id="rId14"/>
    <p:sldId id="270" r:id="rId15"/>
    <p:sldId id="259" r:id="rId16"/>
    <p:sldId id="266" r:id="rId17"/>
    <p:sldId id="267" r:id="rId18"/>
    <p:sldId id="268" r:id="rId19"/>
    <p:sldId id="260" r:id="rId20"/>
    <p:sldId id="272" r:id="rId21"/>
    <p:sldId id="277" r:id="rId22"/>
    <p:sldId id="275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33"/>
    <a:srgbClr val="0066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vseosvita.ua/library/pedrada-patriotychne-vykhovannia-doshkilnykiv-shliakhom-ikh-zaluchennia-do-istorychnykh-i-kulturnykh-tsinnostei-621878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Патріотичне </a:t>
            </a: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виховання учнів шляхом їх залучення </a:t>
            </a:r>
            <a:b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історичних і культурних цінностей краю, села.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4077072"/>
            <a:ext cx="3520480" cy="1752600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Підготувала: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вчитель 1 класу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uk-UA" sz="2000" dirty="0" err="1" smtClean="0">
                <a:solidFill>
                  <a:schemeClr val="tx1"/>
                </a:solidFill>
              </a:rPr>
              <a:t>Чудницької</a:t>
            </a:r>
            <a:r>
              <a:rPr lang="uk-UA" sz="2000" dirty="0" smtClean="0">
                <a:solidFill>
                  <a:schemeClr val="tx1"/>
                </a:solidFill>
              </a:rPr>
              <a:t> початкової школи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</a:rPr>
              <a:t>Маркевич О.В.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220913_1234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573016"/>
            <a:ext cx="3323861" cy="2492896"/>
          </a:xfrm>
          <a:prstGeom prst="rect">
            <a:avLst/>
          </a:prstGeom>
        </p:spPr>
      </p:pic>
      <p:pic>
        <p:nvPicPr>
          <p:cNvPr id="9" name="Содержимое 8" descr="20220913_1237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764704"/>
            <a:ext cx="3596217" cy="2697163"/>
          </a:xfrm>
        </p:spPr>
      </p:pic>
      <p:pic>
        <p:nvPicPr>
          <p:cNvPr id="10" name="Рисунок 9" descr="20220913_1248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692696"/>
            <a:ext cx="2679762" cy="3573016"/>
          </a:xfrm>
          <a:prstGeom prst="rect">
            <a:avLst/>
          </a:prstGeom>
        </p:spPr>
      </p:pic>
      <p:pic>
        <p:nvPicPr>
          <p:cNvPr id="2050" name="Picture 2" descr="C:\Users\Finod\Desktop\Новая папка (2)\квіти\20221129_2031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36037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339933"/>
                </a:solidFill>
              </a:rPr>
              <a:t>Екологічне виховання</a:t>
            </a:r>
            <a:endParaRPr lang="ru-RU" sz="4000" b="1" dirty="0">
              <a:solidFill>
                <a:srgbClr val="3399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Екологічне виховання</a:t>
            </a:r>
            <a:r>
              <a:rPr lang="uk-UA" dirty="0" smtClean="0"/>
              <a:t> - це неперервний процес навчання, виховання, самоосвіти, накопичення досвіду і розвитку особистості, спрямований на формування ціннісних орієнтацій, норм поведінки і спеціальних знань щодо збереження навколишнього середовища і природокористування, реалізованих в екологічно грамотній діяльності.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Екологічне виховання</a:t>
            </a: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це неперервний процес навчання, виховання, самоосвіти, накопичення досвіду і розвитку особистості, спрямований на формування ціннісних орієнтацій, норм поведінки і спеціальних знань щодо збереження навколишнього середовища і природокористування, реалізованих в екологічно грамотній діяльності.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uk-UA" sz="3000" b="1" dirty="0" smtClean="0">
                <a:solidFill>
                  <a:srgbClr val="339933"/>
                </a:solidFill>
              </a:rPr>
              <a:t>Екологічне виховання у нашій школі</a:t>
            </a:r>
            <a:endParaRPr lang="ru-RU" sz="3000" dirty="0"/>
          </a:p>
        </p:txBody>
      </p:sp>
      <p:pic>
        <p:nvPicPr>
          <p:cNvPr id="4" name="Содержимое 3" descr="20201005_121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2924143" cy="2193107"/>
          </a:xfrm>
        </p:spPr>
      </p:pic>
      <p:pic>
        <p:nvPicPr>
          <p:cNvPr id="5" name="Рисунок 4" descr="20220110_122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645024"/>
            <a:ext cx="3131840" cy="2348880"/>
          </a:xfrm>
          <a:prstGeom prst="rect">
            <a:avLst/>
          </a:prstGeom>
        </p:spPr>
      </p:pic>
      <p:pic>
        <p:nvPicPr>
          <p:cNvPr id="9" name="Рисунок 8" descr="20181018_0929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340768"/>
            <a:ext cx="1815666" cy="2420888"/>
          </a:xfrm>
          <a:prstGeom prst="rect">
            <a:avLst/>
          </a:prstGeom>
        </p:spPr>
      </p:pic>
      <p:pic>
        <p:nvPicPr>
          <p:cNvPr id="4097" name="Picture 1" descr="C:\Users\Finod\Desktop\Новая папка (2)\екскурсії\Новая папка\20190524_1126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933056"/>
            <a:ext cx="2688298" cy="2016224"/>
          </a:xfrm>
          <a:prstGeom prst="rect">
            <a:avLst/>
          </a:prstGeom>
          <a:noFill/>
        </p:spPr>
      </p:pic>
      <p:pic>
        <p:nvPicPr>
          <p:cNvPr id="4098" name="Picture 2" descr="C:\Users\Finod\Desktop\Новая папка (2)\екскурсії\20190524_112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052736"/>
            <a:ext cx="2090356" cy="2787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мавка\20230208_1153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3020153" cy="2265115"/>
          </a:xfrm>
          <a:prstGeom prst="rect">
            <a:avLst/>
          </a:prstGeom>
          <a:noFill/>
        </p:spPr>
      </p:pic>
      <p:pic>
        <p:nvPicPr>
          <p:cNvPr id="23556" name="Picture 4" descr="G:\мавка\20230130_0923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836712"/>
            <a:ext cx="2736304" cy="2052228"/>
          </a:xfrm>
          <a:prstGeom prst="rect">
            <a:avLst/>
          </a:prstGeom>
          <a:noFill/>
        </p:spPr>
      </p:pic>
      <p:pic>
        <p:nvPicPr>
          <p:cNvPr id="7" name="Рисунок 6" descr="20221005_1049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700808"/>
            <a:ext cx="2031690" cy="2708920"/>
          </a:xfrm>
          <a:prstGeom prst="rect">
            <a:avLst/>
          </a:prstGeom>
        </p:spPr>
      </p:pic>
      <p:pic>
        <p:nvPicPr>
          <p:cNvPr id="6" name="Picture 3" descr="E:\e\4 НУШ\портфоліо\2018-2022\позакласні заходи\20211230_1048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3227851" cy="2420888"/>
          </a:xfrm>
          <a:prstGeom prst="rect">
            <a:avLst/>
          </a:prstGeom>
          <a:noFill/>
        </p:spPr>
      </p:pic>
      <p:pic>
        <p:nvPicPr>
          <p:cNvPr id="8" name="Picture 5" descr="E:\e\4 НУШ\портфоліо\2018-2022\20220124_1147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3861048"/>
            <a:ext cx="2955160" cy="2216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00FF"/>
                </a:solidFill>
              </a:rPr>
              <a:t>Участь у </a:t>
            </a:r>
            <a:r>
              <a:rPr lang="ru-RU" sz="3000" dirty="0" err="1" smtClean="0">
                <a:solidFill>
                  <a:srgbClr val="0000FF"/>
                </a:solidFill>
              </a:rPr>
              <a:t>благодійному</a:t>
            </a:r>
            <a:r>
              <a:rPr lang="ru-RU" sz="3000" dirty="0" smtClean="0">
                <a:solidFill>
                  <a:srgbClr val="0000FF"/>
                </a:solidFill>
              </a:rPr>
              <a:t> </a:t>
            </a:r>
            <a:r>
              <a:rPr lang="ru-RU" sz="3000" dirty="0" err="1" smtClean="0">
                <a:solidFill>
                  <a:srgbClr val="0000FF"/>
                </a:solidFill>
              </a:rPr>
              <a:t>освітньому</a:t>
            </a:r>
            <a:r>
              <a:rPr lang="ru-RU" sz="3000" dirty="0" smtClean="0">
                <a:solidFill>
                  <a:srgbClr val="0000FF"/>
                </a:solidFill>
              </a:rPr>
              <a:t> </a:t>
            </a:r>
            <a:r>
              <a:rPr lang="ru-RU" sz="3000" dirty="0" err="1" smtClean="0">
                <a:solidFill>
                  <a:srgbClr val="0000FF"/>
                </a:solidFill>
              </a:rPr>
              <a:t>проєкті</a:t>
            </a:r>
            <a:r>
              <a:rPr lang="ru-RU" sz="3000" dirty="0" smtClean="0">
                <a:solidFill>
                  <a:srgbClr val="0000FF"/>
                </a:solidFill>
              </a:rPr>
              <a:t> Flowers4school</a:t>
            </a:r>
            <a:endParaRPr lang="ru-RU" sz="30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20230120_090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2120" y="3933056"/>
            <a:ext cx="2880320" cy="2160240"/>
          </a:xfrm>
          <a:prstGeom prst="rect">
            <a:avLst/>
          </a:prstGeom>
        </p:spPr>
      </p:pic>
      <p:pic>
        <p:nvPicPr>
          <p:cNvPr id="5" name="Рисунок 4" descr="20221209_0933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484784"/>
            <a:ext cx="2952328" cy="2214246"/>
          </a:xfrm>
          <a:prstGeom prst="rect">
            <a:avLst/>
          </a:prstGeom>
        </p:spPr>
      </p:pic>
      <p:pic>
        <p:nvPicPr>
          <p:cNvPr id="24578" name="Picture 2" descr="C:\Users\Finod\Desktop\331764962_1275893813283107_816745511389031026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45024"/>
            <a:ext cx="1944216" cy="2592288"/>
          </a:xfrm>
          <a:prstGeom prst="rect">
            <a:avLst/>
          </a:prstGeom>
          <a:noFill/>
        </p:spPr>
      </p:pic>
      <p:pic>
        <p:nvPicPr>
          <p:cNvPr id="24579" name="Picture 3" descr="G:\Новая папка (3) 1 кл\20221209_0952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412776"/>
            <a:ext cx="1656184" cy="2208246"/>
          </a:xfrm>
          <a:prstGeom prst="rect">
            <a:avLst/>
          </a:prstGeom>
          <a:noFill/>
        </p:spPr>
      </p:pic>
      <p:pic>
        <p:nvPicPr>
          <p:cNvPr id="1026" name="Picture 2" descr="C:\Users\Finod\Desktop\Новая папка (2)\квіти\изображение_viber_2023-02-17_22-06-27-6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3717032"/>
            <a:ext cx="2974976" cy="2231232"/>
          </a:xfrm>
          <a:prstGeom prst="rect">
            <a:avLst/>
          </a:prstGeom>
          <a:noFill/>
        </p:spPr>
      </p:pic>
      <p:pic>
        <p:nvPicPr>
          <p:cNvPr id="1027" name="Picture 3" descr="C:\Users\Finod\Desktop\Новая папка (2)\квіти\изображение_viber_2023-01-23_13-49-11-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1484784"/>
            <a:ext cx="2867133" cy="2150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800" b="1" dirty="0" smtClean="0">
                <a:solidFill>
                  <a:srgbClr val="0070C0"/>
                </a:solidFill>
              </a:rPr>
              <a:t>Громадянсько-патріотичне виховання</a:t>
            </a:r>
            <a:endParaRPr lang="ru-RU" sz="3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Громадянсько-патріотичне виховання</a:t>
            </a:r>
            <a:r>
              <a:rPr lang="uk-UA" dirty="0" smtClean="0"/>
              <a:t> — формування громадянськості як інтегративної якості особистості, що дає можливість людині відчувати себе морально, соціально, поетично та юридично дієздатною та захищеною.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Finod\Desktop\Новая папка (2)\20190921_123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1698836" cy="2265115"/>
          </a:xfrm>
          <a:prstGeom prst="rect">
            <a:avLst/>
          </a:prstGeom>
          <a:noFill/>
        </p:spPr>
      </p:pic>
      <p:pic>
        <p:nvPicPr>
          <p:cNvPr id="25603" name="Picture 3" descr="C:\Users\Finod\Desktop\Новая папка (2)\20190921_1638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789040"/>
            <a:ext cx="1800200" cy="2400267"/>
          </a:xfrm>
          <a:prstGeom prst="rect">
            <a:avLst/>
          </a:prstGeom>
          <a:noFill/>
        </p:spPr>
      </p:pic>
      <p:pic>
        <p:nvPicPr>
          <p:cNvPr id="25604" name="Picture 4" descr="C:\Users\Finod\Desktop\Новая папка (2)\Новая папка (4)\20190921_150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276872"/>
            <a:ext cx="1656184" cy="2208245"/>
          </a:xfrm>
          <a:prstGeom prst="rect">
            <a:avLst/>
          </a:prstGeom>
          <a:noFill/>
        </p:spPr>
      </p:pic>
      <p:pic>
        <p:nvPicPr>
          <p:cNvPr id="25605" name="Picture 5" descr="C:\Users\Finod\Desktop\Новая папка (2)\Новая папка (4)\20190921_160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557" y="4365104"/>
            <a:ext cx="2667128" cy="2000346"/>
          </a:xfrm>
          <a:prstGeom prst="rect">
            <a:avLst/>
          </a:prstGeom>
          <a:noFill/>
        </p:spPr>
      </p:pic>
      <p:pic>
        <p:nvPicPr>
          <p:cNvPr id="25606" name="Picture 6" descr="C:\Users\Finod\Desktop\Новая папка (2)\20181016_0953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548680"/>
            <a:ext cx="2655635" cy="1991726"/>
          </a:xfrm>
          <a:prstGeom prst="rect">
            <a:avLst/>
          </a:prstGeom>
          <a:noFill/>
        </p:spPr>
      </p:pic>
      <p:pic>
        <p:nvPicPr>
          <p:cNvPr id="25607" name="Picture 7" descr="C:\Users\Finod\Desktop\Новая папка (2)\20190921_16435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692696"/>
            <a:ext cx="2736304" cy="2052229"/>
          </a:xfrm>
          <a:prstGeom prst="rect">
            <a:avLst/>
          </a:prstGeom>
          <a:noFill/>
        </p:spPr>
      </p:pic>
      <p:pic>
        <p:nvPicPr>
          <p:cNvPr id="25608" name="Picture 8" descr="C:\Users\Finod\Desktop\Новая папка (2)\20190528_10132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3789040"/>
            <a:ext cx="1962218" cy="2616291"/>
          </a:xfrm>
          <a:prstGeom prst="rect">
            <a:avLst/>
          </a:prstGeom>
          <a:noFill/>
        </p:spPr>
      </p:pic>
      <p:pic>
        <p:nvPicPr>
          <p:cNvPr id="25609" name="Picture 9" descr="E:\e\4 НУШ\портфоліо\2018-2022\екскурсії\20190508_1230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2276872"/>
            <a:ext cx="2355093" cy="1766320"/>
          </a:xfrm>
          <a:prstGeom prst="rect">
            <a:avLst/>
          </a:prstGeom>
          <a:noFill/>
        </p:spPr>
      </p:pic>
      <p:pic>
        <p:nvPicPr>
          <p:cNvPr id="25611" name="Picture 11" descr="E:\e\4 НУШ\портфоліо\2018-2022\екскурсії\20190524_1106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476672"/>
            <a:ext cx="2060940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Finod\Desktop\Новая папка (2)\нац патр\20230127_1147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620688"/>
            <a:ext cx="2688299" cy="2016224"/>
          </a:xfrm>
          <a:prstGeom prst="rect">
            <a:avLst/>
          </a:prstGeom>
          <a:noFill/>
        </p:spPr>
      </p:pic>
      <p:pic>
        <p:nvPicPr>
          <p:cNvPr id="26627" name="Picture 3" descr="C:\Users\Finod\Desktop\Новая папка (2)\нац патр\20230120_1241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2784309" cy="2088232"/>
          </a:xfrm>
          <a:prstGeom prst="rect">
            <a:avLst/>
          </a:prstGeom>
          <a:noFill/>
        </p:spPr>
      </p:pic>
      <p:pic>
        <p:nvPicPr>
          <p:cNvPr id="26628" name="Picture 4" descr="C:\Users\Finod\Desktop\Новая папка (2)\нац патр\20221206_1304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2752661" cy="2064496"/>
          </a:xfrm>
          <a:prstGeom prst="rect">
            <a:avLst/>
          </a:prstGeom>
          <a:noFill/>
        </p:spPr>
      </p:pic>
      <p:pic>
        <p:nvPicPr>
          <p:cNvPr id="26629" name="Picture 5" descr="C:\Users\Finod\Desktop\Новая папка (2)\нац патр\20221111_134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708920"/>
            <a:ext cx="2880321" cy="2160240"/>
          </a:xfrm>
          <a:prstGeom prst="rect">
            <a:avLst/>
          </a:prstGeom>
          <a:noFill/>
        </p:spPr>
      </p:pic>
      <p:pic>
        <p:nvPicPr>
          <p:cNvPr id="26630" name="Picture 6" descr="C:\Users\Finod\Desktop\Новая папка (2)\нац патр\20220221_1153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509120"/>
            <a:ext cx="2763139" cy="2072354"/>
          </a:xfrm>
          <a:prstGeom prst="rect">
            <a:avLst/>
          </a:prstGeom>
          <a:noFill/>
        </p:spPr>
      </p:pic>
      <p:pic>
        <p:nvPicPr>
          <p:cNvPr id="3074" name="Picture 2" descr="C:\Users\Finod\Desktop\Новая папка (2)\скрін різне\Screenshot_20230308-200722_Telegra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2852936"/>
            <a:ext cx="2808312" cy="1573174"/>
          </a:xfrm>
          <a:prstGeom prst="rect">
            <a:avLst/>
          </a:prstGeom>
          <a:noFill/>
        </p:spPr>
      </p:pic>
      <p:pic>
        <p:nvPicPr>
          <p:cNvPr id="3075" name="Picture 3" descr="C:\Users\Finod\Desktop\Новая папка (2)\скрін різне\Screenshot_20230308-200939_Telegra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4509120"/>
            <a:ext cx="2759477" cy="2054277"/>
          </a:xfrm>
          <a:prstGeom prst="rect">
            <a:avLst/>
          </a:prstGeom>
          <a:noFill/>
        </p:spPr>
      </p:pic>
      <p:pic>
        <p:nvPicPr>
          <p:cNvPr id="3076" name="Picture 4" descr="C:\Users\Finod\Desktop\Новая папка (2)\скрін різне\Screenshot_20230308-201509_Telegra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2852936"/>
            <a:ext cx="2587975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Духовно-моральне виховання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Духовно-моральне виховання учнівської молоді є </a:t>
            </a:r>
            <a:r>
              <a:rPr lang="uk-UA" b="1" dirty="0" smtClean="0"/>
              <a:t>цілісним процесом засвоєння моральних норм і правил, розвитку моральних мотивів і навичок поведінки</a:t>
            </a:r>
            <a:r>
              <a:rPr lang="uk-UA" dirty="0" smtClean="0"/>
              <a:t>. На формування духовності та моральності особистості мають вплив суспільство, сім'я як соціальний інститут та навчальні заклади.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accent6">
                    <a:lumMod val="75000"/>
                  </a:schemeClr>
                </a:solidFill>
              </a:rPr>
              <a:t>Духовно моральне виховання наших учнів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49" name="Picture 1" descr="E:\e\4 НУШ\портфоліо\2018-2022\екскурсії\20190524_1109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1374800" cy="1833067"/>
          </a:xfrm>
          <a:prstGeom prst="rect">
            <a:avLst/>
          </a:prstGeom>
          <a:noFill/>
        </p:spPr>
      </p:pic>
      <p:pic>
        <p:nvPicPr>
          <p:cNvPr id="2050" name="Picture 2" descr="E:\e\4 НУШ\портфоліо\2018-2022\екскурсії\Новая папка\20190404_123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268760"/>
            <a:ext cx="2304256" cy="1728192"/>
          </a:xfrm>
          <a:prstGeom prst="rect">
            <a:avLst/>
          </a:prstGeom>
          <a:noFill/>
        </p:spPr>
      </p:pic>
      <p:pic>
        <p:nvPicPr>
          <p:cNvPr id="2051" name="Picture 3" descr="E:\e\4 НУШ\портфоліо\2018-2022\екскурсії\Новая папка\20181001_124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628800"/>
            <a:ext cx="2619123" cy="1964342"/>
          </a:xfrm>
          <a:prstGeom prst="rect">
            <a:avLst/>
          </a:prstGeom>
          <a:noFill/>
        </p:spPr>
      </p:pic>
      <p:pic>
        <p:nvPicPr>
          <p:cNvPr id="2052" name="Picture 4" descr="E:\e\4 НУШ\портфоліо\2018-2022\друк альбом випускний\20210309_12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429000"/>
            <a:ext cx="2295595" cy="1721696"/>
          </a:xfrm>
          <a:prstGeom prst="rect">
            <a:avLst/>
          </a:prstGeom>
          <a:noFill/>
        </p:spPr>
      </p:pic>
      <p:pic>
        <p:nvPicPr>
          <p:cNvPr id="2054" name="Picture 6" descr="E:\e\4 НУШ\портфоліо\2018-2022\друк альбом випускний\20210226_12553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725144"/>
            <a:ext cx="2451104" cy="1838328"/>
          </a:xfrm>
          <a:prstGeom prst="rect">
            <a:avLst/>
          </a:prstGeom>
          <a:noFill/>
        </p:spPr>
      </p:pic>
      <p:pic>
        <p:nvPicPr>
          <p:cNvPr id="2055" name="Picture 7" descr="E:\e\4 НУШ\портфоліо\2018-2022\друк альбом випускний\20210312_1309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4509120"/>
            <a:ext cx="2377680" cy="1783260"/>
          </a:xfrm>
          <a:prstGeom prst="rect">
            <a:avLst/>
          </a:prstGeom>
          <a:noFill/>
        </p:spPr>
      </p:pic>
      <p:pic>
        <p:nvPicPr>
          <p:cNvPr id="2056" name="Picture 8" descr="C:\Users\Finod\Desktop\Новая папка (2)\20190921_14163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484784"/>
            <a:ext cx="1879404" cy="2505872"/>
          </a:xfrm>
          <a:prstGeom prst="rect">
            <a:avLst/>
          </a:prstGeom>
          <a:noFill/>
        </p:spPr>
      </p:pic>
      <p:pic>
        <p:nvPicPr>
          <p:cNvPr id="2058" name="Picture 10" descr="C:\Users\Finod\Desktop\Новая папка (2)\нац патр\20201005_12333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077072"/>
            <a:ext cx="1599642" cy="2132856"/>
          </a:xfrm>
          <a:prstGeom prst="rect">
            <a:avLst/>
          </a:prstGeom>
          <a:noFill/>
        </p:spPr>
      </p:pic>
      <p:pic>
        <p:nvPicPr>
          <p:cNvPr id="2059" name="Picture 11" descr="E:\e\4 НУШ\портфоліо\2018-2022\друк альбом випускний\20181213_12280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3284984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dirty="0" err="1" smtClean="0"/>
              <a:t>Патріотичне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сфера духовного </a:t>
            </a:r>
            <a:r>
              <a:rPr lang="ru-RU" dirty="0" err="1" smtClean="0"/>
              <a:t>життя</a:t>
            </a:r>
            <a:r>
              <a:rPr lang="ru-RU" dirty="0" smtClean="0"/>
              <a:t>, яка</a:t>
            </a:r>
            <a:br>
              <a:rPr lang="ru-RU" dirty="0" smtClean="0"/>
            </a:br>
            <a:r>
              <a:rPr lang="ru-RU" dirty="0" err="1" smtClean="0"/>
              <a:t>проникає</a:t>
            </a:r>
            <a:r>
              <a:rPr lang="ru-RU" dirty="0" smtClean="0"/>
              <a:t> в усе,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пізнає</a:t>
            </a:r>
            <a:r>
              <a:rPr lang="ru-RU" dirty="0" smtClean="0"/>
              <a:t>, </a:t>
            </a:r>
            <a:r>
              <a:rPr lang="ru-RU" dirty="0" err="1" smtClean="0"/>
              <a:t>робить</a:t>
            </a:r>
            <a:r>
              <a:rPr lang="ru-RU" dirty="0" smtClean="0"/>
              <a:t>, до </a:t>
            </a:r>
            <a:r>
              <a:rPr lang="ru-RU" dirty="0" err="1" smtClean="0"/>
              <a:t>чого</a:t>
            </a:r>
            <a:r>
              <a:rPr lang="ru-RU" dirty="0" smtClean="0"/>
              <a:t> </a:t>
            </a:r>
            <a:r>
              <a:rPr lang="ru-RU" dirty="0" err="1" smtClean="0"/>
              <a:t>прагне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любить </a:t>
            </a:r>
            <a:r>
              <a:rPr lang="ru-RU" dirty="0" err="1" smtClean="0"/>
              <a:t>і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ненавидить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, яка </a:t>
            </a:r>
            <a:r>
              <a:rPr lang="ru-RU" dirty="0" err="1" smtClean="0"/>
              <a:t>формується</a:t>
            </a:r>
            <a:endParaRPr lang="ru-RU" dirty="0" smtClean="0"/>
          </a:p>
          <a:p>
            <a:r>
              <a:rPr lang="ru-RU" dirty="0" err="1" smtClean="0"/>
              <a:t>Провідними</a:t>
            </a:r>
            <a:r>
              <a:rPr lang="ru-RU" dirty="0" smtClean="0"/>
              <a:t> компонентами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патріота</a:t>
            </a:r>
            <a:r>
              <a:rPr lang="ru-RU" dirty="0" smtClean="0"/>
              <a:t>, </a:t>
            </a:r>
            <a:r>
              <a:rPr lang="ru-RU" dirty="0" err="1" smtClean="0"/>
              <a:t>формування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світу</a:t>
            </a:r>
            <a:r>
              <a:rPr lang="ru-RU" dirty="0" smtClean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 є: </a:t>
            </a:r>
            <a:r>
              <a:rPr lang="ru-RU" dirty="0" err="1" smtClean="0"/>
              <a:t>розум</a:t>
            </a:r>
            <a:r>
              <a:rPr lang="ru-RU" dirty="0" smtClean="0"/>
              <a:t> — </a:t>
            </a:r>
            <a:r>
              <a:rPr lang="ru-RU" dirty="0" err="1" smtClean="0"/>
              <a:t>почуття</a:t>
            </a:r>
            <a:r>
              <a:rPr lang="ru-RU" dirty="0" smtClean="0"/>
              <a:t> — погляди — </a:t>
            </a:r>
            <a:r>
              <a:rPr lang="ru-RU" dirty="0" err="1" smtClean="0"/>
              <a:t>переконання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воля.</a:t>
            </a:r>
          </a:p>
          <a:p>
            <a:r>
              <a:rPr lang="ru-RU" dirty="0" err="1" smtClean="0"/>
              <a:t>Подивимося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себе </a:t>
            </a:r>
            <a:r>
              <a:rPr lang="ru-RU" dirty="0" err="1" smtClean="0"/>
              <a:t>очима</a:t>
            </a:r>
            <a:r>
              <a:rPr lang="ru-RU" dirty="0" smtClean="0"/>
              <a:t> </a:t>
            </a:r>
            <a:r>
              <a:rPr lang="ru-RU" dirty="0" err="1" smtClean="0"/>
              <a:t>громадянина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— на кожному </a:t>
            </a:r>
            <a:r>
              <a:rPr lang="ru-RU" dirty="0" err="1" smtClean="0"/>
              <a:t>кроці</a:t>
            </a:r>
            <a:r>
              <a:rPr lang="ru-RU" dirty="0" smtClean="0"/>
              <a:t> ми </a:t>
            </a:r>
            <a:r>
              <a:rPr lang="ru-RU" dirty="0" err="1" smtClean="0"/>
              <a:t>побачимо</a:t>
            </a:r>
            <a:r>
              <a:rPr lang="ru-RU" dirty="0" smtClean="0"/>
              <a:t> поле </a:t>
            </a:r>
            <a:r>
              <a:rPr lang="ru-RU" dirty="0" err="1" smtClean="0"/>
              <a:t>застосування</a:t>
            </a:r>
            <a:r>
              <a:rPr lang="ru-RU" dirty="0" smtClean="0"/>
              <a:t> сил.</a:t>
            </a:r>
          </a:p>
          <a:p>
            <a:r>
              <a:rPr lang="ru-RU" dirty="0" err="1" smtClean="0"/>
              <a:t>Найголовніше</a:t>
            </a:r>
            <a:r>
              <a:rPr lang="ru-RU" dirty="0" smtClean="0"/>
              <a:t>, </a:t>
            </a:r>
            <a:r>
              <a:rPr lang="ru-RU" dirty="0" err="1" smtClean="0"/>
              <a:t>найяскравіше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все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западає</a:t>
            </a:r>
            <a:r>
              <a:rPr lang="ru-RU" dirty="0" smtClean="0"/>
              <a:t> в </a:t>
            </a:r>
            <a:r>
              <a:rPr lang="ru-RU" dirty="0" err="1" smtClean="0"/>
              <a:t>серце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патріота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втілює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Батьківщину</a:t>
            </a:r>
            <a:r>
              <a:rPr lang="ru-RU" dirty="0" smtClean="0"/>
              <a:t>, — </a:t>
            </a:r>
            <a:r>
              <a:rPr lang="ru-RU" dirty="0" err="1" smtClean="0"/>
              <a:t>це</a:t>
            </a:r>
            <a:r>
              <a:rPr lang="ru-RU" dirty="0" smtClean="0"/>
              <a:t> люди.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будь-кого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Батьківщина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обійтися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будь-хто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нас</a:t>
            </a:r>
            <a:r>
              <a:rPr lang="ru-RU" dirty="0" smtClean="0"/>
              <a:t> без </a:t>
            </a:r>
            <a:r>
              <a:rPr lang="ru-RU" dirty="0" err="1" smtClean="0"/>
              <a:t>Батьківщини</a:t>
            </a:r>
            <a:r>
              <a:rPr lang="ru-RU" dirty="0" smtClean="0"/>
              <a:t> — </a:t>
            </a:r>
            <a:r>
              <a:rPr lang="ru-RU" dirty="0" err="1" smtClean="0"/>
              <a:t>ніщо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Той,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по-справжньому</a:t>
            </a:r>
            <a:r>
              <a:rPr lang="ru-RU" dirty="0" smtClean="0"/>
              <a:t> любить </a:t>
            </a:r>
            <a:r>
              <a:rPr lang="ru-RU" dirty="0" err="1" smtClean="0"/>
              <a:t>Батьківщину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усякого</a:t>
            </a:r>
            <a:r>
              <a:rPr lang="ru-RU" dirty="0" smtClean="0"/>
              <a:t> </a:t>
            </a:r>
            <a:r>
              <a:rPr lang="ru-RU" dirty="0" err="1" smtClean="0"/>
              <a:t>погляду</a:t>
            </a:r>
            <a:r>
              <a:rPr lang="ru-RU" dirty="0" smtClean="0"/>
              <a:t> </a:t>
            </a:r>
            <a:r>
              <a:rPr lang="ru-RU" dirty="0" err="1" smtClean="0"/>
              <a:t>справжня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en-US" dirty="0" smtClean="0"/>
              <a:t>/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</a:t>
            </a:r>
            <a:r>
              <a:rPr lang="uk-UA" dirty="0" smtClean="0"/>
              <a:t>В.О. Сухомлинський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Finod\Desktop\Новая папка (2)\нац патр\изображение_viber_2022-09-03_08-54-13-8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2076878" cy="2769171"/>
          </a:xfrm>
          <a:prstGeom prst="rect">
            <a:avLst/>
          </a:prstGeom>
          <a:noFill/>
        </p:spPr>
      </p:pic>
      <p:pic>
        <p:nvPicPr>
          <p:cNvPr id="5" name="Picture 9" descr="C:\Users\Finod\Desktop\Новая папка (2)\нац патр\20230123_1056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980728"/>
            <a:ext cx="2319597" cy="1739698"/>
          </a:xfrm>
          <a:prstGeom prst="rect">
            <a:avLst/>
          </a:prstGeom>
          <a:noFill/>
        </p:spPr>
      </p:pic>
      <p:pic>
        <p:nvPicPr>
          <p:cNvPr id="27651" name="Picture 3" descr="C:\Users\Finod\Desktop\Новая папка (2)\нац патр\20230208_115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908720"/>
            <a:ext cx="2787142" cy="2090356"/>
          </a:xfrm>
          <a:prstGeom prst="rect">
            <a:avLst/>
          </a:prstGeom>
          <a:noFill/>
        </p:spPr>
      </p:pic>
      <p:pic>
        <p:nvPicPr>
          <p:cNvPr id="27652" name="Picture 4" descr="G:\новий рык\20230119_1317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140968"/>
            <a:ext cx="2955160" cy="2216370"/>
          </a:xfrm>
          <a:prstGeom prst="rect">
            <a:avLst/>
          </a:prstGeom>
          <a:noFill/>
        </p:spPr>
      </p:pic>
      <p:pic>
        <p:nvPicPr>
          <p:cNvPr id="27653" name="Picture 5" descr="E:\НУШ фотографії\НУШ ФОТО\Новая папка (3)\20181213_1200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3789040"/>
            <a:ext cx="2555776" cy="1916832"/>
          </a:xfrm>
          <a:prstGeom prst="rect">
            <a:avLst/>
          </a:prstGeom>
          <a:noFill/>
        </p:spPr>
      </p:pic>
      <p:pic>
        <p:nvPicPr>
          <p:cNvPr id="27654" name="Picture 6" descr="E:\НУШ фотографії\НУШ ФОТО\Новая папка (3)\20190307_1145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149080"/>
            <a:ext cx="2295595" cy="172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uk-UA" dirty="0" smtClean="0"/>
              <a:t>Патріотичні почуття не з’являються самі по собі, це результат довготривалого впливу на особистість. І сформувати патріота може тільки патріотично налаштований педагог, який допоможе дитині зовнішні вияви патріотизму (одягання вишиванки, виконання Державного Гімну, декламування віршів про Україну тощо) перетворити у внутрішнє глибоке почуття патріотизму.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Використана література: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Концепція національно-патріотичного виховання в системі освіти України до 2025 року (наказ МОН від 06.06.2022 №527).</a:t>
            </a:r>
          </a:p>
          <a:p>
            <a:pPr>
              <a:buNone/>
            </a:pPr>
            <a:endParaRPr lang="uk-UA" sz="2000" dirty="0" smtClean="0"/>
          </a:p>
          <a:p>
            <a:r>
              <a:rPr lang="uk-UA" sz="2000" u="sng" dirty="0" smtClean="0">
                <a:hlinkClick r:id="rId2"/>
              </a:rPr>
              <a:t>https://vseosvita.ua/library/pedrada-patriotychne-vykhovannia-doshkilnykiv-shliakhom-ikh-zaluchennia-do-istorychnykh-i-kulturnykh-tsinnostei-621878.html</a:t>
            </a:r>
            <a:endParaRPr lang="uk-UA" sz="2000" u="sng" dirty="0" smtClean="0"/>
          </a:p>
          <a:p>
            <a:pPr>
              <a:buNone/>
            </a:pPr>
            <a:endParaRPr lang="uk-UA" sz="2000" u="sng" dirty="0" smtClean="0"/>
          </a:p>
          <a:p>
            <a:r>
              <a:rPr lang="ru-RU" sz="2000" dirty="0" smtClean="0"/>
              <a:t>http://www.sttc.rv.ua/images/Biblioteka/Zbirnuk_Syhomlunski.pdf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 smtClean="0">
                <a:solidFill>
                  <a:srgbClr val="C00000"/>
                </a:solidFill>
              </a:rPr>
              <a:t>Дякую</a:t>
            </a:r>
          </a:p>
          <a:p>
            <a:pPr algn="ctr">
              <a:buNone/>
            </a:pPr>
            <a:r>
              <a:rPr lang="uk-UA" sz="8000" b="1" dirty="0" smtClean="0">
                <a:solidFill>
                  <a:srgbClr val="C00000"/>
                </a:solidFill>
              </a:rPr>
              <a:t> за увагу!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764704"/>
            <a:ext cx="8085584" cy="511256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постає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головним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питанням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свідомих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для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«народ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держава» –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єдині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а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цілеспрямованому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формуванні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нації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знає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свою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історію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культуру,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цінує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береже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рідну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мову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А тому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справжнє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реформування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починатися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духовних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громадянськості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людськості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Європейськість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української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національних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способу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мислення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ментальності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6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освітні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європейських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перебудовуються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європейської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чотирьох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фундаментальних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принципах: «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учитися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знати;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учитися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робити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учитися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учитися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бути».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йдеться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життєтворчий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Патріотизм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– це любов до Батьківщини, свого народу, турбота про її та своє благо, сприяння становленню й утвердженню країни як суверенної, правової, демократичної, соціальної держави, готовність обстояти її незалежність, служити, захищати її, розділити свою долю з її долею.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Патріотизм є одними із найсуттєвіших показників моральності людини.</a:t>
            </a: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 Метою національно-патріотичного виховання є формування у молодого покоління високої патріотичної свідомості, почуття любові до України, пошани до видатних вітчизняних історичних діячів, готовності до виконання громадянських і конституційних обов’язків.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Громадянська позиція свідомого українця має полягати в активному обстоюванні традиційних для нашого менталітету чеснот: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любові до рідної землі;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товариськості;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розумної достатності;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цінності родинного життя;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духовності повсякденного буття;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уважного ставлення до людей;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готовності брати активну участь у розбудові Батьківщини, поступаючись особистим інтересам.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     Міністерство освіти і науки затвердило Заходи щодо реалізації Концепції національно-патріотичного виховання в системі освіти України до 2025 року (наказ МОН від 06.06.2022 №527).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Національно-патріотичне виховання дітей та молоді – це комплексна, системна, цілеспрямована діяльність органів державної влади та місцевого самоврядування, закладів освіти, сім'ї, громадських об'єднань та благодійних організацій, релігійних організацій  та інших інститутів щодо формування у молодого покоління високої патріотичної свідомості, почуття вірності, любові до Батьківщини, турботи про блага свого народу, готовності до виконання громадського і конституційного обов’язку із захисту національних інтересів, цілісності, незалежності України, сприяння становленню її як правової, демократичної, соціальної держави.</a:t>
            </a:r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61206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40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sz="1600" dirty="0" smtClean="0"/>
              <a:t>           Для реалізації завдань національно-патріотичного виховання здобувачів освіти у </a:t>
            </a:r>
            <a:r>
              <a:rPr lang="uk-UA" sz="1600" dirty="0" err="1" smtClean="0"/>
              <a:t>Чудницькій</a:t>
            </a:r>
            <a:r>
              <a:rPr lang="uk-UA" sz="1600" dirty="0" smtClean="0"/>
              <a:t> початковій школі використовуються різні форми роботи  :</a:t>
            </a:r>
          </a:p>
          <a:p>
            <a:pPr>
              <a:buNone/>
            </a:pPr>
            <a:r>
              <a:rPr lang="ru-RU" sz="1600" b="1" dirty="0" smtClean="0"/>
              <a:t>        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Екскурсії</a:t>
            </a:r>
            <a:r>
              <a:rPr lang="ru-RU" sz="1600" dirty="0" smtClean="0"/>
              <a:t> </a:t>
            </a:r>
            <a:r>
              <a:rPr lang="ru-RU" sz="1600" dirty="0" err="1" smtClean="0"/>
              <a:t>вулицями</a:t>
            </a:r>
            <a:r>
              <a:rPr lang="ru-RU" sz="1600" dirty="0" smtClean="0"/>
              <a:t> </a:t>
            </a:r>
            <a:r>
              <a:rPr lang="ru-RU" sz="1600" dirty="0" err="1" smtClean="0"/>
              <a:t>рідного</a:t>
            </a:r>
            <a:r>
              <a:rPr lang="ru-RU" sz="1600" dirty="0" smtClean="0"/>
              <a:t>  села до </a:t>
            </a:r>
            <a:r>
              <a:rPr lang="ru-RU" sz="1600" dirty="0" err="1" smtClean="0"/>
              <a:t>історичних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пам'яток</a:t>
            </a:r>
            <a:r>
              <a:rPr lang="ru-RU" sz="1600" dirty="0" smtClean="0"/>
              <a:t>, </a:t>
            </a:r>
            <a:r>
              <a:rPr lang="ru-RU" sz="1600" dirty="0" err="1" smtClean="0"/>
              <a:t>визначних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місць</a:t>
            </a:r>
            <a:endParaRPr lang="ru-RU" sz="1600" dirty="0" smtClean="0"/>
          </a:p>
          <a:p>
            <a:r>
              <a:rPr lang="ru-RU" sz="1600" dirty="0" err="1" smtClean="0"/>
              <a:t>Розповіді</a:t>
            </a:r>
            <a:r>
              <a:rPr lang="ru-RU" sz="1600" dirty="0" smtClean="0"/>
              <a:t> </a:t>
            </a:r>
            <a:r>
              <a:rPr lang="ru-RU" sz="1600" dirty="0" err="1" smtClean="0"/>
              <a:t>вчителя</a:t>
            </a:r>
            <a:endParaRPr lang="ru-RU" sz="1600" dirty="0" smtClean="0"/>
          </a:p>
          <a:p>
            <a:r>
              <a:rPr lang="ru-RU" sz="1600" dirty="0" err="1" smtClean="0"/>
              <a:t>Бесіди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цікавими</a:t>
            </a:r>
            <a:r>
              <a:rPr lang="ru-RU" sz="1600" dirty="0" smtClean="0"/>
              <a:t> людьми</a:t>
            </a:r>
          </a:p>
          <a:p>
            <a:r>
              <a:rPr lang="ru-RU" sz="1600" dirty="0" err="1" smtClean="0"/>
              <a:t>Екскурсії</a:t>
            </a:r>
            <a:endParaRPr lang="ru-RU" sz="1600" dirty="0" smtClean="0"/>
          </a:p>
          <a:p>
            <a:r>
              <a:rPr lang="ru-RU" sz="1600" dirty="0" err="1" smtClean="0"/>
              <a:t>Спостереження</a:t>
            </a:r>
            <a:endParaRPr lang="ru-RU" sz="1600" dirty="0" smtClean="0"/>
          </a:p>
          <a:p>
            <a:r>
              <a:rPr lang="ru-RU" sz="1600" dirty="0" err="1" smtClean="0"/>
              <a:t>Дидактичні</a:t>
            </a:r>
            <a:r>
              <a:rPr lang="ru-RU" sz="1600" dirty="0" smtClean="0"/>
              <a:t>, </a:t>
            </a:r>
            <a:r>
              <a:rPr lang="ru-RU" sz="1600" dirty="0" err="1" smtClean="0"/>
              <a:t>сюжетно-рольові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ігри</a:t>
            </a:r>
            <a:endParaRPr lang="ru-RU" sz="1600" dirty="0" smtClean="0"/>
          </a:p>
          <a:p>
            <a:r>
              <a:rPr lang="ru-RU" sz="1600" dirty="0" err="1" smtClean="0"/>
              <a:t>Заняття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циклу «</a:t>
            </a:r>
            <a:r>
              <a:rPr lang="ru-RU" sz="1600" dirty="0" err="1" smtClean="0"/>
              <a:t>Історичні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цікавинки</a:t>
            </a:r>
            <a:r>
              <a:rPr lang="ru-RU" sz="1600" dirty="0" smtClean="0"/>
              <a:t>»</a:t>
            </a:r>
          </a:p>
          <a:p>
            <a:r>
              <a:rPr lang="ru-RU" sz="1600" dirty="0" err="1" smtClean="0"/>
              <a:t>Розгляд</a:t>
            </a:r>
            <a:r>
              <a:rPr lang="ru-RU" sz="1600" dirty="0" smtClean="0"/>
              <a:t> </a:t>
            </a:r>
            <a:r>
              <a:rPr lang="ru-RU" sz="1600" dirty="0" err="1" smtClean="0"/>
              <a:t>ілюстративних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матеріалів</a:t>
            </a:r>
            <a:endParaRPr lang="ru-RU" sz="1600" dirty="0" smtClean="0"/>
          </a:p>
          <a:p>
            <a:r>
              <a:rPr lang="ru-RU" sz="1600" dirty="0" err="1" smtClean="0"/>
              <a:t>Читання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інсценування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художньої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літератури</a:t>
            </a:r>
            <a:endParaRPr lang="ru-RU" sz="1600" dirty="0" smtClean="0"/>
          </a:p>
          <a:p>
            <a:r>
              <a:rPr lang="ru-RU" sz="1600" dirty="0" err="1" smtClean="0"/>
              <a:t>Слухання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класичної</a:t>
            </a:r>
            <a:r>
              <a:rPr lang="ru-RU" sz="1600" dirty="0" smtClean="0"/>
              <a:t>, </a:t>
            </a:r>
            <a:r>
              <a:rPr lang="ru-RU" sz="1600" dirty="0" err="1" smtClean="0"/>
              <a:t>сучасної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музики</a:t>
            </a:r>
            <a:endParaRPr lang="ru-RU" sz="1600" dirty="0" smtClean="0"/>
          </a:p>
          <a:p>
            <a:r>
              <a:rPr lang="ru-RU" sz="1600" dirty="0" err="1" smtClean="0"/>
              <a:t>Розглядання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творів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образотворчого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декоративно-прикладного </a:t>
            </a:r>
            <a:r>
              <a:rPr lang="ru-RU" sz="1600" dirty="0" err="1" smtClean="0"/>
              <a:t>мистецтва</a:t>
            </a:r>
            <a:endParaRPr lang="ru-RU" sz="1600" dirty="0" smtClean="0"/>
          </a:p>
          <a:p>
            <a:r>
              <a:rPr lang="ru-RU" sz="1600" dirty="0" err="1" smtClean="0"/>
              <a:t>Спільні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родинами </a:t>
            </a:r>
            <a:r>
              <a:rPr lang="ru-RU" sz="1600" dirty="0" err="1" smtClean="0"/>
              <a:t>виховні</a:t>
            </a:r>
            <a:r>
              <a:rPr lang="ru-RU" sz="1600" dirty="0" smtClean="0"/>
              <a:t> заходи</a:t>
            </a:r>
          </a:p>
          <a:p>
            <a:r>
              <a:rPr lang="ru-RU" sz="1600" dirty="0" err="1" smtClean="0"/>
              <a:t>Виставки</a:t>
            </a:r>
            <a:r>
              <a:rPr lang="ru-RU" sz="1600" dirty="0" smtClean="0"/>
              <a:t>, </a:t>
            </a:r>
            <a:r>
              <a:rPr lang="ru-RU" sz="1600" dirty="0" err="1" smtClean="0"/>
              <a:t>конкурси</a:t>
            </a:r>
            <a:endParaRPr lang="ru-RU" sz="1600" dirty="0" smtClean="0"/>
          </a:p>
          <a:p>
            <a:r>
              <a:rPr lang="ru-RU" sz="1600" dirty="0" smtClean="0"/>
              <a:t>Свята, </a:t>
            </a:r>
            <a:r>
              <a:rPr lang="ru-RU" sz="1600" dirty="0" err="1" smtClean="0"/>
              <a:t>розваги</a:t>
            </a:r>
            <a:endParaRPr lang="ru-RU" sz="1600" dirty="0" smtClean="0"/>
          </a:p>
          <a:p>
            <a:r>
              <a:rPr lang="ru-RU" sz="1600" dirty="0" smtClean="0"/>
              <a:t>Напрямки </a:t>
            </a:r>
            <a:r>
              <a:rPr lang="ru-RU" sz="1600" dirty="0" err="1" smtClean="0"/>
              <a:t>роботи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батьками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патріотичного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виховання</a:t>
            </a:r>
            <a:r>
              <a:rPr lang="ru-RU" sz="1600" dirty="0" smtClean="0"/>
              <a:t> :</a:t>
            </a:r>
          </a:p>
          <a:p>
            <a:r>
              <a:rPr lang="ru-RU" sz="1600" dirty="0" err="1" smtClean="0"/>
              <a:t>ознайомлення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роботою</a:t>
            </a:r>
            <a:r>
              <a:rPr lang="ru-RU" sz="1600" dirty="0" smtClean="0"/>
              <a:t> закладу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питань</a:t>
            </a:r>
            <a:r>
              <a:rPr lang="ru-RU" sz="1600" dirty="0" smtClean="0"/>
              <a:t> </a:t>
            </a:r>
            <a:r>
              <a:rPr lang="ru-RU" sz="1600" dirty="0" err="1" smtClean="0"/>
              <a:t>патріотичного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виховання</a:t>
            </a:r>
            <a:r>
              <a:rPr lang="ru-RU" sz="1600" dirty="0" smtClean="0"/>
              <a:t>; </a:t>
            </a:r>
            <a:r>
              <a:rPr lang="ru-RU" sz="1600" dirty="0" err="1" smtClean="0"/>
              <a:t>залучення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співпраці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стимулювання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їхньої</a:t>
            </a:r>
            <a:r>
              <a:rPr lang="ru-RU" sz="1600" dirty="0" smtClean="0"/>
              <a:t> </a:t>
            </a:r>
            <a:r>
              <a:rPr lang="ru-RU" sz="1600" dirty="0" err="1" smtClean="0"/>
              <a:t>активної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участі</a:t>
            </a:r>
            <a:r>
              <a:rPr lang="ru-RU" sz="1600" dirty="0" smtClean="0"/>
              <a:t> в </a:t>
            </a:r>
            <a:r>
              <a:rPr lang="ru-RU" sz="1600" dirty="0" err="1" smtClean="0"/>
              <a:t>ній</a:t>
            </a:r>
            <a:r>
              <a:rPr lang="ru-RU" sz="1600" dirty="0" smtClean="0"/>
              <a:t>; </a:t>
            </a:r>
            <a:r>
              <a:rPr lang="ru-RU" sz="1600" dirty="0" err="1" smtClean="0"/>
              <a:t>організація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заходів</a:t>
            </a:r>
            <a:r>
              <a:rPr lang="ru-RU" sz="1600" dirty="0" smtClean="0"/>
              <a:t> за </a:t>
            </a:r>
            <a:r>
              <a:rPr lang="ru-RU" sz="1600" dirty="0" err="1" smtClean="0"/>
              <a:t>участю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; </a:t>
            </a:r>
            <a:r>
              <a:rPr lang="ru-RU" sz="1600" dirty="0" err="1" smtClean="0"/>
              <a:t>ознайомлення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результатами </a:t>
            </a:r>
            <a:r>
              <a:rPr lang="ru-RU" sz="1600" dirty="0" err="1" smtClean="0"/>
              <a:t>навчання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дітей</a:t>
            </a:r>
            <a:r>
              <a:rPr lang="ru-RU" sz="1600" dirty="0" smtClean="0"/>
              <a:t> (</a:t>
            </a:r>
            <a:r>
              <a:rPr lang="ru-RU" sz="1600" dirty="0" err="1" smtClean="0"/>
              <a:t>відкриті</a:t>
            </a:r>
            <a:r>
              <a:rPr lang="ru-RU" sz="1600" dirty="0" smtClean="0"/>
              <a:t> перегляди, </a:t>
            </a:r>
            <a:r>
              <a:rPr lang="ru-RU" sz="1600" dirty="0" err="1" smtClean="0"/>
              <a:t>тематичні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тижні</a:t>
            </a:r>
            <a:r>
              <a:rPr lang="ru-RU" sz="1600" dirty="0" smtClean="0"/>
              <a:t>, </a:t>
            </a:r>
            <a:r>
              <a:rPr lang="ru-RU" sz="1600" dirty="0" err="1" smtClean="0"/>
              <a:t>інформація</a:t>
            </a:r>
            <a:r>
              <a:rPr lang="ru-RU" sz="1600" dirty="0" smtClean="0"/>
              <a:t> в </a:t>
            </a:r>
            <a:r>
              <a:rPr lang="ru-RU" sz="1600" dirty="0" err="1" smtClean="0"/>
              <a:t>куточках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</a:t>
            </a:r>
            <a:r>
              <a:rPr lang="ru-RU" sz="1600" dirty="0" smtClean="0"/>
              <a:t>).</a:t>
            </a:r>
          </a:p>
          <a:p>
            <a:pPr>
              <a:buNone/>
            </a:pPr>
            <a:endParaRPr lang="uk-UA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006600"/>
                </a:solidFill>
              </a:rPr>
              <a:t>Військово-патріотичне виховання</a:t>
            </a:r>
            <a:endParaRPr lang="ru-RU" sz="4000" b="1" dirty="0">
              <a:solidFill>
                <a:srgbClr val="0066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Військово-патріотичне виховання</a:t>
            </a:r>
            <a:r>
              <a:rPr lang="uk-UA" dirty="0" smtClean="0"/>
              <a:t> (ВПВ) – наскрізний виховний процес, спрямований на формування у громадян України оборонної свідомості, підвищення суспільної значущості та поваги до військової служби, мотивації громадян до набуття ними необхідних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 у сфері безпеки і оборони. </a:t>
            </a:r>
          </a:p>
          <a:p>
            <a:r>
              <a:rPr lang="uk-UA" dirty="0" smtClean="0"/>
              <a:t>Військово-патріотичне виховання — цілеспрямований, організований процес формування готовності юнаків старшого шкільного віку до строкової військової служби в Збройних Силах України.</a:t>
            </a:r>
            <a:endParaRPr lang="ru-RU" dirty="0" smtClean="0"/>
          </a:p>
          <a:p>
            <a:r>
              <a:rPr lang="uk-UA" dirty="0" smtClean="0"/>
              <a:t>Протягом століть українське </a:t>
            </a:r>
            <a:r>
              <a:rPr lang="uk-UA" b="1" dirty="0" smtClean="0"/>
              <a:t>духовно - моральне виховання</a:t>
            </a:r>
            <a:r>
              <a:rPr lang="uk-UA" dirty="0" smtClean="0"/>
              <a:t> вбирало в себе кращі здобутки світової матеріальної і духовної культури, які утверджують добро, любов, красу, милосердя, справедливість у всіх сферах життя.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000" dirty="0" smtClean="0">
                <a:solidFill>
                  <a:srgbClr val="006600"/>
                </a:solidFill>
              </a:rPr>
              <a:t/>
            </a:r>
            <a:br>
              <a:rPr lang="uk-UA" sz="3000" dirty="0" smtClean="0">
                <a:solidFill>
                  <a:srgbClr val="006600"/>
                </a:solidFill>
              </a:rPr>
            </a:br>
            <a:r>
              <a:rPr lang="uk-UA" sz="3000" dirty="0" smtClean="0">
                <a:solidFill>
                  <a:srgbClr val="006600"/>
                </a:solidFill>
              </a:rPr>
              <a:t>Військово-патріотичне виховання у </a:t>
            </a:r>
            <a:r>
              <a:rPr lang="uk-UA" sz="3000" dirty="0" err="1" smtClean="0">
                <a:solidFill>
                  <a:srgbClr val="006600"/>
                </a:solidFill>
              </a:rPr>
              <a:t>Чудницькій</a:t>
            </a:r>
            <a:r>
              <a:rPr lang="uk-UA" sz="3000" dirty="0" smtClean="0">
                <a:solidFill>
                  <a:srgbClr val="006600"/>
                </a:solidFill>
              </a:rPr>
              <a:t> початковій школі</a:t>
            </a:r>
            <a:endParaRPr lang="ru-RU" sz="3000" dirty="0"/>
          </a:p>
        </p:txBody>
      </p:sp>
      <p:pic>
        <p:nvPicPr>
          <p:cNvPr id="4" name="Содержимое 3" descr="20220908_115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2828131" cy="2121099"/>
          </a:xfrm>
        </p:spPr>
      </p:pic>
      <p:pic>
        <p:nvPicPr>
          <p:cNvPr id="6" name="Рисунок 5" descr="20221207_122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861048"/>
            <a:ext cx="3072341" cy="2304256"/>
          </a:xfrm>
          <a:prstGeom prst="rect">
            <a:avLst/>
          </a:prstGeom>
        </p:spPr>
      </p:pic>
      <p:pic>
        <p:nvPicPr>
          <p:cNvPr id="7" name="Рисунок 6" descr="20221207_1228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1556792"/>
            <a:ext cx="2976330" cy="2232248"/>
          </a:xfrm>
          <a:prstGeom prst="rect">
            <a:avLst/>
          </a:prstGeom>
        </p:spPr>
      </p:pic>
      <p:pic>
        <p:nvPicPr>
          <p:cNvPr id="10" name="Рисунок 9" descr="20221215_1212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0112" y="3933056"/>
            <a:ext cx="2843808" cy="2132856"/>
          </a:xfrm>
          <a:prstGeom prst="rect">
            <a:avLst/>
          </a:prstGeom>
        </p:spPr>
      </p:pic>
      <p:pic>
        <p:nvPicPr>
          <p:cNvPr id="11" name="Содержимое 3" descr="IMG-1bd1a5da42d9e8cca4db60edbe39f3e8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1700808"/>
            <a:ext cx="2052228" cy="2736304"/>
          </a:xfrm>
          <a:prstGeom prst="rect">
            <a:avLst/>
          </a:prstGeom>
        </p:spPr>
      </p:pic>
      <p:pic>
        <p:nvPicPr>
          <p:cNvPr id="6146" name="Picture 2" descr="G:\Новая папка 1 кл\IMG-21745ad42f07c90b3b67700afe5e0ded-V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4581128"/>
            <a:ext cx="1798507" cy="1348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747</Words>
  <Application>Microsoft Office PowerPoint</Application>
  <PresentationFormat>Экран (4:3)</PresentationFormat>
  <Paragraphs>70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Патріотичне виховання учнів шляхом їх залучення  до історичних і культурних цінностей краю, села.</vt:lpstr>
      <vt:lpstr>Слайд 2</vt:lpstr>
      <vt:lpstr>Слайд 3</vt:lpstr>
      <vt:lpstr>Слайд 4</vt:lpstr>
      <vt:lpstr>Слайд 5</vt:lpstr>
      <vt:lpstr>Слайд 6</vt:lpstr>
      <vt:lpstr>Слайд 7</vt:lpstr>
      <vt:lpstr>Військово-патріотичне виховання</vt:lpstr>
      <vt:lpstr> Військово-патріотичне виховання у Чудницькій початковій школі</vt:lpstr>
      <vt:lpstr>Слайд 10</vt:lpstr>
      <vt:lpstr>Екологічне виховання</vt:lpstr>
      <vt:lpstr>Екологічне виховання у нашій школі</vt:lpstr>
      <vt:lpstr>Слайд 13</vt:lpstr>
      <vt:lpstr>Участь у благодійному освітньому проєкті Flowers4school</vt:lpstr>
      <vt:lpstr>Громадянсько-патріотичне виховання</vt:lpstr>
      <vt:lpstr>Слайд 16</vt:lpstr>
      <vt:lpstr>Слайд 17</vt:lpstr>
      <vt:lpstr>Духовно-моральне виховання</vt:lpstr>
      <vt:lpstr>Духовно моральне виховання наших учнів</vt:lpstr>
      <vt:lpstr>Слайд 20</vt:lpstr>
      <vt:lpstr>Слайд 21</vt:lpstr>
      <vt:lpstr>Використана література: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Патріотичне виховання учнів шляхом їх залучення  до історичних і культурних цінностей краю, села.</dc:title>
  <dc:creator>comp</dc:creator>
  <cp:lastModifiedBy>Finod</cp:lastModifiedBy>
  <cp:revision>62</cp:revision>
  <dcterms:created xsi:type="dcterms:W3CDTF">2023-03-07T14:36:38Z</dcterms:created>
  <dcterms:modified xsi:type="dcterms:W3CDTF">2023-03-09T15:02:17Z</dcterms:modified>
</cp:coreProperties>
</file>