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65" r:id="rId4"/>
    <p:sldId id="270" r:id="rId5"/>
    <p:sldId id="263" r:id="rId6"/>
    <p:sldId id="264" r:id="rId7"/>
    <p:sldId id="269" r:id="rId8"/>
    <p:sldId id="267" r:id="rId9"/>
    <p:sldId id="271" r:id="rId10"/>
    <p:sldId id="268" r:id="rId11"/>
    <p:sldId id="25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3592" autoAdjust="0"/>
  </p:normalViewPr>
  <p:slideViewPr>
    <p:cSldViewPr snapToGrid="0">
      <p:cViewPr varScale="1">
        <p:scale>
          <a:sx n="47" d="100"/>
          <a:sy n="47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49B8B-DD6B-4EF5-8DCA-2A0AFE51C4B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9124C-CBCC-46AF-9898-1AB394569B0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Створення  центу «вільні матеріали»</a:t>
          </a:r>
          <a:endParaRPr lang="ru-RU" sz="1600" b="1" dirty="0">
            <a:solidFill>
              <a:schemeClr val="tx1"/>
            </a:solidFill>
          </a:endParaRPr>
        </a:p>
      </dgm:t>
    </dgm:pt>
    <dgm:pt modelId="{CCA692D3-F158-4DD6-9183-3BB1D40D494A}" type="parTrans" cxnId="{B7E4403D-749F-4010-8A69-CB395DDD1CBE}">
      <dgm:prSet/>
      <dgm:spPr/>
      <dgm:t>
        <a:bodyPr/>
        <a:lstStyle/>
        <a:p>
          <a:endParaRPr lang="ru-RU"/>
        </a:p>
      </dgm:t>
    </dgm:pt>
    <dgm:pt modelId="{AEBF1BDC-6063-4CB3-BBEC-41B3E0C365BB}" type="sibTrans" cxnId="{B7E4403D-749F-4010-8A69-CB395DDD1CBE}">
      <dgm:prSet/>
      <dgm:spPr/>
      <dgm:t>
        <a:bodyPr/>
        <a:lstStyle/>
        <a:p>
          <a:endParaRPr lang="ru-RU"/>
        </a:p>
      </dgm:t>
    </dgm:pt>
    <dgm:pt modelId="{1CFB3DF8-FDC1-400F-8236-0A74431A1D96}">
      <dgm:prSet phldrT="[Текст]" custT="1"/>
      <dgm:spPr/>
      <dgm:t>
        <a:bodyPr/>
        <a:lstStyle/>
        <a:p>
          <a:r>
            <a:rPr lang="uk-UA" sz="1600" b="1" dirty="0" smtClean="0"/>
            <a:t>Презентація інформаційних матеріалів, дидактичної наочності з даного питання (батьківські збори).</a:t>
          </a:r>
          <a:endParaRPr lang="ru-RU" sz="1600" b="1" dirty="0"/>
        </a:p>
      </dgm:t>
    </dgm:pt>
    <dgm:pt modelId="{79FE5014-0F55-47B4-9513-3EAEEACEF282}" type="parTrans" cxnId="{5D0366D0-4ACB-498E-B90E-F845F979A31F}">
      <dgm:prSet/>
      <dgm:spPr/>
      <dgm:t>
        <a:bodyPr/>
        <a:lstStyle/>
        <a:p>
          <a:endParaRPr lang="ru-RU"/>
        </a:p>
      </dgm:t>
    </dgm:pt>
    <dgm:pt modelId="{2313F0EA-B79A-44AF-A89A-F25B2BE5676A}" type="sibTrans" cxnId="{5D0366D0-4ACB-498E-B90E-F845F979A31F}">
      <dgm:prSet/>
      <dgm:spPr/>
      <dgm:t>
        <a:bodyPr/>
        <a:lstStyle/>
        <a:p>
          <a:endParaRPr lang="ru-RU"/>
        </a:p>
      </dgm:t>
    </dgm:pt>
    <dgm:pt modelId="{AA685509-C751-42C6-BA69-268B168CA8C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Участь у методичній службі дошкільного закладу</a:t>
          </a:r>
          <a:endParaRPr lang="ru-RU" sz="1600" b="1" dirty="0">
            <a:solidFill>
              <a:schemeClr val="tx1"/>
            </a:solidFill>
          </a:endParaRPr>
        </a:p>
      </dgm:t>
    </dgm:pt>
    <dgm:pt modelId="{30A1CC9A-C135-4CB5-A46C-38EE3BD4007C}" type="parTrans" cxnId="{4628A1B0-EF65-4BA5-947F-73655D08516F}">
      <dgm:prSet/>
      <dgm:spPr/>
      <dgm:t>
        <a:bodyPr/>
        <a:lstStyle/>
        <a:p>
          <a:endParaRPr lang="ru-RU"/>
        </a:p>
      </dgm:t>
    </dgm:pt>
    <dgm:pt modelId="{FA5E3ED2-D4BA-4A46-BB38-10C918F1AB65}" type="sibTrans" cxnId="{4628A1B0-EF65-4BA5-947F-73655D08516F}">
      <dgm:prSet/>
      <dgm:spPr/>
      <dgm:t>
        <a:bodyPr/>
        <a:lstStyle/>
        <a:p>
          <a:endParaRPr lang="ru-RU"/>
        </a:p>
      </dgm:t>
    </dgm:pt>
    <dgm:pt modelId="{DE3444A2-9461-4E58-919E-D63C018C90EA}">
      <dgm:prSet phldrT="[Текст]" phldr="1" custT="1"/>
      <dgm:spPr/>
      <dgm:t>
        <a:bodyPr/>
        <a:lstStyle/>
        <a:p>
          <a:pPr algn="l"/>
          <a:endParaRPr lang="ru-RU" sz="1600" b="1" dirty="0"/>
        </a:p>
      </dgm:t>
    </dgm:pt>
    <dgm:pt modelId="{CD67A0DE-4EDF-4DD8-9ABE-12BB2ED143B8}" type="parTrans" cxnId="{75D1790F-625F-463F-A7C3-62B9240ED32C}">
      <dgm:prSet/>
      <dgm:spPr/>
      <dgm:t>
        <a:bodyPr/>
        <a:lstStyle/>
        <a:p>
          <a:endParaRPr lang="ru-RU"/>
        </a:p>
      </dgm:t>
    </dgm:pt>
    <dgm:pt modelId="{E4DB2E65-56F8-45CC-B5DB-60E0C5545005}" type="sibTrans" cxnId="{75D1790F-625F-463F-A7C3-62B9240ED32C}">
      <dgm:prSet/>
      <dgm:spPr/>
      <dgm:t>
        <a:bodyPr/>
        <a:lstStyle/>
        <a:p>
          <a:endParaRPr lang="ru-RU"/>
        </a:p>
      </dgm:t>
    </dgm:pt>
    <dgm:pt modelId="{0099F90E-229E-43FC-A02C-A46EAF334DF6}">
      <dgm:prSet phldrT="[Текст]" custT="1"/>
      <dgm:spPr/>
      <dgm:t>
        <a:bodyPr/>
        <a:lstStyle/>
        <a:p>
          <a:pPr algn="l"/>
          <a:r>
            <a:rPr lang="uk-UA" sz="1600" b="1" dirty="0" smtClean="0"/>
            <a:t>   </a:t>
          </a:r>
          <a:r>
            <a:rPr lang="uk-UA" sz="1600" b="1" dirty="0" smtClean="0">
              <a:solidFill>
                <a:schemeClr val="tx1"/>
              </a:solidFill>
            </a:rPr>
            <a:t>                                                              Участь у міжнародних творчих конкурсах</a:t>
          </a:r>
          <a:endParaRPr lang="ru-RU" sz="1600" b="1" dirty="0"/>
        </a:p>
      </dgm:t>
    </dgm:pt>
    <dgm:pt modelId="{BA46B33B-D16C-4ED3-A326-24C0E2A83715}" type="parTrans" cxnId="{25985897-5A21-4B3E-8F16-E09BDA38EB03}">
      <dgm:prSet/>
      <dgm:spPr/>
      <dgm:t>
        <a:bodyPr/>
        <a:lstStyle/>
        <a:p>
          <a:endParaRPr lang="ru-RU"/>
        </a:p>
      </dgm:t>
    </dgm:pt>
    <dgm:pt modelId="{64A3AD49-001D-43B1-9E20-D9F214EE32EC}" type="sibTrans" cxnId="{25985897-5A21-4B3E-8F16-E09BDA38EB03}">
      <dgm:prSet/>
      <dgm:spPr/>
      <dgm:t>
        <a:bodyPr/>
        <a:lstStyle/>
        <a:p>
          <a:endParaRPr lang="ru-RU"/>
        </a:p>
      </dgm:t>
    </dgm:pt>
    <dgm:pt modelId="{904706D4-B650-47CD-8F85-501F6C1E955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Міжнародний конкурс творчих робіт та навчально-методичних розробок вихователя: «Виховання дитини».</a:t>
          </a:r>
          <a:endParaRPr lang="ru-RU" sz="1600" b="1" dirty="0">
            <a:solidFill>
              <a:schemeClr val="tx1"/>
            </a:solidFill>
          </a:endParaRPr>
        </a:p>
      </dgm:t>
    </dgm:pt>
    <dgm:pt modelId="{11C06791-306C-476E-B00B-C61766F47108}" type="parTrans" cxnId="{2E4C8DFB-89DC-45A0-AE58-7B0B7F37968D}">
      <dgm:prSet/>
      <dgm:spPr/>
      <dgm:t>
        <a:bodyPr/>
        <a:lstStyle/>
        <a:p>
          <a:endParaRPr lang="ru-RU"/>
        </a:p>
      </dgm:t>
    </dgm:pt>
    <dgm:pt modelId="{E0E6E9B9-6751-4E95-9EA7-01BC3CA96A87}" type="sibTrans" cxnId="{2E4C8DFB-89DC-45A0-AE58-7B0B7F37968D}">
      <dgm:prSet/>
      <dgm:spPr/>
      <dgm:t>
        <a:bodyPr/>
        <a:lstStyle/>
        <a:p>
          <a:endParaRPr lang="ru-RU"/>
        </a:p>
      </dgm:t>
    </dgm:pt>
    <dgm:pt modelId="{1D57023B-50DD-48C6-BC79-5A174FA07435}">
      <dgm:prSet phldrT="[Текст]" custT="1"/>
      <dgm:spPr/>
      <dgm:t>
        <a:bodyPr/>
        <a:lstStyle/>
        <a:p>
          <a:pPr algn="l"/>
          <a:r>
            <a:rPr lang="uk-UA" sz="1600" b="1" dirty="0" smtClean="0">
              <a:solidFill>
                <a:schemeClr val="tx1"/>
              </a:solidFill>
            </a:rPr>
            <a:t>Міжнародний конкурс творчих робіт та навчально-методичних розробок педагогів «Педагогічний проект».</a:t>
          </a:r>
          <a:endParaRPr lang="ru-RU" sz="1600" b="1" dirty="0">
            <a:solidFill>
              <a:schemeClr val="tx1"/>
            </a:solidFill>
          </a:endParaRPr>
        </a:p>
      </dgm:t>
    </dgm:pt>
    <dgm:pt modelId="{53EB126C-79B8-46B8-B65F-ACEB19DFC94D}" type="parTrans" cxnId="{4C0AA04D-D95D-44A0-BF32-6E793D0C60F5}">
      <dgm:prSet/>
      <dgm:spPr/>
      <dgm:t>
        <a:bodyPr/>
        <a:lstStyle/>
        <a:p>
          <a:endParaRPr lang="ru-RU"/>
        </a:p>
      </dgm:t>
    </dgm:pt>
    <dgm:pt modelId="{08E1D034-366B-42AE-8DA9-D98D10C5F2B1}" type="sibTrans" cxnId="{4C0AA04D-D95D-44A0-BF32-6E793D0C60F5}">
      <dgm:prSet/>
      <dgm:spPr/>
      <dgm:t>
        <a:bodyPr/>
        <a:lstStyle/>
        <a:p>
          <a:endParaRPr lang="ru-RU"/>
        </a:p>
      </dgm:t>
    </dgm:pt>
    <dgm:pt modelId="{C70D69C9-2AD2-4CBC-98AF-BE8836F155C9}">
      <dgm:prSet custT="1"/>
      <dgm:spPr/>
      <dgm:t>
        <a:bodyPr/>
        <a:lstStyle/>
        <a:p>
          <a:pPr algn="ctr"/>
          <a:r>
            <a:rPr lang="uk-UA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Педагогічна рада. Методична скринька педагога: конструювання з «вільних матеріалів». З досвіду роботи</a:t>
          </a:r>
          <a:r>
            <a:rPr lang="uk-UA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</a:p>
        <a:p>
          <a:pPr algn="l"/>
          <a:r>
            <a:rPr lang="uk-UA" sz="1600" b="1" dirty="0" smtClean="0"/>
            <a:t>Педагогічна рада. Інформаційно-наочні матеріали</a:t>
          </a:r>
          <a:r>
            <a:rPr lang="uk-UA" sz="1400" b="1" dirty="0" smtClean="0"/>
            <a:t>.</a:t>
          </a:r>
          <a:r>
            <a:rPr lang="uk-UA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endParaRPr lang="ru-RU" sz="14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4434DCC-36E9-41E0-B54E-DE7BECBDA9F0}" type="parTrans" cxnId="{A6E5D46D-5916-4B48-998B-E1511ECD46F5}">
      <dgm:prSet/>
      <dgm:spPr/>
      <dgm:t>
        <a:bodyPr/>
        <a:lstStyle/>
        <a:p>
          <a:endParaRPr lang="ru-RU"/>
        </a:p>
      </dgm:t>
    </dgm:pt>
    <dgm:pt modelId="{94D95229-B044-40D7-AD00-EBB37A8B61A6}" type="sibTrans" cxnId="{A6E5D46D-5916-4B48-998B-E1511ECD46F5}">
      <dgm:prSet/>
      <dgm:spPr/>
      <dgm:t>
        <a:bodyPr/>
        <a:lstStyle/>
        <a:p>
          <a:endParaRPr lang="ru-RU"/>
        </a:p>
      </dgm:t>
    </dgm:pt>
    <dgm:pt modelId="{B03BB6B7-B3EB-49A3-A725-A95A35ECDDDE}">
      <dgm:prSet custT="1"/>
      <dgm:spPr/>
      <dgm:t>
        <a:bodyPr/>
        <a:lstStyle/>
        <a:p>
          <a:pPr algn="ctr"/>
          <a:r>
            <a:rPr lang="uk-UA" sz="1600" b="1" dirty="0" smtClean="0"/>
            <a:t>.</a:t>
          </a:r>
        </a:p>
        <a:p>
          <a:pPr algn="l"/>
          <a:r>
            <a:rPr lang="uk-UA" sz="1600" b="1" u="sng" dirty="0" smtClean="0"/>
            <a:t>Відкриті покази</a:t>
          </a:r>
          <a:r>
            <a:rPr lang="uk-UA" sz="1600" b="1" dirty="0" smtClean="0"/>
            <a:t>: «Незвичайні камінці»; «Нехай земля квітує всюди, природу збережемо люди»; «Кришталева зимонька».</a:t>
          </a:r>
          <a:endParaRPr lang="ru-RU" sz="1600" b="1" dirty="0"/>
        </a:p>
      </dgm:t>
    </dgm:pt>
    <dgm:pt modelId="{C030D3F1-7716-45CF-88FC-0DE82CD1CDE6}" type="parTrans" cxnId="{28B01E55-2AEA-422A-8729-0527215ED602}">
      <dgm:prSet/>
      <dgm:spPr/>
      <dgm:t>
        <a:bodyPr/>
        <a:lstStyle/>
        <a:p>
          <a:endParaRPr lang="ru-RU"/>
        </a:p>
      </dgm:t>
    </dgm:pt>
    <dgm:pt modelId="{22228F12-BAF1-485D-9D8B-52CEF11E4028}" type="sibTrans" cxnId="{28B01E55-2AEA-422A-8729-0527215ED602}">
      <dgm:prSet/>
      <dgm:spPr/>
      <dgm:t>
        <a:bodyPr/>
        <a:lstStyle/>
        <a:p>
          <a:endParaRPr lang="ru-RU"/>
        </a:p>
      </dgm:t>
    </dgm:pt>
    <dgm:pt modelId="{7046DA0E-58DD-46E1-9E1F-007743ECE14C}" type="pres">
      <dgm:prSet presAssocID="{5C349B8B-DD6B-4EF5-8DCA-2A0AFE51C4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9A64C-CD4B-48AA-A163-C129B3F34725}" type="pres">
      <dgm:prSet presAssocID="{0099F90E-229E-43FC-A02C-A46EAF334DF6}" presName="boxAndChildren" presStyleCnt="0"/>
      <dgm:spPr/>
    </dgm:pt>
    <dgm:pt modelId="{FB9BC714-9232-44D0-9C25-3E9E68F27543}" type="pres">
      <dgm:prSet presAssocID="{0099F90E-229E-43FC-A02C-A46EAF334DF6}" presName="parentTextBox" presStyleLbl="node1" presStyleIdx="0" presStyleCnt="3"/>
      <dgm:spPr/>
      <dgm:t>
        <a:bodyPr/>
        <a:lstStyle/>
        <a:p>
          <a:endParaRPr lang="ru-RU"/>
        </a:p>
      </dgm:t>
    </dgm:pt>
    <dgm:pt modelId="{0F439E22-2B5F-4C6C-A9A6-B3927E2341C5}" type="pres">
      <dgm:prSet presAssocID="{0099F90E-229E-43FC-A02C-A46EAF334DF6}" presName="entireBox" presStyleLbl="node1" presStyleIdx="0" presStyleCnt="3"/>
      <dgm:spPr/>
      <dgm:t>
        <a:bodyPr/>
        <a:lstStyle/>
        <a:p>
          <a:endParaRPr lang="ru-RU"/>
        </a:p>
      </dgm:t>
    </dgm:pt>
    <dgm:pt modelId="{177FF413-4BD0-4071-89AE-F50403840B6F}" type="pres">
      <dgm:prSet presAssocID="{0099F90E-229E-43FC-A02C-A46EAF334DF6}" presName="descendantBox" presStyleCnt="0"/>
      <dgm:spPr/>
    </dgm:pt>
    <dgm:pt modelId="{9804FA31-04E8-4AFA-870B-5A9929D64907}" type="pres">
      <dgm:prSet presAssocID="{904706D4-B650-47CD-8F85-501F6C1E955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9624D-FC32-455D-9BD2-FC565BC8447B}" type="pres">
      <dgm:prSet presAssocID="{1D57023B-50DD-48C6-BC79-5A174FA0743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840F8-1E5D-4115-A917-88B6CCECEFC7}" type="pres">
      <dgm:prSet presAssocID="{FA5E3ED2-D4BA-4A46-BB38-10C918F1AB65}" presName="sp" presStyleCnt="0"/>
      <dgm:spPr/>
    </dgm:pt>
    <dgm:pt modelId="{3F21C139-8AFA-4162-9721-30E4BE36B5F4}" type="pres">
      <dgm:prSet presAssocID="{AA685509-C751-42C6-BA69-268B168CA8C9}" presName="arrowAndChildren" presStyleCnt="0"/>
      <dgm:spPr/>
    </dgm:pt>
    <dgm:pt modelId="{0A2F8CA7-5CAD-4C48-976A-7F4170648D6F}" type="pres">
      <dgm:prSet presAssocID="{AA685509-C751-42C6-BA69-268B168CA8C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5A02E61-75F9-41B7-9623-B5347CE7E2D1}" type="pres">
      <dgm:prSet presAssocID="{AA685509-C751-42C6-BA69-268B168CA8C9}" presName="arrow" presStyleLbl="node1" presStyleIdx="1" presStyleCnt="3" custScaleY="56908" custLinFactNeighborX="3" custLinFactNeighborY="-11495"/>
      <dgm:spPr/>
      <dgm:t>
        <a:bodyPr/>
        <a:lstStyle/>
        <a:p>
          <a:endParaRPr lang="ru-RU"/>
        </a:p>
      </dgm:t>
    </dgm:pt>
    <dgm:pt modelId="{1844C972-2A83-4D64-A9A1-048F184FF2C2}" type="pres">
      <dgm:prSet presAssocID="{AA685509-C751-42C6-BA69-268B168CA8C9}" presName="descendantArrow" presStyleCnt="0"/>
      <dgm:spPr/>
    </dgm:pt>
    <dgm:pt modelId="{E749D5A0-251A-42A4-A753-A3D9B20BB103}" type="pres">
      <dgm:prSet presAssocID="{DE3444A2-9461-4E58-919E-D63C018C90E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3231-2EDD-4890-AF45-276B34297DED}" type="pres">
      <dgm:prSet presAssocID="{B03BB6B7-B3EB-49A3-A725-A95A35ECDDDE}" presName="childTextArrow" presStyleLbl="fgAccFollowNode1" presStyleIdx="3" presStyleCnt="6" custFlipHor="1" custScaleX="509632" custScaleY="118761" custLinFactX="-557" custLinFactNeighborX="-100000" custLinFactNeighborY="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0DA3D-B7AD-4384-A138-996DC52747E6}" type="pres">
      <dgm:prSet presAssocID="{C70D69C9-2AD2-4CBC-98AF-BE8836F155C9}" presName="childTextArrow" presStyleLbl="fgAccFollowNode1" presStyleIdx="4" presStyleCnt="6" custScaleX="601012" custScaleY="140728" custLinFactNeighborX="20168" custLinFactNeighborY="-5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68EC-F6BD-4A39-BE5F-2194E8C7F370}" type="pres">
      <dgm:prSet presAssocID="{AEBF1BDC-6063-4CB3-BBEC-41B3E0C365BB}" presName="sp" presStyleCnt="0"/>
      <dgm:spPr/>
    </dgm:pt>
    <dgm:pt modelId="{BC587ED3-9C52-405A-B7B0-F5613D5C6D1D}" type="pres">
      <dgm:prSet presAssocID="{84B9124C-CBCC-46AF-9898-1AB394569B0E}" presName="arrowAndChildren" presStyleCnt="0"/>
      <dgm:spPr/>
    </dgm:pt>
    <dgm:pt modelId="{B8CC99D8-E329-49C7-92CC-E5D1351D74F1}" type="pres">
      <dgm:prSet presAssocID="{84B9124C-CBCC-46AF-9898-1AB394569B0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4B7CADC-1F35-49EA-9819-DA7D927E5115}" type="pres">
      <dgm:prSet presAssocID="{84B9124C-CBCC-46AF-9898-1AB394569B0E}" presName="arrow" presStyleLbl="node1" presStyleIdx="2" presStyleCnt="3" custScaleY="54724" custLinFactNeighborX="3" custLinFactNeighborY="-8301"/>
      <dgm:spPr/>
      <dgm:t>
        <a:bodyPr/>
        <a:lstStyle/>
        <a:p>
          <a:endParaRPr lang="ru-RU"/>
        </a:p>
      </dgm:t>
    </dgm:pt>
    <dgm:pt modelId="{619D14DA-3D9C-47E7-A463-0462215B2B3E}" type="pres">
      <dgm:prSet presAssocID="{84B9124C-CBCC-46AF-9898-1AB394569B0E}" presName="descendantArrow" presStyleCnt="0"/>
      <dgm:spPr/>
    </dgm:pt>
    <dgm:pt modelId="{FBE77E0F-A1C7-47F8-926C-F78E56AF1B45}" type="pres">
      <dgm:prSet presAssocID="{1CFB3DF8-FDC1-400F-8236-0A74431A1D96}" presName="childTextArrow" presStyleLbl="fgAccFollowNode1" presStyleIdx="5" presStyleCnt="6" custScaleY="49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F4FB5-BB09-4FDE-96DF-0CB2DEC161E9}" type="presOf" srcId="{1D57023B-50DD-48C6-BC79-5A174FA07435}" destId="{F6A9624D-FC32-455D-9BD2-FC565BC8447B}" srcOrd="0" destOrd="0" presId="urn:microsoft.com/office/officeart/2005/8/layout/process4"/>
    <dgm:cxn modelId="{2E8AE7A1-F23D-4BD0-A80C-FB95E77ECE00}" type="presOf" srcId="{1CFB3DF8-FDC1-400F-8236-0A74431A1D96}" destId="{FBE77E0F-A1C7-47F8-926C-F78E56AF1B45}" srcOrd="0" destOrd="0" presId="urn:microsoft.com/office/officeart/2005/8/layout/process4"/>
    <dgm:cxn modelId="{25985897-5A21-4B3E-8F16-E09BDA38EB03}" srcId="{5C349B8B-DD6B-4EF5-8DCA-2A0AFE51C4B0}" destId="{0099F90E-229E-43FC-A02C-A46EAF334DF6}" srcOrd="2" destOrd="0" parTransId="{BA46B33B-D16C-4ED3-A326-24C0E2A83715}" sibTransId="{64A3AD49-001D-43B1-9E20-D9F214EE32EC}"/>
    <dgm:cxn modelId="{64E42643-6AE4-4930-943A-785E2E5C959A}" type="presOf" srcId="{AA685509-C751-42C6-BA69-268B168CA8C9}" destId="{0A2F8CA7-5CAD-4C48-976A-7F4170648D6F}" srcOrd="0" destOrd="0" presId="urn:microsoft.com/office/officeart/2005/8/layout/process4"/>
    <dgm:cxn modelId="{2E4C8DFB-89DC-45A0-AE58-7B0B7F37968D}" srcId="{0099F90E-229E-43FC-A02C-A46EAF334DF6}" destId="{904706D4-B650-47CD-8F85-501F6C1E9559}" srcOrd="0" destOrd="0" parTransId="{11C06791-306C-476E-B00B-C61766F47108}" sibTransId="{E0E6E9B9-6751-4E95-9EA7-01BC3CA96A87}"/>
    <dgm:cxn modelId="{759AF7E1-DA60-4836-8027-96E41667CED6}" type="presOf" srcId="{C70D69C9-2AD2-4CBC-98AF-BE8836F155C9}" destId="{5640DA3D-B7AD-4384-A138-996DC52747E6}" srcOrd="0" destOrd="0" presId="urn:microsoft.com/office/officeart/2005/8/layout/process4"/>
    <dgm:cxn modelId="{78C03573-DC50-49EA-8767-DB0FD2974AA8}" type="presOf" srcId="{B03BB6B7-B3EB-49A3-A725-A95A35ECDDDE}" destId="{0DDA3231-2EDD-4890-AF45-276B34297DED}" srcOrd="0" destOrd="0" presId="urn:microsoft.com/office/officeart/2005/8/layout/process4"/>
    <dgm:cxn modelId="{4628A1B0-EF65-4BA5-947F-73655D08516F}" srcId="{5C349B8B-DD6B-4EF5-8DCA-2A0AFE51C4B0}" destId="{AA685509-C751-42C6-BA69-268B168CA8C9}" srcOrd="1" destOrd="0" parTransId="{30A1CC9A-C135-4CB5-A46C-38EE3BD4007C}" sibTransId="{FA5E3ED2-D4BA-4A46-BB38-10C918F1AB65}"/>
    <dgm:cxn modelId="{DE6AD46B-2C9E-42A4-AD30-1761D5EAC256}" type="presOf" srcId="{84B9124C-CBCC-46AF-9898-1AB394569B0E}" destId="{B8CC99D8-E329-49C7-92CC-E5D1351D74F1}" srcOrd="0" destOrd="0" presId="urn:microsoft.com/office/officeart/2005/8/layout/process4"/>
    <dgm:cxn modelId="{5D0366D0-4ACB-498E-B90E-F845F979A31F}" srcId="{84B9124C-CBCC-46AF-9898-1AB394569B0E}" destId="{1CFB3DF8-FDC1-400F-8236-0A74431A1D96}" srcOrd="0" destOrd="0" parTransId="{79FE5014-0F55-47B4-9513-3EAEEACEF282}" sibTransId="{2313F0EA-B79A-44AF-A89A-F25B2BE5676A}"/>
    <dgm:cxn modelId="{A6E5D46D-5916-4B48-998B-E1511ECD46F5}" srcId="{AA685509-C751-42C6-BA69-268B168CA8C9}" destId="{C70D69C9-2AD2-4CBC-98AF-BE8836F155C9}" srcOrd="2" destOrd="0" parTransId="{84434DCC-36E9-41E0-B54E-DE7BECBDA9F0}" sibTransId="{94D95229-B044-40D7-AD00-EBB37A8B61A6}"/>
    <dgm:cxn modelId="{A3CE38C6-C1C2-496F-A6AF-B4B5E3FEA8F0}" type="presOf" srcId="{5C349B8B-DD6B-4EF5-8DCA-2A0AFE51C4B0}" destId="{7046DA0E-58DD-46E1-9E1F-007743ECE14C}" srcOrd="0" destOrd="0" presId="urn:microsoft.com/office/officeart/2005/8/layout/process4"/>
    <dgm:cxn modelId="{28B01E55-2AEA-422A-8729-0527215ED602}" srcId="{AA685509-C751-42C6-BA69-268B168CA8C9}" destId="{B03BB6B7-B3EB-49A3-A725-A95A35ECDDDE}" srcOrd="1" destOrd="0" parTransId="{C030D3F1-7716-45CF-88FC-0DE82CD1CDE6}" sibTransId="{22228F12-BAF1-485D-9D8B-52CEF11E4028}"/>
    <dgm:cxn modelId="{38B2456F-B905-4499-B3D5-7F5FFD92DCA0}" type="presOf" srcId="{0099F90E-229E-43FC-A02C-A46EAF334DF6}" destId="{FB9BC714-9232-44D0-9C25-3E9E68F27543}" srcOrd="0" destOrd="0" presId="urn:microsoft.com/office/officeart/2005/8/layout/process4"/>
    <dgm:cxn modelId="{631C70AF-9824-477A-B886-E9213B0F299E}" type="presOf" srcId="{0099F90E-229E-43FC-A02C-A46EAF334DF6}" destId="{0F439E22-2B5F-4C6C-A9A6-B3927E2341C5}" srcOrd="1" destOrd="0" presId="urn:microsoft.com/office/officeart/2005/8/layout/process4"/>
    <dgm:cxn modelId="{66D19678-6C35-43D2-8ACC-D27D0B5C8A1A}" type="presOf" srcId="{DE3444A2-9461-4E58-919E-D63C018C90EA}" destId="{E749D5A0-251A-42A4-A753-A3D9B20BB103}" srcOrd="0" destOrd="0" presId="urn:microsoft.com/office/officeart/2005/8/layout/process4"/>
    <dgm:cxn modelId="{B7E4403D-749F-4010-8A69-CB395DDD1CBE}" srcId="{5C349B8B-DD6B-4EF5-8DCA-2A0AFE51C4B0}" destId="{84B9124C-CBCC-46AF-9898-1AB394569B0E}" srcOrd="0" destOrd="0" parTransId="{CCA692D3-F158-4DD6-9183-3BB1D40D494A}" sibTransId="{AEBF1BDC-6063-4CB3-BBEC-41B3E0C365BB}"/>
    <dgm:cxn modelId="{75D1790F-625F-463F-A7C3-62B9240ED32C}" srcId="{AA685509-C751-42C6-BA69-268B168CA8C9}" destId="{DE3444A2-9461-4E58-919E-D63C018C90EA}" srcOrd="0" destOrd="0" parTransId="{CD67A0DE-4EDF-4DD8-9ABE-12BB2ED143B8}" sibTransId="{E4DB2E65-56F8-45CC-B5DB-60E0C5545005}"/>
    <dgm:cxn modelId="{4C0AA04D-D95D-44A0-BF32-6E793D0C60F5}" srcId="{0099F90E-229E-43FC-A02C-A46EAF334DF6}" destId="{1D57023B-50DD-48C6-BC79-5A174FA07435}" srcOrd="1" destOrd="0" parTransId="{53EB126C-79B8-46B8-B65F-ACEB19DFC94D}" sibTransId="{08E1D034-366B-42AE-8DA9-D98D10C5F2B1}"/>
    <dgm:cxn modelId="{4A36F9FD-BA4D-4949-91E9-D436FBAB0CD5}" type="presOf" srcId="{AA685509-C751-42C6-BA69-268B168CA8C9}" destId="{35A02E61-75F9-41B7-9623-B5347CE7E2D1}" srcOrd="1" destOrd="0" presId="urn:microsoft.com/office/officeart/2005/8/layout/process4"/>
    <dgm:cxn modelId="{C7A76130-D584-4EBB-ABAB-39FB35C6EA25}" type="presOf" srcId="{904706D4-B650-47CD-8F85-501F6C1E9559}" destId="{9804FA31-04E8-4AFA-870B-5A9929D64907}" srcOrd="0" destOrd="0" presId="urn:microsoft.com/office/officeart/2005/8/layout/process4"/>
    <dgm:cxn modelId="{1603210F-A1CD-47AC-B353-B6DF589AB49E}" type="presOf" srcId="{84B9124C-CBCC-46AF-9898-1AB394569B0E}" destId="{04B7CADC-1F35-49EA-9819-DA7D927E5115}" srcOrd="1" destOrd="0" presId="urn:microsoft.com/office/officeart/2005/8/layout/process4"/>
    <dgm:cxn modelId="{BFBC92F1-57E7-4849-AC3B-548B09281602}" type="presParOf" srcId="{7046DA0E-58DD-46E1-9E1F-007743ECE14C}" destId="{A6F9A64C-CD4B-48AA-A163-C129B3F34725}" srcOrd="0" destOrd="0" presId="urn:microsoft.com/office/officeart/2005/8/layout/process4"/>
    <dgm:cxn modelId="{35378845-AEC7-43A4-A370-6FDC02D1762B}" type="presParOf" srcId="{A6F9A64C-CD4B-48AA-A163-C129B3F34725}" destId="{FB9BC714-9232-44D0-9C25-3E9E68F27543}" srcOrd="0" destOrd="0" presId="urn:microsoft.com/office/officeart/2005/8/layout/process4"/>
    <dgm:cxn modelId="{B7A52816-F9AA-44E4-B7B6-70E7E94E2903}" type="presParOf" srcId="{A6F9A64C-CD4B-48AA-A163-C129B3F34725}" destId="{0F439E22-2B5F-4C6C-A9A6-B3927E2341C5}" srcOrd="1" destOrd="0" presId="urn:microsoft.com/office/officeart/2005/8/layout/process4"/>
    <dgm:cxn modelId="{9A625FFB-3577-4622-A7CF-0188CC9DAB6D}" type="presParOf" srcId="{A6F9A64C-CD4B-48AA-A163-C129B3F34725}" destId="{177FF413-4BD0-4071-89AE-F50403840B6F}" srcOrd="2" destOrd="0" presId="urn:microsoft.com/office/officeart/2005/8/layout/process4"/>
    <dgm:cxn modelId="{90EADD2B-52E2-4EDD-8BB1-F445F9F45738}" type="presParOf" srcId="{177FF413-4BD0-4071-89AE-F50403840B6F}" destId="{9804FA31-04E8-4AFA-870B-5A9929D64907}" srcOrd="0" destOrd="0" presId="urn:microsoft.com/office/officeart/2005/8/layout/process4"/>
    <dgm:cxn modelId="{07EAFD1C-1B3C-4B1E-BF4F-E47237BDACF9}" type="presParOf" srcId="{177FF413-4BD0-4071-89AE-F50403840B6F}" destId="{F6A9624D-FC32-455D-9BD2-FC565BC8447B}" srcOrd="1" destOrd="0" presId="urn:microsoft.com/office/officeart/2005/8/layout/process4"/>
    <dgm:cxn modelId="{9A6DC9B3-FFD9-4D85-9D02-1AA884AA0E7E}" type="presParOf" srcId="{7046DA0E-58DD-46E1-9E1F-007743ECE14C}" destId="{31B840F8-1E5D-4115-A917-88B6CCECEFC7}" srcOrd="1" destOrd="0" presId="urn:microsoft.com/office/officeart/2005/8/layout/process4"/>
    <dgm:cxn modelId="{6434969A-AE9D-4E2B-8F80-E93A61DF691A}" type="presParOf" srcId="{7046DA0E-58DD-46E1-9E1F-007743ECE14C}" destId="{3F21C139-8AFA-4162-9721-30E4BE36B5F4}" srcOrd="2" destOrd="0" presId="urn:microsoft.com/office/officeart/2005/8/layout/process4"/>
    <dgm:cxn modelId="{AA311794-6A6E-4C71-979C-30B5BD7ADBCA}" type="presParOf" srcId="{3F21C139-8AFA-4162-9721-30E4BE36B5F4}" destId="{0A2F8CA7-5CAD-4C48-976A-7F4170648D6F}" srcOrd="0" destOrd="0" presId="urn:microsoft.com/office/officeart/2005/8/layout/process4"/>
    <dgm:cxn modelId="{4BE8B375-8CB6-48A3-9F82-23D5608BE778}" type="presParOf" srcId="{3F21C139-8AFA-4162-9721-30E4BE36B5F4}" destId="{35A02E61-75F9-41B7-9623-B5347CE7E2D1}" srcOrd="1" destOrd="0" presId="urn:microsoft.com/office/officeart/2005/8/layout/process4"/>
    <dgm:cxn modelId="{AE5BAB6A-BEE7-4602-A492-BB27E5340795}" type="presParOf" srcId="{3F21C139-8AFA-4162-9721-30E4BE36B5F4}" destId="{1844C972-2A83-4D64-A9A1-048F184FF2C2}" srcOrd="2" destOrd="0" presId="urn:microsoft.com/office/officeart/2005/8/layout/process4"/>
    <dgm:cxn modelId="{9DC259E3-7ED6-4B8F-AE38-FA27BE9108A8}" type="presParOf" srcId="{1844C972-2A83-4D64-A9A1-048F184FF2C2}" destId="{E749D5A0-251A-42A4-A753-A3D9B20BB103}" srcOrd="0" destOrd="0" presId="urn:microsoft.com/office/officeart/2005/8/layout/process4"/>
    <dgm:cxn modelId="{379A83F3-04F4-4F12-B5D3-95C882365B7B}" type="presParOf" srcId="{1844C972-2A83-4D64-A9A1-048F184FF2C2}" destId="{0DDA3231-2EDD-4890-AF45-276B34297DED}" srcOrd="1" destOrd="0" presId="urn:microsoft.com/office/officeart/2005/8/layout/process4"/>
    <dgm:cxn modelId="{061D2AEA-2A03-4DBB-AEAE-36BCCA260B0B}" type="presParOf" srcId="{1844C972-2A83-4D64-A9A1-048F184FF2C2}" destId="{5640DA3D-B7AD-4384-A138-996DC52747E6}" srcOrd="2" destOrd="0" presId="urn:microsoft.com/office/officeart/2005/8/layout/process4"/>
    <dgm:cxn modelId="{C6EDA9F7-1C3E-4650-8DA8-760A0DFE6673}" type="presParOf" srcId="{7046DA0E-58DD-46E1-9E1F-007743ECE14C}" destId="{9BF968EC-F6BD-4A39-BE5F-2194E8C7F370}" srcOrd="3" destOrd="0" presId="urn:microsoft.com/office/officeart/2005/8/layout/process4"/>
    <dgm:cxn modelId="{E9F4BE98-FB91-4BF5-ABE7-9AF18887543C}" type="presParOf" srcId="{7046DA0E-58DD-46E1-9E1F-007743ECE14C}" destId="{BC587ED3-9C52-405A-B7B0-F5613D5C6D1D}" srcOrd="4" destOrd="0" presId="urn:microsoft.com/office/officeart/2005/8/layout/process4"/>
    <dgm:cxn modelId="{06AB4A69-44ED-4E01-82F1-24AB77AF4750}" type="presParOf" srcId="{BC587ED3-9C52-405A-B7B0-F5613D5C6D1D}" destId="{B8CC99D8-E329-49C7-92CC-E5D1351D74F1}" srcOrd="0" destOrd="0" presId="urn:microsoft.com/office/officeart/2005/8/layout/process4"/>
    <dgm:cxn modelId="{0942962F-D314-4294-8E27-42A6E352D897}" type="presParOf" srcId="{BC587ED3-9C52-405A-B7B0-F5613D5C6D1D}" destId="{04B7CADC-1F35-49EA-9819-DA7D927E5115}" srcOrd="1" destOrd="0" presId="urn:microsoft.com/office/officeart/2005/8/layout/process4"/>
    <dgm:cxn modelId="{F3BC0C47-5E76-4364-B57D-A0CBEA507FF7}" type="presParOf" srcId="{BC587ED3-9C52-405A-B7B0-F5613D5C6D1D}" destId="{619D14DA-3D9C-47E7-A463-0462215B2B3E}" srcOrd="2" destOrd="0" presId="urn:microsoft.com/office/officeart/2005/8/layout/process4"/>
    <dgm:cxn modelId="{723D1AB9-5A69-47F2-8519-6AA73058C263}" type="presParOf" srcId="{619D14DA-3D9C-47E7-A463-0462215B2B3E}" destId="{FBE77E0F-A1C7-47F8-926C-F78E56AF1B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39E22-2B5F-4C6C-A9A6-B3927E2341C5}">
      <dsp:nvSpPr>
        <dsp:cNvPr id="0" name=""/>
        <dsp:cNvSpPr/>
      </dsp:nvSpPr>
      <dsp:spPr>
        <a:xfrm>
          <a:off x="0" y="3016322"/>
          <a:ext cx="10058399" cy="1787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   </a:t>
          </a:r>
          <a:r>
            <a:rPr lang="uk-UA" sz="1600" b="1" kern="1200" dirty="0" smtClean="0">
              <a:solidFill>
                <a:schemeClr val="tx1"/>
              </a:solidFill>
            </a:rPr>
            <a:t>                                                              Участь у міжнародних творчих конкурсах</a:t>
          </a:r>
          <a:endParaRPr lang="ru-RU" sz="1600" b="1" kern="1200" dirty="0"/>
        </a:p>
      </dsp:txBody>
      <dsp:txXfrm>
        <a:off x="0" y="3016322"/>
        <a:ext cx="10058399" cy="965347"/>
      </dsp:txXfrm>
    </dsp:sp>
    <dsp:sp modelId="{9804FA31-04E8-4AFA-870B-5A9929D64907}">
      <dsp:nvSpPr>
        <dsp:cNvPr id="0" name=""/>
        <dsp:cNvSpPr/>
      </dsp:nvSpPr>
      <dsp:spPr>
        <a:xfrm>
          <a:off x="0" y="3945916"/>
          <a:ext cx="5029200" cy="822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Міжнародний конкурс творчих робіт та навчально-методичних розробок вихователя: «Виховання дитини».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3945916"/>
        <a:ext cx="5029200" cy="822333"/>
      </dsp:txXfrm>
    </dsp:sp>
    <dsp:sp modelId="{F6A9624D-FC32-455D-9BD2-FC565BC8447B}">
      <dsp:nvSpPr>
        <dsp:cNvPr id="0" name=""/>
        <dsp:cNvSpPr/>
      </dsp:nvSpPr>
      <dsp:spPr>
        <a:xfrm>
          <a:off x="5029199" y="3945916"/>
          <a:ext cx="5029200" cy="822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Міжнародний конкурс творчих робіт та навчально-методичних розробок педагогів «Педагогічний проект».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029199" y="3945916"/>
        <a:ext cx="5029200" cy="822333"/>
      </dsp:txXfrm>
    </dsp:sp>
    <dsp:sp modelId="{35A02E61-75F9-41B7-9623-B5347CE7E2D1}">
      <dsp:nvSpPr>
        <dsp:cNvPr id="0" name=""/>
        <dsp:cNvSpPr/>
      </dsp:nvSpPr>
      <dsp:spPr>
        <a:xfrm rot="10800000">
          <a:off x="0" y="1162428"/>
          <a:ext cx="10058399" cy="15646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Участь у методичній службі дошкільного закладу</a:t>
          </a:r>
          <a:endParaRPr lang="ru-RU" sz="1600" b="1" kern="1200" dirty="0">
            <a:solidFill>
              <a:schemeClr val="tx1"/>
            </a:solidFill>
          </a:endParaRPr>
        </a:p>
      </dsp:txBody>
      <dsp:txXfrm rot="-10800000">
        <a:off x="0" y="1162428"/>
        <a:ext cx="10058399" cy="549195"/>
      </dsp:txXfrm>
    </dsp:sp>
    <dsp:sp modelId="{E749D5A0-251A-42A4-A753-A3D9B20BB103}">
      <dsp:nvSpPr>
        <dsp:cNvPr id="0" name=""/>
        <dsp:cNvSpPr/>
      </dsp:nvSpPr>
      <dsp:spPr>
        <a:xfrm>
          <a:off x="4939" y="1851139"/>
          <a:ext cx="830014" cy="822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4939" y="1851139"/>
        <a:ext cx="830014" cy="822086"/>
      </dsp:txXfrm>
    </dsp:sp>
    <dsp:sp modelId="{0DDA3231-2EDD-4890-AF45-276B34297DED}">
      <dsp:nvSpPr>
        <dsp:cNvPr id="0" name=""/>
        <dsp:cNvSpPr/>
      </dsp:nvSpPr>
      <dsp:spPr>
        <a:xfrm flipH="1">
          <a:off x="316" y="1804399"/>
          <a:ext cx="4230019" cy="976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/>
            <a:t>Відкриті покази</a:t>
          </a:r>
          <a:r>
            <a:rPr lang="uk-UA" sz="1600" b="1" kern="1200" dirty="0" smtClean="0"/>
            <a:t>: «Незвичайні камінці»; «Нехай земля квітує всюди, природу збережемо люди»; «Кришталева зимонька».</a:t>
          </a:r>
          <a:endParaRPr lang="ru-RU" sz="1600" b="1" kern="1200" dirty="0"/>
        </a:p>
      </dsp:txBody>
      <dsp:txXfrm>
        <a:off x="316" y="1804399"/>
        <a:ext cx="4230019" cy="976318"/>
      </dsp:txXfrm>
    </dsp:sp>
    <dsp:sp modelId="{5640DA3D-B7AD-4384-A138-996DC52747E6}">
      <dsp:nvSpPr>
        <dsp:cNvPr id="0" name=""/>
        <dsp:cNvSpPr/>
      </dsp:nvSpPr>
      <dsp:spPr>
        <a:xfrm>
          <a:off x="5069913" y="1638580"/>
          <a:ext cx="4988486" cy="1156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Педагогічна рада. Методична скринька педагога: конструювання з «вільних матеріалів». З досвіду роботи</a:t>
          </a:r>
          <a:r>
            <a:rPr lang="uk-UA" sz="14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Педагогічна рада. Інформаційно-наочні матеріали</a:t>
          </a:r>
          <a:r>
            <a:rPr lang="uk-UA" sz="1400" b="1" kern="1200" dirty="0" smtClean="0"/>
            <a:t>.</a:t>
          </a:r>
          <a:r>
            <a:rPr lang="uk-UA" sz="14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endParaRPr lang="ru-RU" sz="1400" b="1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069913" y="1638580"/>
        <a:ext cx="4988486" cy="1156905"/>
      </dsp:txXfrm>
    </dsp:sp>
    <dsp:sp modelId="{04B7CADC-1F35-49EA-9819-DA7D927E5115}">
      <dsp:nvSpPr>
        <dsp:cNvPr id="0" name=""/>
        <dsp:cNvSpPr/>
      </dsp:nvSpPr>
      <dsp:spPr>
        <a:xfrm rot="10800000">
          <a:off x="0" y="0"/>
          <a:ext cx="10058399" cy="15046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Створення  центу «вільні матеріали»</a:t>
          </a:r>
          <a:endParaRPr lang="ru-RU" sz="1600" b="1" kern="1200" dirty="0">
            <a:solidFill>
              <a:schemeClr val="tx1"/>
            </a:solidFill>
          </a:endParaRPr>
        </a:p>
      </dsp:txBody>
      <dsp:txXfrm rot="-10800000">
        <a:off x="0" y="0"/>
        <a:ext cx="10058399" cy="528118"/>
      </dsp:txXfrm>
    </dsp:sp>
    <dsp:sp modelId="{FBE77E0F-A1C7-47F8-926C-F78E56AF1B45}">
      <dsp:nvSpPr>
        <dsp:cNvPr id="0" name=""/>
        <dsp:cNvSpPr/>
      </dsp:nvSpPr>
      <dsp:spPr>
        <a:xfrm>
          <a:off x="0" y="549355"/>
          <a:ext cx="10058399" cy="410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Презентація інформаційних матеріалів, дидактичної наочності з даного питання (батьківські збори).</a:t>
          </a:r>
          <a:endParaRPr lang="ru-RU" sz="1600" b="1" kern="1200" dirty="0"/>
        </a:p>
      </dsp:txBody>
      <dsp:txXfrm>
        <a:off x="0" y="549355"/>
        <a:ext cx="10058399" cy="410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DC4F-D59E-4B8D-ACE4-80A62EFB329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FDBC-54D5-4E0A-9E55-43634FFB4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1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7FDBC-54D5-4E0A-9E55-43634FFB42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13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7FDBC-54D5-4E0A-9E55-43634FFB42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0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5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9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1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4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155CEC-2F03-4E5F-A132-7247DF2270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B7B41D-F555-43AC-ABD9-6CF48D35CB3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892549" TargetMode="External"/><Relationship Id="rId2" Type="http://schemas.openxmlformats.org/officeDocument/2006/relationships/hyperlink" Target="https://vseosvita.ua/user/id892549/blo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nz26priluki.wixsite.com/1982/about-3-8" TargetMode="External"/><Relationship Id="rId2" Type="http://schemas.openxmlformats.org/officeDocument/2006/relationships/hyperlink" Target="https://vseosvita.ua/user/id892549/blo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9607"/>
            <a:ext cx="12192000" cy="7457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480" y="559261"/>
            <a:ext cx="96836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          Дошкільний  навчальний заклад (ясла-садок )</a:t>
            </a:r>
          </a:p>
          <a:p>
            <a:r>
              <a:rPr lang="uk-UA" b="1" dirty="0" smtClean="0"/>
              <a:t>                       комбінованого типу № 26</a:t>
            </a:r>
          </a:p>
          <a:p>
            <a:r>
              <a:rPr lang="uk-UA" b="1" dirty="0" smtClean="0"/>
              <a:t>                       Прилуцької міської ради Чернігівської області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sz="2000" b="1" dirty="0" smtClean="0"/>
              <a:t>            Звіт за між атестаційний період 2018-2023н.р.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    КРИСЕНКО ЛЮДМИЛИ МИКОЛАЇВНИ</a:t>
            </a:r>
          </a:p>
          <a:p>
            <a:endParaRPr lang="uk-UA" sz="2000" b="1" dirty="0" smtClean="0"/>
          </a:p>
          <a:p>
            <a:r>
              <a:rPr lang="uk-UA" b="1" dirty="0" smtClean="0"/>
              <a:t> Педагогічний стаж:</a:t>
            </a:r>
            <a:r>
              <a:rPr lang="uk-UA" dirty="0" smtClean="0"/>
              <a:t> 39 р.</a:t>
            </a:r>
            <a:endParaRPr lang="ru-RU" dirty="0" smtClean="0"/>
          </a:p>
          <a:p>
            <a:r>
              <a:rPr lang="uk-UA" dirty="0" smtClean="0"/>
              <a:t> </a:t>
            </a:r>
            <a:r>
              <a:rPr lang="uk-UA" b="1" dirty="0" smtClean="0"/>
              <a:t>Посада:</a:t>
            </a:r>
            <a:r>
              <a:rPr lang="uk-UA" dirty="0" smtClean="0"/>
              <a:t> вихователь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Кваліфікаційна категорія:  </a:t>
            </a:r>
            <a:r>
              <a:rPr lang="uk-UA" dirty="0" smtClean="0"/>
              <a:t>спеціаліст ІІ категорії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Курси підвищення кваліфікації :</a:t>
            </a:r>
            <a:r>
              <a:rPr lang="uk-UA" dirty="0" smtClean="0"/>
              <a:t>при Чернігівському</a:t>
            </a:r>
            <a:r>
              <a:rPr lang="uk-UA" b="1" dirty="0" smtClean="0"/>
              <a:t> </a:t>
            </a:r>
            <a:r>
              <a:rPr lang="uk-UA" dirty="0" smtClean="0"/>
              <a:t>обласному інституті післядипломної</a:t>
            </a:r>
          </a:p>
          <a:p>
            <a:r>
              <a:rPr lang="uk-UA" dirty="0" smtClean="0"/>
              <a:t> освіти </a:t>
            </a:r>
            <a:r>
              <a:rPr lang="uk-UA" dirty="0" err="1" smtClean="0"/>
              <a:t>ім.К.Ушинського</a:t>
            </a:r>
            <a:r>
              <a:rPr lang="uk-UA" dirty="0" smtClean="0"/>
              <a:t> з 12.09 – 23.09 2022н.р.</a:t>
            </a:r>
          </a:p>
          <a:p>
            <a:r>
              <a:rPr lang="uk-UA" b="1" dirty="0" smtClean="0"/>
              <a:t> Свідоцтво 25ПК 02139222/002153-22</a:t>
            </a:r>
          </a:p>
          <a:p>
            <a:endParaRPr lang="ru-RU" dirty="0" smtClean="0"/>
          </a:p>
          <a:p>
            <a:r>
              <a:rPr lang="uk-UA" b="1" dirty="0" smtClean="0"/>
              <a:t>Атестація: </a:t>
            </a:r>
            <a:r>
              <a:rPr lang="uk-UA" dirty="0" smtClean="0"/>
              <a:t>2017 – 2018 н. р.</a:t>
            </a:r>
            <a:endParaRPr lang="ru-RU" dirty="0" smtClean="0"/>
          </a:p>
          <a:p>
            <a:r>
              <a:rPr lang="uk-UA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765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3634" y="487767"/>
            <a:ext cx="7629993" cy="523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Працюючи за даним педагогічним вектором зібрала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практичні матеріали для роботи з дітьми та на допомогу вихователям,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саме: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Тематичний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Чарівна осінь», жовтень, старша група;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Тематичний тиждень «Подарунки осені», жовтень, середня група;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освітньої роботи «Логіко  - математична інтеграція в дії з використанням «вільних матеріалів», І квартал, середня група;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освітньої роботи «Театральне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образотворення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старша група;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Серія занять (інтегрованої діяльності), середня та старша група;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 з батьками. Ігри, вправи, логічні завдання «Граємо з дітьми»;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Батьківські збори. Презентація дидактичних матеріалів, вересень 2021р.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Педагогічна рада. Методична скринька педагога: конструювання з «вільних матеріалів». З досвіду роботи.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кейс методичної служби ДНЗ. Чек – лист для педагогів.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 роботи презентую на сторінках особистого блогу 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https://vseosvita.ua/user/id892549/blog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освітньої платформи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Всеосвіта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https://vseosvita.ua/user/id892549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42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539646" y="704538"/>
            <a:ext cx="10777928" cy="481184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ВіВ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5" y="1319134"/>
            <a:ext cx="4107305" cy="4197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8485" y="784910"/>
            <a:ext cx="640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ВІДГУКИ БАТЬКІВ ПРО ПЕДАГОГІЧНУ ДІЯЛЬНІСТЬ ВИХОВАТЕЛЯ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4" y="1319135"/>
            <a:ext cx="4182256" cy="41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2619" y="-1544320"/>
            <a:ext cx="21288380" cy="7112000"/>
          </a:xfrm>
          <a:prstGeom prst="rect">
            <a:avLst/>
          </a:prstGeom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6744825" y="2818151"/>
            <a:ext cx="45719" cy="5996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верх 4"/>
          <p:cNvSpPr/>
          <p:nvPr/>
        </p:nvSpPr>
        <p:spPr>
          <a:xfrm>
            <a:off x="1686560" y="0"/>
            <a:ext cx="8947129" cy="1216888"/>
          </a:xfrm>
          <a:prstGeom prst="ribbon2">
            <a:avLst>
              <a:gd name="adj1" fmla="val 286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Логіко – математична інтеграція в дії з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використанням теорії «вільних матеріалів</a:t>
            </a:r>
            <a:r>
              <a:rPr lang="uk-UA" sz="1600" b="1" dirty="0" smtClean="0">
                <a:solidFill>
                  <a:schemeClr val="tx1"/>
                </a:solidFill>
              </a:rPr>
              <a:t>».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815" y="1216888"/>
            <a:ext cx="131839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Мета :</a:t>
            </a:r>
          </a:p>
          <a:p>
            <a:r>
              <a:rPr lang="ru-RU" sz="2000" b="1" dirty="0" smtClean="0"/>
              <a:t>•</a:t>
            </a:r>
            <a:r>
              <a:rPr lang="ru-RU" sz="2000" b="1" dirty="0" err="1" smtClean="0"/>
              <a:t>Розвивати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пошукові</a:t>
            </a:r>
            <a:r>
              <a:rPr lang="ru-RU" sz="2000" b="1" dirty="0"/>
              <a:t> </a:t>
            </a:r>
            <a:r>
              <a:rPr lang="ru-RU" sz="2000" b="1" dirty="0" err="1"/>
              <a:t>уміння</a:t>
            </a:r>
            <a:r>
              <a:rPr lang="ru-RU" sz="2000" b="1" dirty="0"/>
              <a:t>, </a:t>
            </a:r>
            <a:r>
              <a:rPr lang="ru-RU" sz="2000" b="1" dirty="0" err="1"/>
              <a:t>дослідницькі</a:t>
            </a:r>
            <a:r>
              <a:rPr lang="ru-RU" sz="2000" b="1" dirty="0"/>
              <a:t> </a:t>
            </a:r>
            <a:r>
              <a:rPr lang="ru-RU" sz="2000" b="1" dirty="0" err="1"/>
              <a:t>навички</a:t>
            </a:r>
            <a:r>
              <a:rPr lang="ru-RU" sz="2000" b="1" dirty="0"/>
              <a:t>, </a:t>
            </a:r>
            <a:r>
              <a:rPr lang="ru-RU" sz="2000" b="1" dirty="0" err="1"/>
              <a:t>самостійність</a:t>
            </a:r>
            <a:r>
              <a:rPr lang="ru-RU" sz="2000" b="1" dirty="0"/>
              <a:t>;</a:t>
            </a:r>
          </a:p>
          <a:p>
            <a:r>
              <a:rPr lang="ru-RU" sz="2000" b="1" dirty="0" smtClean="0"/>
              <a:t>•</a:t>
            </a:r>
            <a:r>
              <a:rPr lang="ru-RU" sz="2000" b="1" dirty="0" err="1" smtClean="0"/>
              <a:t>Формувати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пізнавальну</a:t>
            </a:r>
            <a:r>
              <a:rPr lang="ru-RU" sz="2000" b="1" dirty="0"/>
              <a:t> </a:t>
            </a:r>
            <a:r>
              <a:rPr lang="ru-RU" sz="2000" b="1" dirty="0" err="1"/>
              <a:t>активність</a:t>
            </a:r>
            <a:r>
              <a:rPr lang="ru-RU" sz="2000" b="1" dirty="0"/>
              <a:t> і </a:t>
            </a:r>
            <a:r>
              <a:rPr lang="ru-RU" sz="2000" b="1" dirty="0" err="1"/>
              <a:t>творчу</a:t>
            </a:r>
            <a:r>
              <a:rPr lang="ru-RU" sz="2000" b="1" dirty="0"/>
              <a:t> </a:t>
            </a:r>
            <a:r>
              <a:rPr lang="ru-RU" sz="2000" b="1" dirty="0" err="1"/>
              <a:t>уяву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, </a:t>
            </a:r>
            <a:r>
              <a:rPr lang="ru-RU" sz="2000" b="1" dirty="0" err="1"/>
              <a:t>креативнісь</a:t>
            </a:r>
            <a:r>
              <a:rPr lang="ru-RU" sz="2000" b="1" dirty="0"/>
              <a:t>;</a:t>
            </a:r>
          </a:p>
          <a:p>
            <a:r>
              <a:rPr lang="ru-RU" sz="2000" b="1" dirty="0" smtClean="0"/>
              <a:t>•</a:t>
            </a:r>
            <a:r>
              <a:rPr lang="ru-RU" sz="2000" b="1" dirty="0" err="1" smtClean="0"/>
              <a:t>Прищепити</a:t>
            </a:r>
            <a:r>
              <a:rPr lang="ru-RU" sz="2000" b="1" dirty="0" smtClean="0"/>
              <a:t> </a:t>
            </a:r>
            <a:r>
              <a:rPr lang="ru-RU" sz="2000" b="1" dirty="0" err="1"/>
              <a:t>навички</a:t>
            </a:r>
            <a:r>
              <a:rPr lang="ru-RU" sz="2000" b="1" dirty="0"/>
              <a:t> </a:t>
            </a:r>
            <a:r>
              <a:rPr lang="ru-RU" sz="2000" b="1" dirty="0" err="1"/>
              <a:t>поводження</a:t>
            </a:r>
            <a:r>
              <a:rPr lang="ru-RU" sz="2000" b="1" dirty="0"/>
              <a:t> з партнерами: </a:t>
            </a:r>
            <a:r>
              <a:rPr lang="ru-RU" sz="2000" b="1" dirty="0" err="1"/>
              <a:t>домовлятися</a:t>
            </a:r>
            <a:r>
              <a:rPr lang="ru-RU" sz="2000" b="1" dirty="0"/>
              <a:t>, </a:t>
            </a:r>
            <a:r>
              <a:rPr lang="ru-RU" sz="2000" b="1" dirty="0" err="1"/>
              <a:t>погоджуватися</a:t>
            </a:r>
            <a:r>
              <a:rPr lang="ru-RU" sz="2000" b="1" dirty="0"/>
              <a:t>, </a:t>
            </a:r>
            <a:r>
              <a:rPr lang="ru-RU" sz="2000" b="1" dirty="0" err="1"/>
              <a:t>співчувати</a:t>
            </a:r>
            <a:r>
              <a:rPr lang="ru-RU" sz="2000" b="1" dirty="0"/>
              <a:t>, </a:t>
            </a:r>
            <a:r>
              <a:rPr lang="ru-RU" sz="2000" b="1" dirty="0" err="1"/>
              <a:t>співрадіти</a:t>
            </a:r>
            <a:r>
              <a:rPr lang="ru-RU" sz="2000" b="1" dirty="0"/>
              <a:t>; </a:t>
            </a:r>
          </a:p>
          <a:p>
            <a:r>
              <a:rPr lang="ru-RU" sz="2000" b="1" dirty="0" smtClean="0"/>
              <a:t>•</a:t>
            </a:r>
            <a:r>
              <a:rPr lang="ru-RU" sz="2000" b="1" dirty="0" err="1" smtClean="0"/>
              <a:t>Регулювати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спільну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</a:t>
            </a:r>
            <a:r>
              <a:rPr lang="ru-RU" sz="2000" b="1" dirty="0" err="1"/>
              <a:t>дитячого</a:t>
            </a:r>
            <a:r>
              <a:rPr lang="ru-RU" sz="2000" b="1" dirty="0"/>
              <a:t> </a:t>
            </a:r>
            <a:r>
              <a:rPr lang="ru-RU" sz="2000" b="1" dirty="0" err="1"/>
              <a:t>колективу</a:t>
            </a:r>
            <a:r>
              <a:rPr lang="ru-RU" sz="2000" b="1" dirty="0"/>
              <a:t> з </a:t>
            </a:r>
            <a:r>
              <a:rPr lang="ru-RU" sz="2000" b="1" dirty="0" err="1"/>
              <a:t>батьківською</a:t>
            </a:r>
            <a:r>
              <a:rPr lang="ru-RU" sz="2000" b="1" dirty="0"/>
              <a:t> громадою з </a:t>
            </a:r>
            <a:r>
              <a:rPr lang="ru-RU" sz="2000" b="1" dirty="0" err="1"/>
              <a:t>питання</a:t>
            </a:r>
            <a:r>
              <a:rPr lang="ru-RU" sz="2000" b="1" dirty="0"/>
              <a:t> </a:t>
            </a:r>
            <a:r>
              <a:rPr lang="ru-RU" sz="2000" b="1" dirty="0" err="1"/>
              <a:t>становлення</a:t>
            </a:r>
            <a:r>
              <a:rPr lang="ru-RU" sz="2000" b="1" dirty="0"/>
              <a:t> </a:t>
            </a:r>
            <a:r>
              <a:rPr lang="ru-RU" sz="2000" b="1" dirty="0" err="1"/>
              <a:t>соціально</a:t>
            </a:r>
            <a:r>
              <a:rPr lang="ru-RU" sz="2000" b="1" dirty="0"/>
              <a:t> </a:t>
            </a:r>
            <a:r>
              <a:rPr lang="ru-RU" sz="2000" b="1" dirty="0" err="1"/>
              <a:t>компетентної</a:t>
            </a:r>
            <a:r>
              <a:rPr lang="ru-RU" sz="2000" b="1" dirty="0"/>
              <a:t> </a:t>
            </a:r>
            <a:r>
              <a:rPr lang="ru-RU" sz="2000" b="1" dirty="0" err="1"/>
              <a:t>особистості</a:t>
            </a:r>
            <a:r>
              <a:rPr lang="ru-RU" sz="2000" b="1" dirty="0" smtClean="0"/>
              <a:t>.</a:t>
            </a:r>
          </a:p>
          <a:p>
            <a:endParaRPr lang="uk-UA" sz="2000" dirty="0"/>
          </a:p>
          <a:p>
            <a:r>
              <a:rPr lang="uk-UA" sz="2000" b="1" dirty="0" smtClean="0"/>
              <a:t>Завдання: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Створення центру «вільні матеріали»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Провести серію занять, консультацій, відкритих показів, батьківські збори;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Виготовити дидактичні матеріали, розробити тематичні дні, тижні, алгоритм освітньої роботи;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Розробити педагогам та батькам рекомендації, чек-листи.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4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9781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ФОРМИ РЕАЛІЗАЦІЇ МЕТОДИЧНОГО ВЕКТОРА</a:t>
            </a:r>
            <a:endParaRPr lang="ru-RU" sz="20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30112"/>
              </p:ext>
            </p:extLst>
          </p:nvPr>
        </p:nvGraphicFramePr>
        <p:xfrm>
          <a:off x="1096963" y="1064303"/>
          <a:ext cx="10058400" cy="480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68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268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ПОШИ</a:t>
            </a:r>
            <a:r>
              <a:rPr lang="uk-UA" sz="2400" b="1" dirty="0" smtClean="0">
                <a:solidFill>
                  <a:schemeClr val="tx1"/>
                </a:solidFill>
              </a:rPr>
              <a:t>РЕННЯ ТВОРЧОГО ДОРОБКУ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844002"/>
              </p:ext>
            </p:extLst>
          </p:nvPr>
        </p:nvGraphicFramePr>
        <p:xfrm>
          <a:off x="1097280" y="1349115"/>
          <a:ext cx="10058400" cy="49017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89056308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436720174"/>
                    </a:ext>
                  </a:extLst>
                </a:gridCol>
              </a:tblGrid>
              <a:tr h="389369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</a:rPr>
                        <a:t>Методичні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</a:rPr>
                        <a:t> розробки, заняття, інтегрована діяльність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https://vseosvita.ua/user/id892549/blog</a:t>
                      </a:r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64679"/>
                  </a:ext>
                </a:extLst>
              </a:tr>
              <a:tr h="1248115">
                <a:tc>
                  <a:txBody>
                    <a:bodyPr/>
                    <a:lstStyle/>
                    <a:p>
                      <a:r>
                        <a:rPr lang="uk-UA" b="1" u="sng" dirty="0" smtClean="0"/>
                        <a:t>Електронна</a:t>
                      </a:r>
                      <a:r>
                        <a:rPr lang="uk-UA" b="1" u="sng" baseline="0" dirty="0" smtClean="0"/>
                        <a:t> газета</a:t>
                      </a:r>
                      <a:r>
                        <a:rPr lang="uk-UA" b="1" baseline="0" dirty="0" smtClean="0"/>
                        <a:t>: «Педагогічний вектор».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Теорія «вільних матеріалів» як основа всебічного розвитку дітей дошкільного віку,</a:t>
                      </a:r>
                      <a:r>
                        <a:rPr lang="uk-UA" baseline="0" dirty="0" smtClean="0"/>
                        <a:t> з досвіду роботи.  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https://sf.1gb.ua/f/0378f7545b/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6053"/>
                  </a:ext>
                </a:extLst>
              </a:tr>
              <a:tr h="3264299">
                <a:tc>
                  <a:txBody>
                    <a:bodyPr/>
                    <a:lstStyle/>
                    <a:p>
                      <a:r>
                        <a:rPr lang="uk-UA" b="1" u="sng" dirty="0" smtClean="0"/>
                        <a:t>Міжнародні конкурси.</a:t>
                      </a:r>
                    </a:p>
                    <a:p>
                      <a:r>
                        <a:rPr lang="ru-RU" b="1" dirty="0" smtClean="0"/>
                        <a:t>Конкурс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err="1" smtClean="0"/>
                        <a:t>творчих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робіт</a:t>
                      </a:r>
                      <a:r>
                        <a:rPr lang="ru-RU" b="1" dirty="0" smtClean="0"/>
                        <a:t> та </a:t>
                      </a:r>
                      <a:r>
                        <a:rPr lang="ru-RU" b="1" dirty="0" err="1" smtClean="0"/>
                        <a:t>навчально-методичних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розробок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вихователя</a:t>
                      </a:r>
                      <a:r>
                        <a:rPr lang="ru-RU" b="1" dirty="0" smtClean="0"/>
                        <a:t>: «</a:t>
                      </a:r>
                      <a:r>
                        <a:rPr lang="ru-RU" b="1" dirty="0" err="1" smtClean="0"/>
                        <a:t>Виховання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дитини</a:t>
                      </a:r>
                      <a:r>
                        <a:rPr lang="ru-RU" b="1" dirty="0" smtClean="0"/>
                        <a:t>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Конкурс творчих робіт та навчально-методичних розробок педагогів «Педагогічний проект».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uk-UA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https://dnz26priluki.wixsite.com/1982/about-3-8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572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9945" y="3340105"/>
            <a:ext cx="1618937" cy="220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5048" y="3474924"/>
            <a:ext cx="1753846" cy="1993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328" y="5462397"/>
            <a:ext cx="343234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8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12807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                                           ПІЗНАВАЛЬНО - ІГРОВА ДІЯЛЬНІСТЬ «НЕЗВИЧАЙНІ ПРИГОДИ».</a:t>
            </a: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" b="-4204"/>
          <a:stretch/>
        </p:blipFill>
        <p:spPr>
          <a:xfrm>
            <a:off x="4706912" y="1139252"/>
            <a:ext cx="3957403" cy="5201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9" y="1798820"/>
            <a:ext cx="3162925" cy="4452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058" y="2220044"/>
            <a:ext cx="4452076" cy="3609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40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4242" y="764498"/>
            <a:ext cx="800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 СЕНСОРНО – ПІЗНАВАЛЬНА ДІЯЛЬНІСТЬ : «ЗИМОВА ПОДОРОЖ».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1234" y="2049127"/>
            <a:ext cx="4997908" cy="370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4888" y="2229262"/>
            <a:ext cx="4889992" cy="321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5690" y="2012257"/>
            <a:ext cx="4997907" cy="377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6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662" y="959370"/>
            <a:ext cx="85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</a:t>
            </a:r>
            <a:r>
              <a:rPr lang="uk-UA" b="1" dirty="0" smtClean="0"/>
              <a:t>ІДКРИТИЙ  ПОКАЗ «НЕХАЙ ЗЕМЛЯ КВІТУЄ ВСЮДИ, ПРИРОДУ ЗБКРЕЖЕМО ЛЮДИ».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859"/>
            <a:ext cx="3582649" cy="4549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3" y="1738858"/>
            <a:ext cx="3297836" cy="4549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52" y="1738858"/>
            <a:ext cx="4287185" cy="44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497"/>
            <a:ext cx="3200400" cy="904657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ДЕНЬ БЕЗ ІГРАШКИ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26" y="2845304"/>
            <a:ext cx="3392774" cy="32528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78898"/>
            <a:ext cx="3200400" cy="462630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 smtClean="0">
                <a:solidFill>
                  <a:prstClr val="black"/>
                </a:solidFill>
              </a:rPr>
              <a:t>Тут </a:t>
            </a:r>
            <a:r>
              <a:rPr lang="ru-RU" sz="1800" dirty="0">
                <a:solidFill>
                  <a:prstClr val="black"/>
                </a:solidFill>
              </a:rPr>
              <a:t>на </a:t>
            </a:r>
            <a:r>
              <a:rPr lang="ru-RU" sz="1800" dirty="0" err="1">
                <a:solidFill>
                  <a:prstClr val="black"/>
                </a:solidFill>
              </a:rPr>
              <a:t>допомогу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прийшла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фантазія</a:t>
            </a:r>
            <a:r>
              <a:rPr lang="ru-RU" sz="1800" dirty="0">
                <a:solidFill>
                  <a:prstClr val="black"/>
                </a:solidFill>
              </a:rPr>
              <a:t> та </a:t>
            </a:r>
            <a:r>
              <a:rPr lang="ru-RU" sz="1800" dirty="0" err="1">
                <a:solidFill>
                  <a:prstClr val="black"/>
                </a:solidFill>
              </a:rPr>
              <a:t>креативність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дітей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адже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можна</a:t>
            </a:r>
            <a:r>
              <a:rPr lang="ru-RU" sz="1800" dirty="0">
                <a:solidFill>
                  <a:prstClr val="black"/>
                </a:solidFill>
              </a:rPr>
              <a:t> весело </a:t>
            </a:r>
            <a:r>
              <a:rPr lang="ru-RU" sz="1800" dirty="0" err="1">
                <a:solidFill>
                  <a:prstClr val="black"/>
                </a:solidFill>
              </a:rPr>
              <a:t>проводити</a:t>
            </a:r>
            <a:r>
              <a:rPr lang="ru-RU" sz="1800" dirty="0">
                <a:solidFill>
                  <a:prstClr val="black"/>
                </a:solidFill>
              </a:rPr>
              <a:t> час без </a:t>
            </a:r>
            <a:r>
              <a:rPr lang="ru-RU" sz="1800" dirty="0" err="1">
                <a:solidFill>
                  <a:prstClr val="black"/>
                </a:solidFill>
              </a:rPr>
              <a:t>куплених</a:t>
            </a:r>
            <a:r>
              <a:rPr lang="ru-RU" sz="1800" dirty="0">
                <a:solidFill>
                  <a:prstClr val="black"/>
                </a:solidFill>
              </a:rPr>
              <a:t> дорогих </a:t>
            </a:r>
            <a:r>
              <a:rPr lang="ru-RU" sz="1800" dirty="0" err="1">
                <a:solidFill>
                  <a:prstClr val="black"/>
                </a:solidFill>
              </a:rPr>
              <a:t>іграшок</a:t>
            </a:r>
            <a:r>
              <a:rPr lang="ru-RU" sz="1800" dirty="0">
                <a:solidFill>
                  <a:prstClr val="black"/>
                </a:solidFill>
              </a:rPr>
              <a:t>. </a:t>
            </a:r>
            <a:r>
              <a:rPr lang="ru-RU" sz="1800" dirty="0" err="1">
                <a:solidFill>
                  <a:prstClr val="black"/>
                </a:solidFill>
              </a:rPr>
              <a:t>Малюки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</a:rPr>
              <a:t>будували,конструювали</a:t>
            </a:r>
            <a:r>
              <a:rPr lang="ru-RU" sz="1800" dirty="0" smtClean="0">
                <a:solidFill>
                  <a:prstClr val="black"/>
                </a:solidFill>
              </a:rPr>
              <a:t>  </a:t>
            </a:r>
            <a:r>
              <a:rPr lang="ru-RU" sz="1800" dirty="0" err="1" smtClean="0">
                <a:solidFill>
                  <a:prstClr val="black"/>
                </a:solidFill>
              </a:rPr>
              <a:t>із</a:t>
            </a:r>
            <a:r>
              <a:rPr lang="ru-RU" sz="1800" dirty="0" smtClean="0">
                <a:solidFill>
                  <a:prstClr val="black"/>
                </a:solidFill>
              </a:rPr>
              <a:t> природного </a:t>
            </a:r>
            <a:r>
              <a:rPr lang="ru-RU" sz="1800" dirty="0" err="1" smtClean="0">
                <a:solidFill>
                  <a:prstClr val="black"/>
                </a:solidFill>
              </a:rPr>
              <a:t>матеріалу</a:t>
            </a:r>
            <a:r>
              <a:rPr lang="ru-RU" sz="1800" dirty="0" smtClean="0">
                <a:solidFill>
                  <a:prstClr val="black"/>
                </a:solidFill>
              </a:rPr>
              <a:t> , </a:t>
            </a:r>
            <a:r>
              <a:rPr lang="ru-RU" sz="1800" dirty="0" err="1">
                <a:solidFill>
                  <a:prstClr val="black"/>
                </a:solidFill>
              </a:rPr>
              <a:t>ліпили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із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пластиліну</a:t>
            </a:r>
            <a:r>
              <a:rPr lang="ru-RU" sz="1800" dirty="0">
                <a:solidFill>
                  <a:prstClr val="black"/>
                </a:solidFill>
              </a:rPr>
              <a:t> та </a:t>
            </a:r>
            <a:r>
              <a:rPr lang="ru-RU" sz="1800" dirty="0" err="1">
                <a:solidFill>
                  <a:prstClr val="black"/>
                </a:solidFill>
              </a:rPr>
              <a:t>солоного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тіста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малювали</a:t>
            </a:r>
            <a:r>
              <a:rPr lang="ru-RU" sz="1800" dirty="0">
                <a:solidFill>
                  <a:prstClr val="black"/>
                </a:solidFill>
              </a:rPr>
              <a:t> на </a:t>
            </a:r>
            <a:r>
              <a:rPr lang="ru-RU" sz="1800" dirty="0" err="1">
                <a:solidFill>
                  <a:prstClr val="black"/>
                </a:solidFill>
              </a:rPr>
              <a:t>плівці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будували</a:t>
            </a:r>
            <a:r>
              <a:rPr lang="ru-RU" sz="1800" dirty="0">
                <a:solidFill>
                  <a:prstClr val="black"/>
                </a:solidFill>
              </a:rPr>
              <a:t> вежу з </a:t>
            </a:r>
            <a:r>
              <a:rPr lang="ru-RU" sz="1800" dirty="0" err="1">
                <a:solidFill>
                  <a:prstClr val="black"/>
                </a:solidFill>
              </a:rPr>
              <a:t>картонних</a:t>
            </a:r>
            <a:r>
              <a:rPr lang="ru-RU" sz="1800" dirty="0">
                <a:solidFill>
                  <a:prstClr val="black"/>
                </a:solidFill>
              </a:rPr>
              <a:t> коробок та </a:t>
            </a:r>
            <a:r>
              <a:rPr lang="ru-RU" sz="1800" dirty="0" err="1">
                <a:solidFill>
                  <a:prstClr val="black"/>
                </a:solidFill>
              </a:rPr>
              <a:t>випробовували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її</a:t>
            </a:r>
            <a:r>
              <a:rPr lang="ru-RU" sz="1800" dirty="0">
                <a:solidFill>
                  <a:prstClr val="black"/>
                </a:solidFill>
              </a:rPr>
              <a:t> на </a:t>
            </a:r>
            <a:r>
              <a:rPr lang="ru-RU" sz="1800" dirty="0" err="1">
                <a:solidFill>
                  <a:prstClr val="black"/>
                </a:solidFill>
              </a:rPr>
              <a:t>міцність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err="1">
                <a:solidFill>
                  <a:prstClr val="black"/>
                </a:solidFill>
              </a:rPr>
              <a:t>досліджували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різні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матеріали</a:t>
            </a:r>
            <a:r>
              <a:rPr lang="ru-RU" sz="1800" dirty="0">
                <a:solidFill>
                  <a:prstClr val="black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4289" y="-442207"/>
            <a:ext cx="2638267" cy="3522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82" y="2638270"/>
            <a:ext cx="3794385" cy="3666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3"/>
            <a:ext cx="3867462" cy="2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769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                                                  ДЕНЬ  БЕЗ  ІГРАШКИ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" y="1"/>
            <a:ext cx="2785171" cy="416479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2324" y="2599566"/>
            <a:ext cx="4164793" cy="241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0881" y="58464"/>
            <a:ext cx="3582652" cy="34657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897" y="2314753"/>
            <a:ext cx="4039849" cy="298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98193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</TotalTime>
  <Words>561</Words>
  <Application>Microsoft Office PowerPoint</Application>
  <PresentationFormat>Широкоэкранный</PresentationFormat>
  <Paragraphs>80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Ретро</vt:lpstr>
      <vt:lpstr>Презентация PowerPoint</vt:lpstr>
      <vt:lpstr>Презентация PowerPoint</vt:lpstr>
      <vt:lpstr>                                           ФОРМИ РЕАЛІЗАЦІЇ МЕТОДИЧНОГО ВЕКТОРА</vt:lpstr>
      <vt:lpstr>                                                   ПОШИРЕННЯ ТВОРЧОГО ДОРОБКУ</vt:lpstr>
      <vt:lpstr>                                           ПІЗНАВАЛЬНО - ІГРОВА ДІЯЛЬНІСТЬ «НЕЗВИЧАЙНІ ПРИГОДИ».</vt:lpstr>
      <vt:lpstr>Презентация PowerPoint</vt:lpstr>
      <vt:lpstr>Презентация PowerPoint</vt:lpstr>
      <vt:lpstr>         ДЕНЬ БЕЗ ІГРАШКИ</vt:lpstr>
      <vt:lpstr>                                                  ДЕНЬ  БЕЗ  ІГРАШКИ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43</cp:revision>
  <dcterms:created xsi:type="dcterms:W3CDTF">2022-12-06T16:55:56Z</dcterms:created>
  <dcterms:modified xsi:type="dcterms:W3CDTF">2023-02-15T08:38:24Z</dcterms:modified>
</cp:coreProperties>
</file>