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0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3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9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9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3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6D5B-4F5C-4323-9F9E-4EBD7F48C5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C803-2B32-4034-910A-10B79EF54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5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modna.com/articles/ukrayinsjka-avtentychna-vyshyvka-brend-tysyacholitj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8" y="436110"/>
            <a:ext cx="5925631" cy="3599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Дітям про ВИШИВАНКУ. Заняття до дня ВИШИВАНКИ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3" y="2117801"/>
            <a:ext cx="4601979" cy="41620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807"/>
            <a:ext cx="5549462" cy="4556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3" y="1560785"/>
            <a:ext cx="4225159" cy="381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41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0" y="283778"/>
            <a:ext cx="4461641" cy="3831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25" y="1734207"/>
            <a:ext cx="5517931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4" y="646386"/>
            <a:ext cx="4051409" cy="3279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62" y="394139"/>
            <a:ext cx="6022428" cy="63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90" y="38258"/>
            <a:ext cx="4128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Заграло</a:t>
            </a:r>
            <a:r>
              <a:rPr lang="ru-RU" dirty="0"/>
              <a:t> </a:t>
            </a:r>
            <a:r>
              <a:rPr lang="ru-RU" dirty="0" err="1"/>
              <a:t>сонечко</a:t>
            </a:r>
            <a:r>
              <a:rPr lang="ru-RU" dirty="0"/>
              <a:t> у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зранку</a:t>
            </a:r>
            <a:r>
              <a:rPr lang="ru-RU" dirty="0"/>
              <a:t>,</a:t>
            </a:r>
          </a:p>
          <a:p>
            <a:r>
              <a:rPr lang="ru-RU" dirty="0" err="1"/>
              <a:t>Заквітчана</a:t>
            </a:r>
            <a:r>
              <a:rPr lang="ru-RU" dirty="0"/>
              <a:t> </a:t>
            </a:r>
            <a:r>
              <a:rPr lang="ru-RU" dirty="0" err="1"/>
              <a:t>стежинка</a:t>
            </a:r>
            <a:r>
              <a:rPr lang="ru-RU" dirty="0"/>
              <a:t> вдаль </a:t>
            </a:r>
            <a:r>
              <a:rPr lang="ru-RU" dirty="0" err="1"/>
              <a:t>біжить</a:t>
            </a:r>
            <a:r>
              <a:rPr lang="ru-RU" dirty="0"/>
              <a:t>.</a:t>
            </a:r>
          </a:p>
          <a:p>
            <a:r>
              <a:rPr lang="ru-RU" dirty="0" err="1"/>
              <a:t>Вдягни</a:t>
            </a:r>
            <a:r>
              <a:rPr lang="ru-RU" dirty="0"/>
              <a:t>, </a:t>
            </a:r>
            <a:r>
              <a:rPr lang="ru-RU" dirty="0" err="1"/>
              <a:t>дитино</a:t>
            </a:r>
            <a:r>
              <a:rPr lang="ru-RU" dirty="0"/>
              <a:t>,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вишиванку</a:t>
            </a:r>
            <a:r>
              <a:rPr lang="ru-RU" dirty="0"/>
              <a:t>,</a:t>
            </a:r>
          </a:p>
          <a:p>
            <a:r>
              <a:rPr lang="ru-RU" dirty="0"/>
              <a:t>Вона для </a:t>
            </a:r>
            <a:r>
              <a:rPr lang="ru-RU" dirty="0" err="1"/>
              <a:t>українця</a:t>
            </a:r>
            <a:r>
              <a:rPr lang="ru-RU" dirty="0"/>
              <a:t> – значить жить!</a:t>
            </a:r>
          </a:p>
          <a:p>
            <a:endParaRPr lang="ru-RU" dirty="0"/>
          </a:p>
          <a:p>
            <a:r>
              <a:rPr lang="ru-RU" dirty="0"/>
              <a:t>І мамин </a:t>
            </a:r>
            <a:r>
              <a:rPr lang="ru-RU" dirty="0" err="1"/>
              <a:t>рушничок</a:t>
            </a:r>
            <a:r>
              <a:rPr lang="ru-RU" dirty="0"/>
              <a:t>, </a:t>
            </a:r>
            <a:r>
              <a:rPr lang="ru-RU" dirty="0" err="1"/>
              <a:t>немов</a:t>
            </a:r>
            <a:r>
              <a:rPr lang="ru-RU" dirty="0"/>
              <a:t> дорога,</a:t>
            </a:r>
          </a:p>
          <a:p>
            <a:r>
              <a:rPr lang="ru-RU" dirty="0"/>
              <a:t>До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й до </a:t>
            </a:r>
            <a:r>
              <a:rPr lang="ru-RU" dirty="0" err="1"/>
              <a:t>щастя</a:t>
            </a:r>
            <a:r>
              <a:rPr lang="ru-RU" dirty="0"/>
              <a:t> нас </a:t>
            </a:r>
            <a:r>
              <a:rPr lang="ru-RU" dirty="0" err="1"/>
              <a:t>веде</a:t>
            </a:r>
            <a:r>
              <a:rPr lang="ru-RU" dirty="0"/>
              <a:t>.</a:t>
            </a:r>
          </a:p>
          <a:p>
            <a:r>
              <a:rPr lang="ru-RU" dirty="0"/>
              <a:t>А </a:t>
            </a:r>
            <a:r>
              <a:rPr lang="ru-RU" dirty="0" err="1"/>
              <a:t>вишивка</a:t>
            </a:r>
            <a:r>
              <a:rPr lang="ru-RU" dirty="0"/>
              <a:t>, як </a:t>
            </a:r>
            <a:r>
              <a:rPr lang="ru-RU" dirty="0" err="1"/>
              <a:t>радість</a:t>
            </a:r>
            <a:r>
              <a:rPr lang="ru-RU" dirty="0"/>
              <a:t> і </a:t>
            </a:r>
            <a:r>
              <a:rPr lang="ru-RU" dirty="0" err="1"/>
              <a:t>тривога</a:t>
            </a:r>
            <a:r>
              <a:rPr lang="ru-RU" dirty="0"/>
              <a:t>,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по </a:t>
            </a:r>
            <a:r>
              <a:rPr lang="ru-RU" dirty="0" err="1"/>
              <a:t>життю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5" y="700410"/>
            <a:ext cx="3216165" cy="451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40924" y="1720840"/>
            <a:ext cx="3862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mo"/>
              </a:rPr>
              <a:t>Я встану рано-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вранці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на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світанку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Як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спалахне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квіточці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роса.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Вдягну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найкращу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світі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вишиванку</a:t>
            </a:r>
            <a:endParaRPr lang="ru-RU" dirty="0">
              <a:solidFill>
                <a:srgbClr val="000000"/>
              </a:solidFill>
              <a:latin typeface="Arimo"/>
            </a:endParaRP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І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оживе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засвітиться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краса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промінні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сонця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 І моя сорочка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 рунах, в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квітах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зразу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оживе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...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чарівних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квітів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я сплету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віночка</a:t>
            </a:r>
            <a:endParaRPr lang="ru-RU" dirty="0">
              <a:solidFill>
                <a:srgbClr val="000000"/>
              </a:solidFill>
              <a:latin typeface="Arimo"/>
            </a:endParaRP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Й над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світом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щира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пісня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попливе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Сорочка,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матуся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вишивала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Сердечко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гріє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душу веселить.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Бо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ж мама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щастя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-долю закликала.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оберіг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нас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захистить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72666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9" y="195098"/>
            <a:ext cx="5376698" cy="422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0898" y="1443841"/>
            <a:ext cx="4524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00"/>
                </a:solidFill>
                <a:latin typeface="Arimo"/>
              </a:rPr>
              <a:t>Учись, </a:t>
            </a:r>
            <a:r>
              <a:rPr lang="ru-RU" b="1" dirty="0" err="1">
                <a:solidFill>
                  <a:srgbClr val="660000"/>
                </a:solidFill>
                <a:latin typeface="Arimo"/>
              </a:rPr>
              <a:t>дитино</a:t>
            </a:r>
            <a:r>
              <a:rPr lang="ru-RU" b="1" dirty="0">
                <a:solidFill>
                  <a:srgbClr val="660000"/>
                </a:solidFill>
                <a:latin typeface="Arimo"/>
              </a:rPr>
              <a:t>, </a:t>
            </a:r>
            <a:r>
              <a:rPr lang="ru-RU" b="1" dirty="0" err="1">
                <a:solidFill>
                  <a:srgbClr val="660000"/>
                </a:solidFill>
                <a:latin typeface="Arimo"/>
              </a:rPr>
              <a:t>гарно</a:t>
            </a:r>
            <a:r>
              <a:rPr lang="ru-RU" b="1" dirty="0">
                <a:solidFill>
                  <a:srgbClr val="660000"/>
                </a:solidFill>
                <a:latin typeface="Arimo"/>
              </a:rPr>
              <a:t> </a:t>
            </a:r>
            <a:r>
              <a:rPr lang="ru-RU" b="1" dirty="0" err="1">
                <a:solidFill>
                  <a:srgbClr val="660000"/>
                </a:solidFill>
                <a:latin typeface="Arimo"/>
              </a:rPr>
              <a:t>вишивати</a:t>
            </a:r>
            <a:endParaRPr lang="ru-RU" dirty="0">
              <a:solidFill>
                <a:srgbClr val="000000"/>
              </a:solidFill>
              <a:latin typeface="Arimo"/>
            </a:endParaRP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 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Учись,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дитино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гарно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вишивати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—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творчість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поезія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душі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вишивці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закладено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...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неї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відцуратись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спіши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ній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краса,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билина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дума й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казка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ній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подих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вітру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шепіт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квітів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й трав,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Любов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турбота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ніжність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мами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ласка,</a:t>
            </a:r>
          </a:p>
          <a:p>
            <a:r>
              <a:rPr lang="ru-RU" dirty="0" err="1">
                <a:solidFill>
                  <a:srgbClr val="000000"/>
                </a:solidFill>
                <a:latin typeface="Arimo"/>
              </a:rPr>
              <a:t>Чарівність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й диво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сонячних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заграв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Учись,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дитино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гарно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вишивати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вишиваночку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вдягнеш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колись дитя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І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будеш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колискової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співати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mo"/>
              </a:rPr>
              <a:t>Усе повториться,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таке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воно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Arimo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mo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248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59" y="1028343"/>
            <a:ext cx="95381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2E2E2E"/>
                </a:solidFill>
                <a:latin typeface="HelveticaNeue-Light"/>
              </a:rPr>
              <a:t>Якими</a:t>
            </a:r>
            <a:r>
              <a:rPr lang="ru-RU" b="1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b="1" i="1" dirty="0" err="1">
                <a:solidFill>
                  <a:srgbClr val="2E2E2E"/>
                </a:solidFill>
                <a:latin typeface="HelveticaNeue-Light"/>
              </a:rPr>
              <a:t>різноманітними</a:t>
            </a:r>
            <a:r>
              <a:rPr lang="ru-RU" b="1" i="1" dirty="0">
                <a:solidFill>
                  <a:srgbClr val="2E2E2E"/>
                </a:solidFill>
                <a:latin typeface="HelveticaNeue-Light"/>
              </a:rPr>
              <a:t> є </a:t>
            </a:r>
            <a:r>
              <a:rPr lang="ru-RU" b="1" i="1" dirty="0" err="1">
                <a:solidFill>
                  <a:srgbClr val="2E2E2E"/>
                </a:solidFill>
                <a:latin typeface="HelveticaNeue-Light"/>
              </a:rPr>
              <a:t>сучасні</a:t>
            </a:r>
            <a:r>
              <a:rPr lang="ru-RU" b="1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b="1" i="1" dirty="0" err="1">
                <a:solidFill>
                  <a:srgbClr val="2E2E2E"/>
                </a:solidFill>
                <a:latin typeface="HelveticaNeue-Light"/>
              </a:rPr>
              <a:t>вишиванки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: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однотонні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різнобарвні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багаті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ніжні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вишиті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квітами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геометричним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візерунками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… Та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чи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знаємо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ми,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що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за </a:t>
            </a:r>
            <a:r>
              <a:rPr lang="ru-RU" i="1" dirty="0" err="1">
                <a:solidFill>
                  <a:srgbClr val="008ACE"/>
                </a:solidFill>
                <a:latin typeface="HelveticaNeue-Light"/>
                <a:hlinkClick r:id="rId2"/>
              </a:rPr>
              <a:t>узори</a:t>
            </a:r>
            <a:r>
              <a:rPr lang="ru-RU" i="1" dirty="0">
                <a:solidFill>
                  <a:srgbClr val="008ACE"/>
                </a:solidFill>
                <a:latin typeface="HelveticaNeue-Light"/>
                <a:hlinkClick r:id="rId2"/>
              </a:rPr>
              <a:t> </a:t>
            </a:r>
            <a:r>
              <a:rPr lang="ru-RU" i="1" dirty="0" err="1">
                <a:solidFill>
                  <a:srgbClr val="008ACE"/>
                </a:solidFill>
                <a:latin typeface="HelveticaNeue-Light"/>
                <a:hlinkClick r:id="rId2"/>
              </a:rPr>
              <a:t>насправді</a:t>
            </a:r>
            <a:r>
              <a:rPr lang="ru-RU" i="1" dirty="0">
                <a:solidFill>
                  <a:srgbClr val="008ACE"/>
                </a:solidFill>
                <a:latin typeface="HelveticaNeue-Light"/>
                <a:hlinkClick r:id="rId2"/>
              </a:rPr>
              <a:t> </a:t>
            </a:r>
            <a:r>
              <a:rPr lang="ru-RU" i="1" dirty="0" err="1">
                <a:solidFill>
                  <a:srgbClr val="008ACE"/>
                </a:solidFill>
                <a:latin typeface="HelveticaNeue-Light"/>
                <a:hlinkClick r:id="rId2"/>
              </a:rPr>
              <a:t>прикрашають</a:t>
            </a:r>
            <a:r>
              <a:rPr lang="ru-RU" i="1" dirty="0">
                <a:solidFill>
                  <a:srgbClr val="008ACE"/>
                </a:solidFill>
                <a:latin typeface="HelveticaNeue-Light"/>
                <a:hlinkClick r:id="rId2"/>
              </a:rPr>
              <a:t> наш </a:t>
            </a:r>
            <a:r>
              <a:rPr lang="ru-RU" i="1" dirty="0" err="1">
                <a:solidFill>
                  <a:srgbClr val="008ACE"/>
                </a:solidFill>
                <a:latin typeface="HelveticaNeue-Light"/>
                <a:hlinkClick r:id="rId2"/>
              </a:rPr>
              <a:t>одяг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якими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древніми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є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їхні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основи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що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вони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означають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чому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виглядають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саме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так.</a:t>
            </a:r>
            <a:br>
              <a:rPr lang="ru-RU" i="1" dirty="0">
                <a:solidFill>
                  <a:srgbClr val="2E2E2E"/>
                </a:solidFill>
                <a:latin typeface="HelveticaNeue-Light"/>
              </a:rPr>
            </a:br>
            <a:r>
              <a:rPr lang="ru-RU" i="1" dirty="0">
                <a:solidFill>
                  <a:srgbClr val="2E2E2E"/>
                </a:solidFill>
                <a:latin typeface="HelveticaNeue-Light"/>
              </a:rPr>
              <a:t/>
            </a:r>
            <a:br>
              <a:rPr lang="ru-RU" i="1" dirty="0">
                <a:solidFill>
                  <a:srgbClr val="2E2E2E"/>
                </a:solidFill>
                <a:latin typeface="HelveticaNeue-Light"/>
              </a:rPr>
            </a:br>
            <a:r>
              <a:rPr lang="ru-RU" i="1" dirty="0">
                <a:solidFill>
                  <a:srgbClr val="2E2E2E"/>
                </a:solidFill>
                <a:latin typeface="HelveticaNeue-Light"/>
              </a:rPr>
              <a:t>Яка сакральна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геометрія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захована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у скарбах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бабусиних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скринь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?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Це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ж не просто кола,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ромби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гілки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і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спіралі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ці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фігури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створювались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десятки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століть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тому як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унікальні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символи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. У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часи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коли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наші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предки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володіли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магічним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зв’язком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світом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Природи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: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рослин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тварин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небесних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світил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. Символами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Сонця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Землі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Всесвіту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Роду вони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малювали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свою долю,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відтворюючи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їх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на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полотні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виписуючи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таємничі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древні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знаки як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заклинання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, як обереги, як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коди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i="1" dirty="0" err="1">
                <a:solidFill>
                  <a:srgbClr val="2E2E2E"/>
                </a:solidFill>
                <a:latin typeface="HelveticaNeue-Light"/>
              </a:rPr>
              <a:t>свого</a:t>
            </a:r>
            <a:r>
              <a:rPr lang="ru-RU" i="1" dirty="0">
                <a:solidFill>
                  <a:srgbClr val="2E2E2E"/>
                </a:solidFill>
                <a:latin typeface="HelveticaNeue-Light"/>
              </a:rPr>
              <a:t> роду</a:t>
            </a:r>
            <a:r>
              <a:rPr lang="ru-RU" i="1" dirty="0" smtClean="0">
                <a:solidFill>
                  <a:srgbClr val="2E2E2E"/>
                </a:solidFill>
                <a:latin typeface="HelveticaNeue-Light"/>
              </a:rPr>
              <a:t>.</a:t>
            </a:r>
          </a:p>
          <a:p>
            <a:r>
              <a:rPr lang="ru-RU" dirty="0" err="1">
                <a:solidFill>
                  <a:srgbClr val="2E2E2E"/>
                </a:solidFill>
                <a:latin typeface="HelveticaNeue-Light"/>
              </a:rPr>
              <a:t>Дослідники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розповідають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що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у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давні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часи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процес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вишивання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можна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було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назвати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ритуалом – за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нього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брались у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визначені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дні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із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чистими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світлими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думками,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закладаючи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позитивну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енергію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у свою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працю</a:t>
            </a:r>
            <a:r>
              <a:rPr lang="ru-RU" dirty="0" smtClean="0">
                <a:solidFill>
                  <a:srgbClr val="2E2E2E"/>
                </a:solidFill>
                <a:latin typeface="HelveticaNeue-Light"/>
              </a:rPr>
              <a:t>.</a:t>
            </a:r>
          </a:p>
          <a:p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Вишивання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не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було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роботою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чи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наукою,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швидше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магією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вмінням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передати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своє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світовідчуття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свою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внутрішню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енергію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закодувавши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її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на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полотні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.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Дивовижно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та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зауважте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що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саме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слово "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вишивка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" походить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від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"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вишній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",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божественний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і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перекладається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на </a:t>
            </a:r>
            <a:r>
              <a:rPr lang="ru-RU" dirty="0" err="1">
                <a:solidFill>
                  <a:srgbClr val="2E2E2E"/>
                </a:solidFill>
                <a:latin typeface="HelveticaNeue-Light"/>
              </a:rPr>
              <a:t>грецьку</a:t>
            </a:r>
            <a:r>
              <a:rPr lang="ru-RU" dirty="0">
                <a:solidFill>
                  <a:srgbClr val="2E2E2E"/>
                </a:solidFill>
                <a:latin typeface="HelveticaNeue-Light"/>
              </a:rPr>
              <a:t> як "космос".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3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7" y="378372"/>
            <a:ext cx="62273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000" b="1" dirty="0" err="1">
                <a:solidFill>
                  <a:srgbClr val="323232"/>
                </a:solidFill>
                <a:latin typeface="Roboto Condensed"/>
              </a:rPr>
              <a:t>Що</a:t>
            </a:r>
            <a:r>
              <a:rPr lang="ru-RU" sz="2000" b="1" dirty="0">
                <a:solidFill>
                  <a:srgbClr val="323232"/>
                </a:solidFill>
                <a:latin typeface="Roboto Condensed"/>
              </a:rPr>
              <a:t> для </a:t>
            </a:r>
            <a:r>
              <a:rPr lang="ru-RU" sz="2000" b="1" dirty="0" err="1">
                <a:solidFill>
                  <a:srgbClr val="323232"/>
                </a:solidFill>
                <a:latin typeface="Roboto Condensed"/>
              </a:rPr>
              <a:t>українця</a:t>
            </a:r>
            <a:r>
              <a:rPr lang="ru-RU" sz="2000" b="1" dirty="0">
                <a:solidFill>
                  <a:srgbClr val="323232"/>
                </a:solidFill>
                <a:latin typeface="Roboto Condensed"/>
              </a:rPr>
              <a:t> значить </a:t>
            </a:r>
            <a:r>
              <a:rPr lang="ru-RU" sz="2000" b="1" dirty="0" err="1" smtClean="0">
                <a:solidFill>
                  <a:srgbClr val="323232"/>
                </a:solidFill>
                <a:latin typeface="Roboto Condensed"/>
              </a:rPr>
              <a:t>вишиванка</a:t>
            </a:r>
            <a:r>
              <a:rPr lang="ru-RU" sz="2000" b="1" dirty="0">
                <a:solidFill>
                  <a:srgbClr val="323232"/>
                </a:solidFill>
                <a:latin typeface="Roboto Condensed"/>
              </a:rPr>
              <a:t>?</a:t>
            </a:r>
          </a:p>
          <a:p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Вишиванка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– символ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здоров’я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краси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щасливої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долі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родової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пам’яті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порядності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чесності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любові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святковості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оберіг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одяг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сили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.</a:t>
            </a:r>
            <a:endParaRPr lang="ru-RU" dirty="0">
              <a:solidFill>
                <a:srgbClr val="323232"/>
              </a:solidFill>
              <a:latin typeface="Roboto Condensed"/>
            </a:endParaRPr>
          </a:p>
          <a:p>
            <a:r>
              <a:rPr lang="ru-RU" dirty="0" err="1">
                <a:solidFill>
                  <a:srgbClr val="323232"/>
                </a:solidFill>
                <a:latin typeface="Roboto Condensed"/>
              </a:rPr>
              <a:t>Символіка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вишивки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залежала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від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того, кому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призначалося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вбрання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: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парубкові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–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нареченому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чоловікові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хлопчикові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;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дівчині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заміжній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жінці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чи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козакові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.</a:t>
            </a:r>
          </a:p>
          <a:p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Вишиванки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виготовлялися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із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конопляного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чи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лляного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полотна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домашнього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виробництва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. Але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козак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в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похід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брав, як правило,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вишиванку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з натурального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шовку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.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Це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було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продиктовано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досить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прозаїчними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вимогами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– у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шовковій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тканині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не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заводилися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воші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а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отже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козак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був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завжди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чистим і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здоровим</a:t>
            </a:r>
            <a:r>
              <a:rPr lang="ru-RU" dirty="0" smtClean="0">
                <a:solidFill>
                  <a:srgbClr val="323232"/>
                </a:solidFill>
                <a:latin typeface="Roboto Condensed"/>
              </a:rPr>
              <a:t>.</a:t>
            </a:r>
          </a:p>
          <a:p>
            <a:r>
              <a:rPr lang="ru-RU" b="1" dirty="0">
                <a:solidFill>
                  <a:srgbClr val="323232"/>
                </a:solidFill>
                <a:latin typeface="Roboto Condensed"/>
              </a:rPr>
              <a:t>Народ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ставився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до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вишиванок</a:t>
            </a:r>
            <a:r>
              <a:rPr lang="ru-RU" b="1" dirty="0">
                <a:solidFill>
                  <a:srgbClr val="323232"/>
                </a:solidFill>
                <a:latin typeface="Roboto Condensed"/>
              </a:rPr>
              <a:t> як до </a:t>
            </a:r>
            <a:r>
              <a:rPr lang="ru-RU" b="1" dirty="0" err="1">
                <a:solidFill>
                  <a:srgbClr val="323232"/>
                </a:solidFill>
                <a:latin typeface="Roboto Condensed"/>
              </a:rPr>
              <a:t>святині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.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Це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дійсно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було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так,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адже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візерунки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якими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була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уквітчана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вишиванка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несли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сакральний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зміст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і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були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козакові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оберегом. Для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козака-характерника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вишиванка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була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перш за все,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одягом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сили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бо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несла у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собі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як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кажуть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у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народі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природну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23232"/>
                </a:solidFill>
                <a:latin typeface="Roboto Condensed"/>
              </a:rPr>
              <a:t>магію</a:t>
            </a:r>
            <a:r>
              <a:rPr lang="ru-RU" dirty="0">
                <a:solidFill>
                  <a:srgbClr val="323232"/>
                </a:solidFill>
                <a:latin typeface="Roboto Condensed"/>
              </a:rPr>
              <a:t>.</a:t>
            </a:r>
            <a:endParaRPr lang="ru-RU" b="0" i="0" dirty="0">
              <a:solidFill>
                <a:srgbClr val="323232"/>
              </a:solidFill>
              <a:effectLst/>
              <a:latin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669" y="488730"/>
            <a:ext cx="4619297" cy="5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335846"/>
            <a:ext cx="84928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А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ж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означають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кольори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вишиванки</a:t>
            </a:r>
            <a:r>
              <a:rPr lang="ru-RU" sz="2000" b="1" dirty="0" smtClean="0">
                <a:solidFill>
                  <a:srgbClr val="565656"/>
                </a:solidFill>
                <a:latin typeface="source sans pro"/>
              </a:rPr>
              <a:t>.?</a:t>
            </a:r>
          </a:p>
          <a:p>
            <a:pPr fontAlgn="base"/>
            <a:r>
              <a:rPr lang="ru-RU" dirty="0">
                <a:solidFill>
                  <a:srgbClr val="565656"/>
                </a:solidFill>
                <a:latin typeface="source sans pro"/>
              </a:rPr>
              <a:t/>
            </a:r>
            <a:br>
              <a:rPr lang="ru-RU" dirty="0">
                <a:solidFill>
                  <a:srgbClr val="565656"/>
                </a:solidFill>
                <a:latin typeface="source sans pro"/>
              </a:rPr>
            </a:b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Червоний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 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колір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вишиванки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символізує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щастя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любов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достаток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веселощі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надягали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такі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сорочки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молоді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дівчата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які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приносили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своєю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красою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радість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 smtClean="0">
                <a:solidFill>
                  <a:srgbClr val="565656"/>
                </a:solidFill>
                <a:latin typeface="source sans pro"/>
              </a:rPr>
              <a:t>оточуючим</a:t>
            </a:r>
            <a:endParaRPr lang="ru-RU" dirty="0" smtClean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 smtClean="0">
                <a:solidFill>
                  <a:srgbClr val="565656"/>
                </a:solidFill>
                <a:latin typeface="source sans pro"/>
              </a:rPr>
              <a:t>.</a:t>
            </a:r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Білий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 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колір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радості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світлих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подій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тому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вишиванки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в таких тонах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вважаються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святковими</a:t>
            </a:r>
            <a:r>
              <a:rPr lang="ru-RU" dirty="0" smtClean="0">
                <a:solidFill>
                  <a:srgbClr val="565656"/>
                </a:solidFill>
                <a:latin typeface="source sans pro"/>
              </a:rPr>
              <a:t>.</a:t>
            </a:r>
          </a:p>
          <a:p>
            <a:pPr fontAlgn="base"/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Чорна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 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вишиванка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символ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родючості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продовження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роду.</a:t>
            </a:r>
          </a:p>
          <a:p>
            <a:pPr fontAlgn="base"/>
            <a:r>
              <a:rPr lang="ru-RU" b="1" dirty="0">
                <a:solidFill>
                  <a:srgbClr val="565656"/>
                </a:solidFill>
                <a:latin typeface="source sans pro"/>
              </a:rPr>
              <a:t>Небесно-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сині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кольори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 - символ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непорочності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тому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найчастіше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їх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одягали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дівчата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ще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до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заміжжя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насичені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сині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кольори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вважалися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найсильнішими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оберегами </a:t>
            </a:r>
            <a:r>
              <a:rPr lang="ru-RU" dirty="0" err="1" smtClean="0">
                <a:solidFill>
                  <a:srgbClr val="565656"/>
                </a:solidFill>
                <a:latin typeface="source sans pro"/>
              </a:rPr>
              <a:t>людини</a:t>
            </a:r>
            <a:endParaRPr lang="ru-RU" dirty="0" smtClean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 smtClean="0">
                <a:solidFill>
                  <a:srgbClr val="565656"/>
                </a:solidFill>
                <a:latin typeface="source sans pro"/>
              </a:rPr>
              <a:t>.</a:t>
            </a:r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Зелений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жіночий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колір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на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українських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вишиванках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він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асоціюється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з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молодістю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красотою,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безтурботністю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весною.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Раніше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вважали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присутність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зеленого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кольору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у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вишивці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спасає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від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природних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стихій</a:t>
            </a:r>
            <a:r>
              <a:rPr lang="ru-RU" dirty="0" smtClean="0">
                <a:solidFill>
                  <a:srgbClr val="565656"/>
                </a:solidFill>
                <a:latin typeface="source sans pro"/>
              </a:rPr>
              <a:t>.</a:t>
            </a:r>
          </a:p>
          <a:p>
            <a:pPr fontAlgn="base"/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Золотий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або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жовтий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цей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колір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є символом меду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пшениці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благополуччя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достатку,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багатства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радості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Вишиванки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з золотим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жовтим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орнаментом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допоможуть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принести у ваше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життя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матеріальний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достаток.</a:t>
            </a:r>
            <a:endParaRPr lang="ru-RU" b="0" i="0" dirty="0">
              <a:solidFill>
                <a:srgbClr val="565656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7233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041" y="1028343"/>
            <a:ext cx="101056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означають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квіти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і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рослини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на </a:t>
            </a:r>
            <a:r>
              <a:rPr lang="ru-RU" sz="2000" b="1" dirty="0" err="1">
                <a:solidFill>
                  <a:srgbClr val="565656"/>
                </a:solidFill>
                <a:latin typeface="source sans pro"/>
              </a:rPr>
              <a:t>вишитій</a:t>
            </a:r>
            <a:r>
              <a:rPr lang="ru-RU" sz="2000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sz="2000" b="1" dirty="0" err="1" smtClean="0">
                <a:solidFill>
                  <a:srgbClr val="565656"/>
                </a:solidFill>
                <a:latin typeface="source sans pro"/>
              </a:rPr>
              <a:t>сорочці</a:t>
            </a:r>
            <a:r>
              <a:rPr lang="ru-RU" sz="2000" b="1" dirty="0" smtClean="0">
                <a:solidFill>
                  <a:srgbClr val="565656"/>
                </a:solidFill>
                <a:latin typeface="source sans pro"/>
              </a:rPr>
              <a:t>?</a:t>
            </a:r>
            <a:endParaRPr lang="ru-RU" sz="2000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 err="1">
                <a:solidFill>
                  <a:srgbClr val="565656"/>
                </a:solidFill>
                <a:latin typeface="source sans pro"/>
              </a:rPr>
              <a:t>Квіти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в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українській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символіці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можуть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також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послужити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оберегом.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Такі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орнаменти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виглядають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красиво, але все не просто так.</a:t>
            </a:r>
            <a:br>
              <a:rPr lang="ru-RU" dirty="0">
                <a:solidFill>
                  <a:srgbClr val="565656"/>
                </a:solidFill>
                <a:latin typeface="source sans pro"/>
              </a:rPr>
            </a:br>
            <a:r>
              <a:rPr lang="ru-RU" dirty="0" smtClean="0">
                <a:solidFill>
                  <a:srgbClr val="565656"/>
                </a:solidFill>
                <a:latin typeface="source sans pro"/>
              </a:rPr>
              <a:t>    </a:t>
            </a:r>
            <a:r>
              <a:rPr lang="ru-RU" b="1" dirty="0" smtClean="0">
                <a:solidFill>
                  <a:srgbClr val="565656"/>
                </a:solidFill>
                <a:latin typeface="source sans pro"/>
              </a:rPr>
              <a:t>Калина</a:t>
            </a:r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>
                <a:solidFill>
                  <a:srgbClr val="565656"/>
                </a:solidFill>
                <a:latin typeface="source sans pro"/>
              </a:rPr>
              <a:t>В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калині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закладений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глибокий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сенс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це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символ материнства, де кущ 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мати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ягоди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Раніше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такі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сорочки носили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виключно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заміжні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жінки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Дітям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молодим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дівчатам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калину на сорочках не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вишивали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</a:t>
            </a:r>
          </a:p>
          <a:p>
            <a:pPr fontAlgn="base"/>
            <a:r>
              <a:rPr lang="ru-RU" b="1" dirty="0" smtClean="0">
                <a:solidFill>
                  <a:srgbClr val="565656"/>
                </a:solidFill>
                <a:latin typeface="source sans pro"/>
              </a:rPr>
              <a:t>    Мак</a:t>
            </a:r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>
                <a:solidFill>
                  <a:srgbClr val="565656"/>
                </a:solidFill>
                <a:latin typeface="source sans pro"/>
              </a:rPr>
              <a:t>Мак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вважається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надійним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оберегом,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захищає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від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негативних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сил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пристріту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сім'ю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домашнє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господарство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Червоний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колір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його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квіток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означає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пам'ять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про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загиблих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у боях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родичів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Орнамент з маками на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вишиванці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молодої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дівчини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може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означати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в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її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родині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є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загиблий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воїн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пам'ять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про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якого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вона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обіцяє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зберігати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вічно</a:t>
            </a:r>
            <a:r>
              <a:rPr lang="ru-RU" dirty="0" smtClean="0">
                <a:solidFill>
                  <a:srgbClr val="565656"/>
                </a:solidFill>
                <a:latin typeface="source sans pro"/>
              </a:rPr>
              <a:t>.</a:t>
            </a:r>
          </a:p>
          <a:p>
            <a:pPr fontAlgn="base"/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Що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зашифровано в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геометричних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орнаментах</a:t>
            </a:r>
            <a:endParaRPr lang="ru-RU" dirty="0">
              <a:solidFill>
                <a:srgbClr val="565656"/>
              </a:solidFill>
              <a:latin typeface="source sans pro"/>
            </a:endParaRPr>
          </a:p>
          <a:p>
            <a:pPr fontAlgn="base"/>
            <a:r>
              <a:rPr lang="ru-RU" dirty="0" err="1">
                <a:solidFill>
                  <a:srgbClr val="565656"/>
                </a:solidFill>
                <a:latin typeface="source sans pro"/>
              </a:rPr>
              <a:t>Всього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в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українській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вишивці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існує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три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види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фігур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: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геометричні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рослинні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та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зооморфні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(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тварини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).</a:t>
            </a:r>
          </a:p>
          <a:p>
            <a:pPr fontAlgn="base"/>
            <a:r>
              <a:rPr lang="ru-RU" b="1" dirty="0">
                <a:solidFill>
                  <a:srgbClr val="565656"/>
                </a:solidFill>
                <a:latin typeface="source sans pro"/>
              </a:rPr>
              <a:t>Ромб з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крапкою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source sans pro"/>
              </a:rPr>
              <a:t>всередині</a:t>
            </a:r>
            <a:r>
              <a:rPr lang="ru-RU" b="1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-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вінчальна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символіка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для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нареченого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символ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родючості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А для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наречених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на сорочках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або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сукнях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вишивали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хрестик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або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буква Х (символ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врожаю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).</a:t>
            </a:r>
          </a:p>
          <a:p>
            <a:pPr fontAlgn="base"/>
            <a:r>
              <a:rPr lang="ru-RU" dirty="0" err="1">
                <a:solidFill>
                  <a:srgbClr val="565656"/>
                </a:solidFill>
                <a:latin typeface="source sans pro"/>
              </a:rPr>
              <a:t>Також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до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жіночих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відносяться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прямі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лінії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змійки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, знаки води у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вигляді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спіралі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або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хвиль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. Все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це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вважається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символом </a:t>
            </a:r>
            <a:r>
              <a:rPr lang="ru-RU" dirty="0" err="1">
                <a:solidFill>
                  <a:srgbClr val="565656"/>
                </a:solidFill>
                <a:latin typeface="source sans pro"/>
              </a:rPr>
              <a:t>родючості</a:t>
            </a:r>
            <a:r>
              <a:rPr lang="ru-RU" dirty="0">
                <a:solidFill>
                  <a:srgbClr val="565656"/>
                </a:solidFill>
                <a:latin typeface="source sans pro"/>
              </a:rPr>
              <a:t> і материнства</a:t>
            </a:r>
          </a:p>
          <a:p>
            <a:pPr fontAlgn="base"/>
            <a:endParaRPr lang="ru-RU" b="0" i="0" dirty="0">
              <a:solidFill>
                <a:srgbClr val="565656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75588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361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Arimo</vt:lpstr>
      <vt:lpstr>Calibri</vt:lpstr>
      <vt:lpstr>Calibri Light</vt:lpstr>
      <vt:lpstr>HelveticaNeue-Light</vt:lpstr>
      <vt:lpstr>Roboto Condensed</vt:lpstr>
      <vt:lpstr>source sans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2023-05-17T14:27:14Z</dcterms:created>
  <dcterms:modified xsi:type="dcterms:W3CDTF">2023-05-22T16:57:36Z</dcterms:modified>
</cp:coreProperties>
</file>