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303" r:id="rId3"/>
    <p:sldId id="270" r:id="rId4"/>
    <p:sldId id="282" r:id="rId5"/>
    <p:sldId id="287" r:id="rId6"/>
    <p:sldId id="271" r:id="rId7"/>
    <p:sldId id="286" r:id="rId8"/>
    <p:sldId id="272" r:id="rId9"/>
    <p:sldId id="269" r:id="rId10"/>
    <p:sldId id="304" r:id="rId11"/>
    <p:sldId id="305" r:id="rId12"/>
    <p:sldId id="279" r:id="rId13"/>
    <p:sldId id="280" r:id="rId14"/>
    <p:sldId id="306" r:id="rId15"/>
  </p:sldIdLst>
  <p:sldSz cx="9144000" cy="6858000" type="screen4x3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FF"/>
    <a:srgbClr val="3333FF"/>
    <a:srgbClr val="0000FF"/>
    <a:srgbClr val="FF0000"/>
    <a:srgbClr val="00FF00"/>
    <a:srgbClr val="00FFFF"/>
    <a:srgbClr val="66FFFF"/>
    <a:srgbClr val="000099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6B6217-4AF3-4B29-9108-F3EE0DBC938D}" type="slidenum">
              <a:rPr lang="uk-UA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8869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D3F36A-AD64-403C-BC9F-585CAC5C2444}" type="slidenum">
              <a:rPr lang="uk-UA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47191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C7780D-E791-4335-BBA2-29ECF9A82C1A}" type="slidenum">
              <a:rPr lang="uk-UA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6095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CC7033-613A-465D-AACB-2E87E06B7FB8}" type="slidenum">
              <a:rPr lang="uk-UA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2870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270FA1-85E4-4A1E-92E1-0533A5B9DE7C}" type="slidenum">
              <a:rPr lang="uk-UA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8934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8FC01-B8CE-40A1-9778-1C973EE78E1F}" type="slidenum">
              <a:rPr lang="uk-UA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707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860D5B-3035-4353-8B19-C4845D6AE0D2}" type="slidenum">
              <a:rPr lang="uk-UA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964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4FA811-8138-4EBB-A95A-D2643B962C82}" type="slidenum">
              <a:rPr lang="uk-UA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2705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60D79-A3FB-4812-9452-21C28042C21D}" type="slidenum">
              <a:rPr lang="uk-UA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82066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916026-8EBC-4606-8734-F9C5CB2543FC}" type="slidenum">
              <a:rPr lang="uk-UA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6166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E91F8B-6FDE-40A0-8869-71D1CDD336A0}" type="slidenum">
              <a:rPr lang="uk-UA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7740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uk-U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uk-U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FB3E743-B10C-4413-89C2-63051060EB33}" type="slidenum">
              <a:rPr lang="uk-UA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3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13" Type="http://schemas.openxmlformats.org/officeDocument/2006/relationships/image" Target="../media/image49.png"/><Relationship Id="rId3" Type="http://schemas.openxmlformats.org/officeDocument/2006/relationships/image" Target="../media/image290.png"/><Relationship Id="rId7" Type="http://schemas.openxmlformats.org/officeDocument/2006/relationships/image" Target="../media/image43.png"/><Relationship Id="rId12" Type="http://schemas.openxmlformats.org/officeDocument/2006/relationships/image" Target="../media/image4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2.png"/><Relationship Id="rId11" Type="http://schemas.openxmlformats.org/officeDocument/2006/relationships/image" Target="../media/image47.png"/><Relationship Id="rId5" Type="http://schemas.openxmlformats.org/officeDocument/2006/relationships/image" Target="../media/image41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Relationship Id="rId14" Type="http://schemas.openxmlformats.org/officeDocument/2006/relationships/image" Target="../media/image5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692285" y="188640"/>
            <a:ext cx="8200195" cy="2631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Десяте жовтня</a:t>
            </a:r>
          </a:p>
          <a:p>
            <a:pPr algn="ctr">
              <a:spcBef>
                <a:spcPct val="50000"/>
              </a:spcBef>
            </a:pPr>
            <a:r>
              <a:rPr lang="uk-UA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Класна робота</a:t>
            </a:r>
            <a:endParaRPr lang="uk-UA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611560" y="3429000"/>
            <a:ext cx="7848600" cy="2308324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ctr">
              <a:spcBef>
                <a:spcPct val="50000"/>
              </a:spcBef>
            </a:pPr>
            <a:r>
              <a:rPr lang="uk-UA" sz="72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Паралельність прямої і площини</a:t>
            </a:r>
            <a:endParaRPr lang="uk-UA" sz="7200" b="1" i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Box 5"/>
              <p:cNvSpPr txBox="1">
                <a:spLocks noChangeArrowheads="1"/>
              </p:cNvSpPr>
              <p:nvPr/>
            </p:nvSpPr>
            <p:spPr bwMode="auto">
              <a:xfrm>
                <a:off x="446269" y="692696"/>
                <a:ext cx="8258992" cy="1040093"/>
              </a:xfrm>
              <a:prstGeom prst="rect">
                <a:avLst/>
              </a:prstGeom>
              <a:ln>
                <a:noFill/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glow" dir="t">
                  <a:rot lat="0" lon="0" rev="4800000"/>
                </a:lightRig>
              </a:scene3d>
              <a:sp3d prstMaterial="matte">
                <a:bevelT w="127000" h="63500"/>
              </a:sp3d>
              <a:ex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</a:pPr>
                <a:r>
                  <a:rPr lang="uk-UA" sz="2400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Відрізки ОА і ОВ перетинають площину </a:t>
                </a:r>
                <a14:m>
                  <m:oMath xmlns:m="http://schemas.openxmlformats.org/officeDocument/2006/math">
                    <m:r>
                      <a:rPr lang="uk-UA" i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r>
                  <a:rPr lang="uk-UA" sz="2400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в точках А</a:t>
                </a:r>
                <a:r>
                  <a:rPr lang="uk-UA" sz="2400" i="1" baseline="-25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1</a:t>
                </a:r>
                <a:r>
                  <a:rPr lang="uk-UA" sz="2400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і В</a:t>
                </a:r>
                <a:r>
                  <a:rPr lang="uk-UA" sz="2400" i="1" baseline="-25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1</a:t>
                </a:r>
                <a:r>
                  <a:rPr lang="uk-UA" sz="2400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, </a:t>
                </a:r>
              </a:p>
              <a:p>
                <a:pPr algn="ctr" eaLnBrk="1" hangingPunct="1">
                  <a:lnSpc>
                    <a:spcPct val="80000"/>
                  </a:lnSpc>
                </a:pPr>
                <a:r>
                  <a:rPr lang="uk-UA" sz="2400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які є серединами цих відрізків. Знайдіть </a:t>
                </a:r>
                <a:r>
                  <a:rPr lang="uk-UA" sz="2400" i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довжину </a:t>
                </a:r>
                <a:r>
                  <a:rPr lang="uk-UA" sz="2400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АВ, </a:t>
                </a:r>
              </a:p>
              <a:p>
                <a:pPr algn="ctr" eaLnBrk="1" hangingPunct="1">
                  <a:lnSpc>
                    <a:spcPct val="80000"/>
                  </a:lnSpc>
                </a:pPr>
                <a:r>
                  <a:rPr lang="uk-UA" sz="2400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якщо А</a:t>
                </a:r>
                <a:r>
                  <a:rPr lang="uk-UA" sz="2400" i="1" baseline="-25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1</a:t>
                </a:r>
                <a:r>
                  <a:rPr lang="uk-UA" sz="2400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В</a:t>
                </a:r>
                <a:r>
                  <a:rPr lang="uk-UA" sz="2400" i="1" baseline="-25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1</a:t>
                </a:r>
                <a:r>
                  <a:rPr lang="uk-UA" sz="2400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= 3,8 см.</a:t>
                </a:r>
                <a:endParaRPr lang="ru-RU" sz="24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13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6269" y="692696"/>
                <a:ext cx="8258992" cy="104009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ex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Oval 6"/>
          <p:cNvSpPr>
            <a:spLocks noChangeArrowheads="1"/>
          </p:cNvSpPr>
          <p:nvPr/>
        </p:nvSpPr>
        <p:spPr bwMode="auto">
          <a:xfrm>
            <a:off x="611188" y="3357563"/>
            <a:ext cx="3384550" cy="1223962"/>
          </a:xfrm>
          <a:prstGeom prst="ellipse">
            <a:avLst/>
          </a:prstGeom>
          <a:solidFill>
            <a:srgbClr val="FFCCCC"/>
          </a:solidFill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684213" y="3789363"/>
            <a:ext cx="3317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sz="2000"/>
              <a:t>α</a:t>
            </a:r>
            <a:endParaRPr lang="ru-RU" sz="2000"/>
          </a:p>
        </p:txBody>
      </p:sp>
      <p:sp>
        <p:nvSpPr>
          <p:cNvPr id="17" name="Oval 8"/>
          <p:cNvSpPr>
            <a:spLocks noChangeArrowheads="1"/>
          </p:cNvSpPr>
          <p:nvPr/>
        </p:nvSpPr>
        <p:spPr bwMode="auto">
          <a:xfrm>
            <a:off x="2339975" y="2203450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18" name="Oval 9"/>
          <p:cNvSpPr>
            <a:spLocks noChangeArrowheads="1"/>
          </p:cNvSpPr>
          <p:nvPr/>
        </p:nvSpPr>
        <p:spPr bwMode="auto">
          <a:xfrm>
            <a:off x="2638425" y="3738563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19" name="Oval 10"/>
          <p:cNvSpPr>
            <a:spLocks noChangeArrowheads="1"/>
          </p:cNvSpPr>
          <p:nvPr/>
        </p:nvSpPr>
        <p:spPr bwMode="auto">
          <a:xfrm>
            <a:off x="1576388" y="3644900"/>
            <a:ext cx="71437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2195513" y="1844675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/>
              <a:t>О</a:t>
            </a:r>
            <a:endParaRPr lang="ru-RU" sz="2000"/>
          </a:p>
        </p:txBody>
      </p:sp>
      <p:sp>
        <p:nvSpPr>
          <p:cNvPr id="21" name="Text Box 12"/>
          <p:cNvSpPr txBox="1">
            <a:spLocks noChangeArrowheads="1"/>
          </p:cNvSpPr>
          <p:nvPr/>
        </p:nvSpPr>
        <p:spPr bwMode="auto">
          <a:xfrm>
            <a:off x="517525" y="47244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/>
              <a:t>А</a:t>
            </a:r>
            <a:endParaRPr lang="ru-RU" sz="2000"/>
          </a:p>
        </p:txBody>
      </p:sp>
      <p:sp>
        <p:nvSpPr>
          <p:cNvPr id="22" name="Text Box 13"/>
          <p:cNvSpPr txBox="1">
            <a:spLocks noChangeArrowheads="1"/>
          </p:cNvSpPr>
          <p:nvPr/>
        </p:nvSpPr>
        <p:spPr bwMode="auto">
          <a:xfrm>
            <a:off x="3059113" y="4941888"/>
            <a:ext cx="354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/>
              <a:t>В</a:t>
            </a:r>
            <a:endParaRPr lang="ru-RU" sz="2000"/>
          </a:p>
        </p:txBody>
      </p: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2667000" y="3500438"/>
            <a:ext cx="4365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/>
              <a:t>В</a:t>
            </a:r>
            <a:r>
              <a:rPr lang="uk-UA" sz="2000" baseline="-25000"/>
              <a:t>1</a:t>
            </a:r>
            <a:endParaRPr lang="ru-RU" sz="2000"/>
          </a:p>
        </p:txBody>
      </p:sp>
      <p:sp>
        <p:nvSpPr>
          <p:cNvPr id="24" name="Text Box 15"/>
          <p:cNvSpPr txBox="1">
            <a:spLocks noChangeArrowheads="1"/>
          </p:cNvSpPr>
          <p:nvPr/>
        </p:nvSpPr>
        <p:spPr bwMode="auto">
          <a:xfrm>
            <a:off x="1187450" y="3357563"/>
            <a:ext cx="4365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/>
              <a:t>А</a:t>
            </a:r>
            <a:r>
              <a:rPr lang="uk-UA" sz="2000" baseline="-25000"/>
              <a:t>1</a:t>
            </a:r>
            <a:endParaRPr lang="ru-RU" sz="2000"/>
          </a:p>
        </p:txBody>
      </p:sp>
      <p:sp>
        <p:nvSpPr>
          <p:cNvPr id="25" name="Oval 16"/>
          <p:cNvSpPr>
            <a:spLocks noChangeArrowheads="1"/>
          </p:cNvSpPr>
          <p:nvPr/>
        </p:nvSpPr>
        <p:spPr bwMode="auto">
          <a:xfrm>
            <a:off x="2943225" y="5229225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6" name="Oval 17"/>
          <p:cNvSpPr>
            <a:spLocks noChangeArrowheads="1"/>
          </p:cNvSpPr>
          <p:nvPr/>
        </p:nvSpPr>
        <p:spPr bwMode="auto">
          <a:xfrm>
            <a:off x="804863" y="5011738"/>
            <a:ext cx="71437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8" name="Line 20"/>
          <p:cNvSpPr>
            <a:spLocks noChangeShapeType="1"/>
          </p:cNvSpPr>
          <p:nvPr/>
        </p:nvSpPr>
        <p:spPr bwMode="auto">
          <a:xfrm flipH="1">
            <a:off x="1547813" y="2205038"/>
            <a:ext cx="863600" cy="15843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9" name="Line 21"/>
          <p:cNvSpPr>
            <a:spLocks noChangeShapeType="1"/>
          </p:cNvSpPr>
          <p:nvPr/>
        </p:nvSpPr>
        <p:spPr bwMode="auto">
          <a:xfrm flipH="1">
            <a:off x="1187450" y="3789363"/>
            <a:ext cx="360363" cy="6477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1" name="Line 22"/>
          <p:cNvSpPr>
            <a:spLocks noChangeShapeType="1"/>
          </p:cNvSpPr>
          <p:nvPr/>
        </p:nvSpPr>
        <p:spPr bwMode="auto">
          <a:xfrm flipH="1">
            <a:off x="827088" y="4437063"/>
            <a:ext cx="360362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2" name="Line 23"/>
          <p:cNvSpPr>
            <a:spLocks noChangeShapeType="1"/>
          </p:cNvSpPr>
          <p:nvPr/>
        </p:nvSpPr>
        <p:spPr bwMode="auto">
          <a:xfrm>
            <a:off x="2389188" y="2205038"/>
            <a:ext cx="287337" cy="15843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3" name="Line 24"/>
          <p:cNvSpPr>
            <a:spLocks noChangeShapeType="1"/>
          </p:cNvSpPr>
          <p:nvPr/>
        </p:nvSpPr>
        <p:spPr bwMode="auto">
          <a:xfrm>
            <a:off x="2678113" y="3789363"/>
            <a:ext cx="142875" cy="719137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4" name="Line 25"/>
          <p:cNvSpPr>
            <a:spLocks noChangeShapeType="1"/>
          </p:cNvSpPr>
          <p:nvPr/>
        </p:nvSpPr>
        <p:spPr bwMode="auto">
          <a:xfrm>
            <a:off x="2816225" y="4508500"/>
            <a:ext cx="144463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5" name="Line 26"/>
          <p:cNvSpPr>
            <a:spLocks noChangeShapeType="1"/>
          </p:cNvSpPr>
          <p:nvPr/>
        </p:nvSpPr>
        <p:spPr bwMode="auto">
          <a:xfrm>
            <a:off x="1619250" y="3716338"/>
            <a:ext cx="1008063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6" name="Line 27"/>
          <p:cNvSpPr>
            <a:spLocks noChangeShapeType="1"/>
          </p:cNvSpPr>
          <p:nvPr/>
        </p:nvSpPr>
        <p:spPr bwMode="auto">
          <a:xfrm>
            <a:off x="827088" y="5062538"/>
            <a:ext cx="216058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8" name="Text Box 28"/>
          <p:cNvSpPr txBox="1">
            <a:spLocks noChangeArrowheads="1"/>
          </p:cNvSpPr>
          <p:nvPr/>
        </p:nvSpPr>
        <p:spPr bwMode="auto">
          <a:xfrm>
            <a:off x="4202113" y="2617748"/>
            <a:ext cx="4690367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1) В  </a:t>
            </a:r>
            <a:r>
              <a:rPr lang="uk-UA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Δ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АОВ – А</a:t>
            </a:r>
            <a:r>
              <a:rPr lang="uk-UA" sz="2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1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В</a:t>
            </a:r>
            <a:r>
              <a:rPr lang="uk-UA" sz="2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1 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середня 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лінія за означенням.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39" name="Text Box 33"/>
          <p:cNvSpPr txBox="1">
            <a:spLocks noChangeArrowheads="1"/>
          </p:cNvSpPr>
          <p:nvPr/>
        </p:nvSpPr>
        <p:spPr bwMode="auto">
          <a:xfrm>
            <a:off x="4093739" y="3534184"/>
            <a:ext cx="490711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2) За властивістю середньої лінії,</a:t>
            </a:r>
          </a:p>
          <a:p>
            <a:pPr eaLnBrk="1" hangingPunct="1"/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АВ = 2А</a:t>
            </a:r>
            <a:r>
              <a:rPr lang="uk-UA" sz="2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1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В</a:t>
            </a:r>
            <a:r>
              <a:rPr lang="uk-UA" sz="2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1 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= 2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cs typeface="Times New Roman" pitchFamily="18" charset="0"/>
              </a:rPr>
              <a:t>·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cs typeface="Times New Roman" pitchFamily="18" charset="0"/>
              </a:rPr>
              <a:t> 3,8 = 7,6 (см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cs typeface="Times New Roman" pitchFamily="18" charset="0"/>
              </a:rPr>
              <a:t>).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40" name="Text Box 20"/>
          <p:cNvSpPr txBox="1">
            <a:spLocks noChangeArrowheads="1"/>
          </p:cNvSpPr>
          <p:nvPr/>
        </p:nvSpPr>
        <p:spPr bwMode="auto">
          <a:xfrm>
            <a:off x="3995738" y="260648"/>
            <a:ext cx="165638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uk-UA" sz="32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№ 1</a:t>
            </a:r>
            <a:r>
              <a:rPr lang="uk-UA" sz="32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</a:t>
            </a:r>
            <a:endParaRPr lang="uk-UA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220072" y="1979940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Розв'язання: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499992" y="4437112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Відповідь: 7,6 см.</a:t>
            </a:r>
            <a:endParaRPr lang="ru-RU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 rot="330738">
            <a:off x="1708205" y="3412009"/>
            <a:ext cx="11647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3,8 см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583066" y="4654877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/>
              <a:t>?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036742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17" grpId="0" animBg="1"/>
      <p:bldP spid="18" grpId="0" animBg="1"/>
      <p:bldP spid="19" grpId="0" animBg="1"/>
      <p:bldP spid="20" grpId="0"/>
      <p:bldP spid="21" grpId="0"/>
      <p:bldP spid="22" grpId="0"/>
      <p:bldP spid="23" grpId="0"/>
      <p:bldP spid="24" grpId="0"/>
      <p:bldP spid="25" grpId="0" animBg="1"/>
      <p:bldP spid="26" grpId="0" animBg="1"/>
      <p:bldP spid="28" grpId="0" animBg="1"/>
      <p:bldP spid="29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8" grpId="0"/>
      <p:bldP spid="39" grpId="0"/>
      <p:bldP spid="41" grpId="0"/>
      <p:bldP spid="42" grpId="0"/>
      <p:bldP spid="43" grpId="0"/>
      <p:bldP spid="4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Oval 6"/>
          <p:cNvSpPr>
            <a:spLocks noChangeArrowheads="1"/>
          </p:cNvSpPr>
          <p:nvPr/>
        </p:nvSpPr>
        <p:spPr bwMode="auto">
          <a:xfrm>
            <a:off x="611188" y="1882627"/>
            <a:ext cx="3384550" cy="1223962"/>
          </a:xfrm>
          <a:prstGeom prst="ellipse">
            <a:avLst/>
          </a:prstGeom>
          <a:solidFill>
            <a:srgbClr val="FFFF00">
              <a:alpha val="45098"/>
            </a:srgbClr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uk-UA"/>
          </a:p>
        </p:txBody>
      </p:sp>
      <p:sp>
        <p:nvSpPr>
          <p:cNvPr id="39" name="Text Box 20"/>
          <p:cNvSpPr txBox="1">
            <a:spLocks noChangeArrowheads="1"/>
          </p:cNvSpPr>
          <p:nvPr/>
        </p:nvSpPr>
        <p:spPr bwMode="auto">
          <a:xfrm>
            <a:off x="2843808" y="247320"/>
            <a:ext cx="444449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32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uk-UA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uk-UA" sz="3200" b="1" dirty="0">
              <a:solidFill>
                <a:srgbClr val="A5002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7"/>
              <p:cNvSpPr>
                <a:spLocks noChangeArrowheads="1"/>
              </p:cNvSpPr>
              <p:nvPr/>
            </p:nvSpPr>
            <p:spPr bwMode="auto">
              <a:xfrm>
                <a:off x="684213" y="2314427"/>
                <a:ext cx="410433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000" i="1" smtClean="0"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ru-RU" sz="2000" dirty="0"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43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4213" y="2314427"/>
                <a:ext cx="410433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Oval 8"/>
          <p:cNvSpPr>
            <a:spLocks noChangeArrowheads="1"/>
          </p:cNvSpPr>
          <p:nvPr/>
        </p:nvSpPr>
        <p:spPr bwMode="auto">
          <a:xfrm>
            <a:off x="2339975" y="728514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5" name="Oval 9"/>
          <p:cNvSpPr>
            <a:spLocks noChangeArrowheads="1"/>
          </p:cNvSpPr>
          <p:nvPr/>
        </p:nvSpPr>
        <p:spPr bwMode="auto">
          <a:xfrm>
            <a:off x="2662764" y="2396541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6" name="Oval 10"/>
          <p:cNvSpPr>
            <a:spLocks noChangeArrowheads="1"/>
          </p:cNvSpPr>
          <p:nvPr/>
        </p:nvSpPr>
        <p:spPr bwMode="auto">
          <a:xfrm>
            <a:off x="1454693" y="2361199"/>
            <a:ext cx="71437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7" name="Text Box 11"/>
          <p:cNvSpPr txBox="1">
            <a:spLocks noChangeArrowheads="1"/>
          </p:cNvSpPr>
          <p:nvPr/>
        </p:nvSpPr>
        <p:spPr bwMode="auto">
          <a:xfrm>
            <a:off x="2865735" y="3057016"/>
            <a:ext cx="3561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" name="Text Box 12"/>
          <p:cNvSpPr txBox="1">
            <a:spLocks noChangeArrowheads="1"/>
          </p:cNvSpPr>
          <p:nvPr/>
        </p:nvSpPr>
        <p:spPr bwMode="auto">
          <a:xfrm>
            <a:off x="2227350" y="404664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dirty="0"/>
              <a:t>А</a:t>
            </a:r>
            <a:endParaRPr lang="ru-RU" sz="2000" dirty="0"/>
          </a:p>
        </p:txBody>
      </p:sp>
      <p:sp>
        <p:nvSpPr>
          <p:cNvPr id="49" name="Text Box 13"/>
          <p:cNvSpPr txBox="1">
            <a:spLocks noChangeArrowheads="1"/>
          </p:cNvSpPr>
          <p:nvPr/>
        </p:nvSpPr>
        <p:spPr bwMode="auto">
          <a:xfrm>
            <a:off x="661988" y="3086680"/>
            <a:ext cx="354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0" name="Text Box 14"/>
          <p:cNvSpPr txBox="1">
            <a:spLocks noChangeArrowheads="1"/>
          </p:cNvSpPr>
          <p:nvPr/>
        </p:nvSpPr>
        <p:spPr bwMode="auto">
          <a:xfrm>
            <a:off x="1096813" y="2063572"/>
            <a:ext cx="50288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dirty="0"/>
              <a:t>В</a:t>
            </a:r>
            <a:r>
              <a:rPr lang="uk-UA" sz="2000" baseline="-25000" dirty="0"/>
              <a:t>1</a:t>
            </a:r>
            <a:endParaRPr lang="ru-RU" sz="2000" dirty="0"/>
          </a:p>
        </p:txBody>
      </p:sp>
      <p:sp>
        <p:nvSpPr>
          <p:cNvPr id="51" name="Text Box 15"/>
          <p:cNvSpPr txBox="1">
            <a:spLocks noChangeArrowheads="1"/>
          </p:cNvSpPr>
          <p:nvPr/>
        </p:nvSpPr>
        <p:spPr bwMode="auto">
          <a:xfrm>
            <a:off x="2638645" y="2138213"/>
            <a:ext cx="44114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dirty="0" smtClean="0"/>
              <a:t>С</a:t>
            </a:r>
            <a:r>
              <a:rPr lang="uk-UA" sz="2000" baseline="-25000" dirty="0" smtClean="0"/>
              <a:t>1</a:t>
            </a:r>
            <a:endParaRPr lang="ru-RU" sz="2000" dirty="0"/>
          </a:p>
        </p:txBody>
      </p:sp>
      <p:sp>
        <p:nvSpPr>
          <p:cNvPr id="52" name="Oval 16"/>
          <p:cNvSpPr>
            <a:spLocks noChangeArrowheads="1"/>
          </p:cNvSpPr>
          <p:nvPr/>
        </p:nvSpPr>
        <p:spPr bwMode="auto">
          <a:xfrm>
            <a:off x="2801251" y="3246035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53" name="Oval 17"/>
          <p:cNvSpPr>
            <a:spLocks noChangeArrowheads="1"/>
          </p:cNvSpPr>
          <p:nvPr/>
        </p:nvSpPr>
        <p:spPr bwMode="auto">
          <a:xfrm>
            <a:off x="987552" y="3237944"/>
            <a:ext cx="71437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54" name="Line 20"/>
          <p:cNvSpPr>
            <a:spLocks noChangeShapeType="1"/>
          </p:cNvSpPr>
          <p:nvPr/>
        </p:nvSpPr>
        <p:spPr bwMode="auto">
          <a:xfrm flipH="1">
            <a:off x="1547813" y="730102"/>
            <a:ext cx="863600" cy="15843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55" name="Line 21"/>
          <p:cNvSpPr>
            <a:spLocks noChangeShapeType="1"/>
          </p:cNvSpPr>
          <p:nvPr/>
        </p:nvSpPr>
        <p:spPr bwMode="auto">
          <a:xfrm flipH="1">
            <a:off x="1187450" y="2314427"/>
            <a:ext cx="360363" cy="6477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56" name="Line 22"/>
          <p:cNvSpPr>
            <a:spLocks noChangeShapeType="1"/>
          </p:cNvSpPr>
          <p:nvPr/>
        </p:nvSpPr>
        <p:spPr bwMode="auto">
          <a:xfrm flipH="1">
            <a:off x="1016000" y="2962127"/>
            <a:ext cx="171450" cy="323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57" name="Line 23"/>
          <p:cNvSpPr>
            <a:spLocks noChangeShapeType="1"/>
          </p:cNvSpPr>
          <p:nvPr/>
        </p:nvSpPr>
        <p:spPr bwMode="auto">
          <a:xfrm>
            <a:off x="2389188" y="730102"/>
            <a:ext cx="287337" cy="15843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58" name="Line 24"/>
          <p:cNvSpPr>
            <a:spLocks noChangeShapeType="1"/>
          </p:cNvSpPr>
          <p:nvPr/>
        </p:nvSpPr>
        <p:spPr bwMode="auto">
          <a:xfrm>
            <a:off x="2678113" y="2314427"/>
            <a:ext cx="142875" cy="719137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59" name="Line 25"/>
          <p:cNvSpPr>
            <a:spLocks noChangeShapeType="1"/>
          </p:cNvSpPr>
          <p:nvPr/>
        </p:nvSpPr>
        <p:spPr bwMode="auto">
          <a:xfrm>
            <a:off x="2816225" y="3033564"/>
            <a:ext cx="27583" cy="2524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60" name="Line 26"/>
          <p:cNvSpPr>
            <a:spLocks noChangeShapeType="1"/>
          </p:cNvSpPr>
          <p:nvPr/>
        </p:nvSpPr>
        <p:spPr bwMode="auto">
          <a:xfrm>
            <a:off x="1490411" y="2418902"/>
            <a:ext cx="1192507" cy="182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61" name="Line 27"/>
          <p:cNvSpPr>
            <a:spLocks noChangeShapeType="1"/>
          </p:cNvSpPr>
          <p:nvPr/>
        </p:nvSpPr>
        <p:spPr bwMode="auto">
          <a:xfrm>
            <a:off x="1003211" y="3293584"/>
            <a:ext cx="184059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 Box 28"/>
              <p:cNvSpPr txBox="1">
                <a:spLocks noChangeArrowheads="1"/>
              </p:cNvSpPr>
              <p:nvPr/>
            </p:nvSpPr>
            <p:spPr bwMode="auto">
              <a:xfrm>
                <a:off x="4499992" y="1671191"/>
                <a:ext cx="2980624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uk-UA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1)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АВС</m:t>
                        </m:r>
                      </m:e>
                    </m:d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∩</m:t>
                    </m:r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𝛼</m:t>
                    </m:r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=</m:t>
                    </m:r>
                    <m:sSub>
                      <m:sSub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В</m:t>
                        </m:r>
                      </m:e>
                      <m:sub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С</m:t>
                        </m:r>
                      </m:e>
                      <m:sub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;</m:t>
                    </m:r>
                  </m:oMath>
                </a14:m>
                <a:endParaRPr lang="ru-RU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62" name="Text 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99992" y="1671191"/>
                <a:ext cx="2980624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3272" t="-10526" b="-3684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Box 62"/>
          <p:cNvSpPr txBox="1"/>
          <p:nvPr/>
        </p:nvSpPr>
        <p:spPr>
          <a:xfrm>
            <a:off x="5207096" y="999044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Розв'язання: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679771" y="2103050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12 см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583066" y="3179941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solidFill>
                  <a:srgbClr val="C00000"/>
                </a:solidFill>
                <a:latin typeface="Book Antiqua" pitchFamily="18" charset="0"/>
              </a:rPr>
              <a:t>?</a:t>
            </a:r>
            <a:endParaRPr lang="ru-RU" sz="3600" dirty="0">
              <a:solidFill>
                <a:srgbClr val="C00000"/>
              </a:solidFill>
              <a:latin typeface="Book Antiqu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rot="17844962">
            <a:off x="1431343" y="1055963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3 ч.</a:t>
            </a:r>
            <a:endParaRPr lang="uk-UA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 rot="17844962">
            <a:off x="694593" y="2429151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1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ч.</a:t>
            </a:r>
            <a:endParaRPr lang="uk-UA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831889" y="3811028"/>
                <a:ext cx="207841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800" b="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ВС </m:t>
                      </m:r>
                      <m:r>
                        <a:rPr lang="uk-UA" sz="2800" b="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∥</m:t>
                      </m:r>
                      <m:r>
                        <a:rPr lang="uk-UA" sz="2800" b="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ru-RU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889" y="3811028"/>
                <a:ext cx="2078417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 Box 28"/>
              <p:cNvSpPr txBox="1">
                <a:spLocks noChangeArrowheads="1"/>
              </p:cNvSpPr>
              <p:nvPr/>
            </p:nvSpPr>
            <p:spPr bwMode="auto">
              <a:xfrm>
                <a:off x="3979690" y="2263627"/>
                <a:ext cx="5148262" cy="8309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uk-UA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k-UA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ВС </m:t>
                    </m:r>
                    <m:r>
                      <a:rPr lang="uk-UA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∥</m:t>
                    </m:r>
                    <m:r>
                      <a:rPr lang="uk-UA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𝛼</m:t>
                    </m:r>
                    <m:r>
                      <a:rPr lang="uk-UA" sz="2400" i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⟹</m:t>
                    </m:r>
                    <m:r>
                      <a:rPr lang="uk-UA" sz="2400" b="0" i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ВС∥</m:t>
                    </m:r>
                    <m:sSub>
                      <m:sSubPr>
                        <m:ctrlPr>
                          <a:rPr lang="uk-UA" sz="24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uk-UA" sz="24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В</m:t>
                        </m:r>
                      </m:e>
                      <m:sub>
                        <m:r>
                          <a:rPr lang="uk-UA" sz="24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uk-UA" sz="24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uk-UA" sz="24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С</m:t>
                        </m:r>
                      </m:e>
                      <m:sub>
                        <m:r>
                          <a:rPr lang="uk-UA" sz="24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uk-UA" sz="2400" b="0" i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за ознакою⟹∆ВАС~∆</m:t>
                    </m:r>
                    <m:sSub>
                      <m:sSubPr>
                        <m:ctrlPr>
                          <a:rPr lang="uk-UA" sz="24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uk-UA" sz="24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В</m:t>
                        </m:r>
                      </m:e>
                      <m:sub>
                        <m:r>
                          <a:rPr lang="uk-UA" sz="24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uk-UA" sz="2400" b="0" i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А</m:t>
                    </m:r>
                    <m:sSub>
                      <m:sSubPr>
                        <m:ctrlPr>
                          <a:rPr lang="uk-UA" sz="24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uk-UA" sz="24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С</m:t>
                        </m:r>
                      </m:e>
                      <m:sub>
                        <m:r>
                          <a:rPr lang="uk-UA" sz="24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uk-UA" sz="2400" b="0" i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⟹</m:t>
                    </m:r>
                  </m:oMath>
                </a14:m>
                <a:endParaRPr lang="ru-RU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69" name="Text 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79690" y="2263627"/>
                <a:ext cx="5148262" cy="830997"/>
              </a:xfrm>
              <a:prstGeom prst="rect">
                <a:avLst/>
              </a:prstGeom>
              <a:blipFill rotWithShape="1">
                <a:blip r:embed="rId6"/>
                <a:stretch>
                  <a:fillRect l="-474" b="-292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5066057" y="3233687"/>
                <a:ext cx="2537535" cy="669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ВА</m:t>
                        </m:r>
                      </m:num>
                      <m:den>
                        <m:sSub>
                          <m:sSubPr>
                            <m:ctrlPr>
                              <a:rPr lang="uk-UA" sz="24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sz="24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В</m:t>
                            </m:r>
                          </m:e>
                          <m:sub>
                            <m:r>
                              <a:rPr lang="uk-UA" sz="24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А</m:t>
                        </m:r>
                      </m:den>
                    </m:f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АС</m:t>
                        </m:r>
                      </m:num>
                      <m:den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А</m:t>
                        </m:r>
                        <m:sSub>
                          <m:sSubPr>
                            <m:ctrlPr>
                              <a:rPr lang="uk-UA" sz="24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sz="24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С</m:t>
                            </m:r>
                          </m:e>
                          <m:sub>
                            <m:r>
                              <a:rPr lang="uk-UA" sz="24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ВС</m:t>
                        </m:r>
                      </m:num>
                      <m:den>
                        <m:sSub>
                          <m:sSubPr>
                            <m:ctrlPr>
                              <a:rPr lang="uk-UA" sz="24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sz="24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В</m:t>
                            </m:r>
                          </m:e>
                          <m:sub>
                            <m:r>
                              <a:rPr lang="uk-UA" sz="24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uk-UA" sz="24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sz="24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С</m:t>
                            </m:r>
                          </m:e>
                          <m:sub>
                            <m:r>
                              <a:rPr lang="uk-UA" sz="24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.</m:t>
                    </m:r>
                  </m:oMath>
                </a14:m>
                <a:r>
                  <a:rPr lang="uk-UA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</a:t>
                </a:r>
                <a:endParaRPr lang="uk-UA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6057" y="3233687"/>
                <a:ext cx="2537535" cy="66986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3995738" y="4204906"/>
                <a:ext cx="1721558" cy="6259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 2)  </m:t>
                    </m:r>
                    <m:f>
                      <m:f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ВС</m:t>
                        </m:r>
                      </m:num>
                      <m:den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;</m:t>
                    </m:r>
                  </m:oMath>
                </a14:m>
                <a:r>
                  <a:rPr lang="uk-UA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</a:t>
                </a:r>
                <a:endParaRPr lang="uk-UA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5738" y="4204906"/>
                <a:ext cx="1721558" cy="62594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5932920" y="4369182"/>
                <a:ext cx="18722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3ВС=48;</m:t>
                    </m:r>
                  </m:oMath>
                </a14:m>
                <a:r>
                  <a:rPr lang="uk-UA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</a:t>
                </a:r>
                <a:endParaRPr lang="uk-UA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2920" y="4369182"/>
                <a:ext cx="1872208" cy="461665"/>
              </a:xfrm>
              <a:prstGeom prst="rect">
                <a:avLst/>
              </a:prstGeom>
              <a:blipFill rotWithShape="1">
                <a:blip r:embed="rId9"/>
                <a:stretch>
                  <a:fillRect l="-977" b="-666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5932920" y="4869160"/>
                <a:ext cx="223224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ВС=16</m:t>
                    </m:r>
                    <m:d>
                      <m:d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см</m:t>
                        </m:r>
                      </m:e>
                    </m:d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.</m:t>
                    </m:r>
                  </m:oMath>
                </a14:m>
                <a:r>
                  <a:rPr lang="uk-UA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</a:t>
                </a:r>
                <a:endParaRPr lang="uk-UA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2920" y="4869160"/>
                <a:ext cx="2232248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820" b="-266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TextBox 74"/>
          <p:cNvSpPr txBox="1"/>
          <p:nvPr/>
        </p:nvSpPr>
        <p:spPr>
          <a:xfrm>
            <a:off x="3436491" y="5373216"/>
            <a:ext cx="37089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Відповідь: 16 см.</a:t>
            </a:r>
            <a:endParaRPr lang="uk-UA" sz="3200" b="1" dirty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107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3" grpId="0"/>
      <p:bldP spid="65" grpId="0"/>
      <p:bldP spid="66" grpId="0"/>
      <p:bldP spid="5" grpId="0"/>
      <p:bldP spid="67" grpId="0"/>
      <p:bldP spid="68" grpId="0"/>
      <p:bldP spid="69" grpId="0"/>
      <p:bldP spid="70" grpId="0"/>
      <p:bldP spid="72" grpId="0"/>
      <p:bldP spid="73" grpId="0"/>
      <p:bldP spid="74" grpId="0"/>
      <p:bldP spid="7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610454" y="2182877"/>
            <a:ext cx="4249578" cy="1815009"/>
          </a:xfrm>
          <a:prstGeom prst="ellipse">
            <a:avLst/>
          </a:prstGeom>
          <a:solidFill>
            <a:srgbClr val="00FFFF">
              <a:alpha val="16078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 flipV="1">
            <a:off x="2643184" y="2251164"/>
            <a:ext cx="45720" cy="45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1222558" y="1414522"/>
            <a:ext cx="538990" cy="15367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2313681" y="2282825"/>
            <a:ext cx="352363" cy="7455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743879" y="1460475"/>
            <a:ext cx="1881206" cy="16993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26" idx="0"/>
            <a:endCxn id="24" idx="2"/>
          </p:cNvCxnSpPr>
          <p:nvPr/>
        </p:nvCxnSpPr>
        <p:spPr>
          <a:xfrm>
            <a:off x="1223864" y="2933111"/>
            <a:ext cx="2393055" cy="2108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042792" y="2781798"/>
                <a:ext cx="81724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2792" y="2781798"/>
                <a:ext cx="817240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Овал 22"/>
          <p:cNvSpPr/>
          <p:nvPr/>
        </p:nvSpPr>
        <p:spPr>
          <a:xfrm flipV="1">
            <a:off x="1729900" y="1428327"/>
            <a:ext cx="45720" cy="45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 flipV="1">
            <a:off x="3616919" y="3121116"/>
            <a:ext cx="45720" cy="45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 flipV="1">
            <a:off x="2294032" y="3005872"/>
            <a:ext cx="45720" cy="45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 flipV="1">
            <a:off x="1201004" y="2898761"/>
            <a:ext cx="45720" cy="343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900041" y="2781798"/>
                <a:ext cx="5040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sz="2400" b="1" i="1" smtClean="0">
                              <a:latin typeface="Cambria Math"/>
                            </a:rPr>
                            <m:t>А</m:t>
                          </m:r>
                        </m:e>
                        <m:sub>
                          <m:r>
                            <a:rPr lang="uk-UA" sz="24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400" b="1" dirty="0"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041" y="2781798"/>
                <a:ext cx="504056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3659" b="-1316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2102015" y="2936003"/>
                <a:ext cx="5040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4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sz="2400" b="1" i="1" dirty="0" smtClean="0">
                              <a:latin typeface="Cambria Math"/>
                            </a:rPr>
                            <m:t>В</m:t>
                          </m:r>
                        </m:e>
                        <m:sub>
                          <m:r>
                            <a:rPr lang="uk-UA" sz="2400" b="1" i="1" dirty="0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400" b="1" dirty="0"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2015" y="2936003"/>
                <a:ext cx="504056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3614" b="-266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3510032" y="305159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latin typeface="Book Antiqua" pitchFamily="18" charset="0"/>
              </a:rPr>
              <a:t>О</a:t>
            </a:r>
            <a:endParaRPr lang="ru-RU" sz="2400" b="1" dirty="0">
              <a:latin typeface="Book Antiqua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612625" y="1566992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 smtClean="0">
                <a:latin typeface="Book Antiqua" pitchFamily="18" charset="0"/>
              </a:rPr>
              <a:t>В</a:t>
            </a:r>
            <a:endParaRPr lang="ru-RU" sz="2400" b="1" dirty="0">
              <a:latin typeface="Book Antiqua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475656" y="1023119"/>
            <a:ext cx="4235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 smtClean="0">
                <a:latin typeface="Book Antiqua" pitchFamily="18" charset="0"/>
              </a:rPr>
              <a:t>А</a:t>
            </a:r>
            <a:endParaRPr lang="ru-RU" sz="2400" b="1" dirty="0">
              <a:latin typeface="Book Antiqua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188073" y="1674714"/>
            <a:ext cx="4320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?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 rot="17639230">
            <a:off x="1876816" y="2275212"/>
            <a:ext cx="1059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12 см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39" name="Равнобедренный треугольник 38"/>
          <p:cNvSpPr/>
          <p:nvPr/>
        </p:nvSpPr>
        <p:spPr>
          <a:xfrm>
            <a:off x="2339752" y="2310126"/>
            <a:ext cx="1249303" cy="834329"/>
          </a:xfrm>
          <a:custGeom>
            <a:avLst/>
            <a:gdLst>
              <a:gd name="connsiteX0" fmla="*/ 0 w 1095649"/>
              <a:gd name="connsiteY0" fmla="*/ 785446 h 785446"/>
              <a:gd name="connsiteX1" fmla="*/ 547825 w 1095649"/>
              <a:gd name="connsiteY1" fmla="*/ 0 h 785446"/>
              <a:gd name="connsiteX2" fmla="*/ 1095649 w 1095649"/>
              <a:gd name="connsiteY2" fmla="*/ 785446 h 785446"/>
              <a:gd name="connsiteX3" fmla="*/ 0 w 1095649"/>
              <a:gd name="connsiteY3" fmla="*/ 785446 h 785446"/>
              <a:gd name="connsiteX0" fmla="*/ 0 w 1134285"/>
              <a:gd name="connsiteY0" fmla="*/ 733931 h 785446"/>
              <a:gd name="connsiteX1" fmla="*/ 586461 w 1134285"/>
              <a:gd name="connsiteY1" fmla="*/ 0 h 785446"/>
              <a:gd name="connsiteX2" fmla="*/ 1134285 w 1134285"/>
              <a:gd name="connsiteY2" fmla="*/ 785446 h 785446"/>
              <a:gd name="connsiteX3" fmla="*/ 0 w 1134285"/>
              <a:gd name="connsiteY3" fmla="*/ 733931 h 785446"/>
              <a:gd name="connsiteX0" fmla="*/ 0 w 1134285"/>
              <a:gd name="connsiteY0" fmla="*/ 733931 h 785446"/>
              <a:gd name="connsiteX1" fmla="*/ 316005 w 1134285"/>
              <a:gd name="connsiteY1" fmla="*/ 0 h 785446"/>
              <a:gd name="connsiteX2" fmla="*/ 1134285 w 1134285"/>
              <a:gd name="connsiteY2" fmla="*/ 785446 h 785446"/>
              <a:gd name="connsiteX3" fmla="*/ 0 w 1134285"/>
              <a:gd name="connsiteY3" fmla="*/ 733931 h 785446"/>
              <a:gd name="connsiteX0" fmla="*/ 0 w 1234926"/>
              <a:gd name="connsiteY0" fmla="*/ 733931 h 834329"/>
              <a:gd name="connsiteX1" fmla="*/ 316005 w 1234926"/>
              <a:gd name="connsiteY1" fmla="*/ 0 h 834329"/>
              <a:gd name="connsiteX2" fmla="*/ 1234926 w 1234926"/>
              <a:gd name="connsiteY2" fmla="*/ 834329 h 834329"/>
              <a:gd name="connsiteX3" fmla="*/ 0 w 1234926"/>
              <a:gd name="connsiteY3" fmla="*/ 733931 h 834329"/>
              <a:gd name="connsiteX0" fmla="*/ 0 w 1249303"/>
              <a:gd name="connsiteY0" fmla="*/ 719554 h 834329"/>
              <a:gd name="connsiteX1" fmla="*/ 330382 w 1249303"/>
              <a:gd name="connsiteY1" fmla="*/ 0 h 834329"/>
              <a:gd name="connsiteX2" fmla="*/ 1249303 w 1249303"/>
              <a:gd name="connsiteY2" fmla="*/ 834329 h 834329"/>
              <a:gd name="connsiteX3" fmla="*/ 0 w 1249303"/>
              <a:gd name="connsiteY3" fmla="*/ 719554 h 83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49303" h="834329">
                <a:moveTo>
                  <a:pt x="0" y="719554"/>
                </a:moveTo>
                <a:lnTo>
                  <a:pt x="330382" y="0"/>
                </a:lnTo>
                <a:lnTo>
                  <a:pt x="1249303" y="834329"/>
                </a:lnTo>
                <a:lnTo>
                  <a:pt x="0" y="719554"/>
                </a:lnTo>
                <a:close/>
              </a:path>
            </a:pathLst>
          </a:custGeom>
          <a:solidFill>
            <a:srgbClr val="FF0000">
              <a:alpha val="85882"/>
            </a:srgbClr>
          </a:solidFill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Равнобедренный треугольник 39"/>
          <p:cNvSpPr/>
          <p:nvPr/>
        </p:nvSpPr>
        <p:spPr>
          <a:xfrm>
            <a:off x="1217334" y="1463349"/>
            <a:ext cx="2417446" cy="1693554"/>
          </a:xfrm>
          <a:custGeom>
            <a:avLst/>
            <a:gdLst>
              <a:gd name="connsiteX0" fmla="*/ 0 w 2403231"/>
              <a:gd name="connsiteY0" fmla="*/ 1714495 h 1714495"/>
              <a:gd name="connsiteX1" fmla="*/ 1201616 w 2403231"/>
              <a:gd name="connsiteY1" fmla="*/ 0 h 1714495"/>
              <a:gd name="connsiteX2" fmla="*/ 2403231 w 2403231"/>
              <a:gd name="connsiteY2" fmla="*/ 1714495 h 1714495"/>
              <a:gd name="connsiteX3" fmla="*/ 0 w 2403231"/>
              <a:gd name="connsiteY3" fmla="*/ 1714495 h 1714495"/>
              <a:gd name="connsiteX0" fmla="*/ 0 w 2403231"/>
              <a:gd name="connsiteY0" fmla="*/ 1644693 h 1644693"/>
              <a:gd name="connsiteX1" fmla="*/ 713005 w 2403231"/>
              <a:gd name="connsiteY1" fmla="*/ 0 h 1644693"/>
              <a:gd name="connsiteX2" fmla="*/ 2403231 w 2403231"/>
              <a:gd name="connsiteY2" fmla="*/ 1644693 h 1644693"/>
              <a:gd name="connsiteX3" fmla="*/ 0 w 2403231"/>
              <a:gd name="connsiteY3" fmla="*/ 1644693 h 1644693"/>
              <a:gd name="connsiteX0" fmla="*/ 0 w 2584715"/>
              <a:gd name="connsiteY0" fmla="*/ 1644693 h 1693554"/>
              <a:gd name="connsiteX1" fmla="*/ 713005 w 2584715"/>
              <a:gd name="connsiteY1" fmla="*/ 0 h 1693554"/>
              <a:gd name="connsiteX2" fmla="*/ 2584715 w 2584715"/>
              <a:gd name="connsiteY2" fmla="*/ 1693554 h 1693554"/>
              <a:gd name="connsiteX3" fmla="*/ 0 w 2584715"/>
              <a:gd name="connsiteY3" fmla="*/ 1644693 h 1693554"/>
              <a:gd name="connsiteX0" fmla="*/ 0 w 2391427"/>
              <a:gd name="connsiteY0" fmla="*/ 1473708 h 1693554"/>
              <a:gd name="connsiteX1" fmla="*/ 519717 w 2391427"/>
              <a:gd name="connsiteY1" fmla="*/ 0 h 1693554"/>
              <a:gd name="connsiteX2" fmla="*/ 2391427 w 2391427"/>
              <a:gd name="connsiteY2" fmla="*/ 1693554 h 1693554"/>
              <a:gd name="connsiteX3" fmla="*/ 0 w 2391427"/>
              <a:gd name="connsiteY3" fmla="*/ 1473708 h 1693554"/>
              <a:gd name="connsiteX0" fmla="*/ 0 w 2417446"/>
              <a:gd name="connsiteY0" fmla="*/ 1496010 h 1693554"/>
              <a:gd name="connsiteX1" fmla="*/ 545736 w 2417446"/>
              <a:gd name="connsiteY1" fmla="*/ 0 h 1693554"/>
              <a:gd name="connsiteX2" fmla="*/ 2417446 w 2417446"/>
              <a:gd name="connsiteY2" fmla="*/ 1693554 h 1693554"/>
              <a:gd name="connsiteX3" fmla="*/ 0 w 2417446"/>
              <a:gd name="connsiteY3" fmla="*/ 1496010 h 1693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7446" h="1693554">
                <a:moveTo>
                  <a:pt x="0" y="1496010"/>
                </a:moveTo>
                <a:lnTo>
                  <a:pt x="545736" y="0"/>
                </a:lnTo>
                <a:lnTo>
                  <a:pt x="2417446" y="1693554"/>
                </a:lnTo>
                <a:lnTo>
                  <a:pt x="0" y="1496010"/>
                </a:lnTo>
                <a:close/>
              </a:path>
            </a:pathLst>
          </a:custGeom>
          <a:solidFill>
            <a:srgbClr val="00FF00">
              <a:alpha val="47059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 rot="2334391">
            <a:off x="2924801" y="2296105"/>
            <a:ext cx="6861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3 ч.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 rot="2334391">
            <a:off x="1988663" y="1474796"/>
            <a:ext cx="6861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2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ч.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48" name="Параллелограмм 47"/>
          <p:cNvSpPr/>
          <p:nvPr/>
        </p:nvSpPr>
        <p:spPr>
          <a:xfrm rot="272126">
            <a:off x="873561" y="1227277"/>
            <a:ext cx="3539244" cy="1809120"/>
          </a:xfrm>
          <a:prstGeom prst="parallelogram">
            <a:avLst/>
          </a:prstGeom>
          <a:solidFill>
            <a:srgbClr val="FFFF00">
              <a:alpha val="29020"/>
            </a:srgbClr>
          </a:solidFill>
          <a:ln>
            <a:solidFill>
              <a:srgbClr val="FFFF00">
                <a:alpha val="27843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923928" y="1124744"/>
                <a:ext cx="43204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3200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𝛾</m:t>
                      </m:r>
                    </m:oMath>
                  </m:oMathPara>
                </a14:m>
                <a:endParaRPr lang="uk-UA" sz="3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1124744"/>
                <a:ext cx="432048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 Box 20"/>
          <p:cNvSpPr txBox="1">
            <a:spLocks noChangeArrowheads="1"/>
          </p:cNvSpPr>
          <p:nvPr/>
        </p:nvSpPr>
        <p:spPr bwMode="auto">
          <a:xfrm>
            <a:off x="3267881" y="247321"/>
            <a:ext cx="444449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32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uk-UA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uk-UA" sz="3200" b="1" dirty="0">
              <a:solidFill>
                <a:srgbClr val="A5002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851966" y="4149080"/>
                <a:ext cx="241591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800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А</m:t>
                      </m:r>
                      <m:sSub>
                        <m:sSubPr>
                          <m:ctrlPr>
                            <a:rPr lang="uk-UA" sz="28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sz="28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А</m:t>
                          </m:r>
                        </m:e>
                        <m:sub>
                          <m:r>
                            <a:rPr lang="uk-UA" sz="28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uk-UA" sz="2800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∥В</m:t>
                      </m:r>
                      <m:sSub>
                        <m:sSubPr>
                          <m:ctrlPr>
                            <a:rPr lang="uk-UA" sz="28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uk-UA" sz="28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В</m:t>
                          </m:r>
                        </m:e>
                        <m:sub>
                          <m:r>
                            <a:rPr lang="uk-UA" sz="28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uk-UA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966" y="4149080"/>
                <a:ext cx="2415915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/>
          <p:cNvSpPr txBox="1"/>
          <p:nvPr/>
        </p:nvSpPr>
        <p:spPr>
          <a:xfrm>
            <a:off x="5667471" y="961563"/>
            <a:ext cx="2808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Розв'язання:</a:t>
            </a:r>
            <a:endParaRPr lang="uk-UA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974905" y="1633382"/>
            <a:ext cx="527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1) </a:t>
            </a:r>
            <a:endParaRPr lang="uk-UA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5519510" y="1627750"/>
                <a:ext cx="300898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А</m:t>
                    </m:r>
                    <m:sSub>
                      <m:sSub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А</m:t>
                        </m:r>
                      </m:e>
                      <m:sub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∥В</m:t>
                    </m:r>
                    <m:sSub>
                      <m:sSub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В</m:t>
                        </m:r>
                      </m:e>
                      <m:sub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⟹</m:t>
                    </m:r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𝛾</m:t>
                    </m:r>
                  </m:oMath>
                </a14:m>
                <a:r>
                  <a:rPr lang="uk-UA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; </a:t>
                </a:r>
                <a:endParaRPr lang="uk-UA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9510" y="1627750"/>
                <a:ext cx="3008985" cy="461665"/>
              </a:xfrm>
              <a:prstGeom prst="rect">
                <a:avLst/>
              </a:prstGeom>
              <a:blipFill rotWithShape="1">
                <a:blip r:embed="rId8"/>
                <a:stretch>
                  <a:fillRect l="-607" t="-10526" b="-36842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5290974" y="1952175"/>
                <a:ext cx="3658164" cy="11918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400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uk-UA" sz="2400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∩</m:t>
                      </m:r>
                      <m:r>
                        <a:rPr lang="uk-UA" sz="2400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𝛾</m:t>
                      </m:r>
                      <m:r>
                        <a:rPr lang="uk-UA" sz="2400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uk-UA" sz="24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uk-UA" sz="24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А</m:t>
                          </m:r>
                        </m:e>
                        <m:sub>
                          <m:r>
                            <a:rPr lang="uk-UA" sz="24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uk-UA" sz="2400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О, </m:t>
                      </m:r>
                    </m:oMath>
                  </m:oMathPara>
                </a14:m>
                <a:endParaRPr lang="uk-UA" sz="2400" b="0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/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тому точки </m:t>
                    </m:r>
                    <m:sSub>
                      <m:sSub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А</m:t>
                        </m:r>
                      </m:e>
                      <m:sub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,</m:t>
                    </m:r>
                    <m:sSub>
                      <m:sSub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В</m:t>
                        </m:r>
                      </m:e>
                      <m:sub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,О −лежать на одній прямій</m:t>
                    </m:r>
                  </m:oMath>
                </a14:m>
                <a:r>
                  <a:rPr lang="uk-UA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; </a:t>
                </a:r>
                <a:endParaRPr lang="uk-UA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0974" y="1952175"/>
                <a:ext cx="3658164" cy="1191801"/>
              </a:xfrm>
              <a:prstGeom prst="rect">
                <a:avLst/>
              </a:prstGeom>
              <a:blipFill rotWithShape="1">
                <a:blip r:embed="rId9"/>
                <a:stretch>
                  <a:fillRect l="-500" r="-2000" b="-1326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5"/>
          <p:cNvSpPr txBox="1"/>
          <p:nvPr/>
        </p:nvSpPr>
        <p:spPr>
          <a:xfrm>
            <a:off x="4860032" y="3173499"/>
            <a:ext cx="527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2) </a:t>
            </a:r>
            <a:endParaRPr lang="uk-UA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5273780" y="3202200"/>
                <a:ext cx="370790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∆АО</m:t>
                    </m:r>
                    <m:sSub>
                      <m:sSub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А</m:t>
                        </m:r>
                      </m:e>
                      <m:sub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~∆ВО</m:t>
                    </m:r>
                    <m:sSub>
                      <m:sSub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В</m:t>
                        </m:r>
                      </m:e>
                      <m:sub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−за І озн.</m:t>
                    </m:r>
                  </m:oMath>
                </a14:m>
                <a:r>
                  <a:rPr lang="uk-UA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; </a:t>
                </a:r>
                <a:endParaRPr lang="uk-UA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3780" y="3202200"/>
                <a:ext cx="3707903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493" t="-10526" r="-4934" b="-36842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4706913" y="3706498"/>
                <a:ext cx="3821582" cy="669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Отже,  </m:t>
                    </m:r>
                    <m:f>
                      <m:f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АО</m:t>
                        </m:r>
                      </m:num>
                      <m:den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ВО</m:t>
                        </m:r>
                      </m:den>
                    </m:f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О</m:t>
                        </m:r>
                        <m:sSub>
                          <m:sSubPr>
                            <m:ctrlPr>
                              <a:rPr lang="uk-UA" sz="24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sz="24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А</m:t>
                            </m:r>
                          </m:e>
                          <m:sub>
                            <m:r>
                              <a:rPr lang="uk-UA" sz="24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О</m:t>
                        </m:r>
                        <m:sSub>
                          <m:sSubPr>
                            <m:ctrlPr>
                              <a:rPr lang="uk-UA" sz="24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sz="24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В</m:t>
                            </m:r>
                          </m:e>
                          <m:sub>
                            <m:r>
                              <a:rPr lang="uk-UA" sz="24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А</m:t>
                        </m:r>
                        <m:sSub>
                          <m:sSubPr>
                            <m:ctrlPr>
                              <a:rPr lang="uk-UA" sz="24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sz="24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А</m:t>
                            </m:r>
                          </m:e>
                          <m:sub>
                            <m:r>
                              <a:rPr lang="uk-UA" sz="24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В</m:t>
                        </m:r>
                        <m:sSub>
                          <m:sSubPr>
                            <m:ctrlPr>
                              <a:rPr lang="uk-UA" sz="24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sz="24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В</m:t>
                            </m:r>
                          </m:e>
                          <m:sub>
                            <m:r>
                              <a:rPr lang="uk-UA" sz="24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⟹</m:t>
                    </m:r>
                  </m:oMath>
                </a14:m>
                <a:r>
                  <a:rPr lang="uk-UA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</a:t>
                </a:r>
                <a:endParaRPr lang="uk-UA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6913" y="3706498"/>
                <a:ext cx="3821582" cy="669863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4758820" y="4523221"/>
                <a:ext cx="1462620" cy="6259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  </m:t>
                    </m:r>
                    <m:f>
                      <m:f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А</m:t>
                        </m:r>
                        <m:sSub>
                          <m:sSubPr>
                            <m:ctrlPr>
                              <a:rPr lang="uk-UA" sz="24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sz="24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А</m:t>
                            </m:r>
                          </m:e>
                          <m:sub>
                            <m:r>
                              <a:rPr lang="uk-UA" sz="24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;</m:t>
                    </m:r>
                  </m:oMath>
                </a14:m>
                <a:r>
                  <a:rPr lang="uk-UA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</a:t>
                </a:r>
                <a:endParaRPr lang="uk-UA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8820" y="4523221"/>
                <a:ext cx="1462620" cy="625941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6516216" y="4523221"/>
                <a:ext cx="18722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3А</m:t>
                    </m:r>
                    <m:sSub>
                      <m:sSub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А</m:t>
                        </m:r>
                      </m:e>
                      <m:sub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=60;</m:t>
                    </m:r>
                  </m:oMath>
                </a14:m>
                <a:r>
                  <a:rPr lang="uk-UA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</a:t>
                </a:r>
                <a:endParaRPr lang="uk-UA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6216" y="4523221"/>
                <a:ext cx="1872208" cy="461665"/>
              </a:xfrm>
              <a:prstGeom prst="rect">
                <a:avLst/>
              </a:prstGeom>
              <a:blipFill rotWithShape="1">
                <a:blip r:embed="rId13"/>
                <a:stretch>
                  <a:fillRect l="-977" b="-6579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6516216" y="5149161"/>
                <a:ext cx="223224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А</m:t>
                    </m:r>
                    <m:sSub>
                      <m:sSub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А</m:t>
                        </m:r>
                      </m:e>
                      <m:sub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=20</m:t>
                    </m:r>
                    <m:d>
                      <m:d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см</m:t>
                        </m:r>
                      </m:e>
                    </m:d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.</m:t>
                    </m:r>
                  </m:oMath>
                </a14:m>
                <a:r>
                  <a:rPr lang="uk-UA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</a:t>
                </a:r>
                <a:endParaRPr lang="uk-UA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6216" y="5149161"/>
                <a:ext cx="2232248" cy="461665"/>
              </a:xfrm>
              <a:prstGeom prst="rect">
                <a:avLst/>
              </a:prstGeom>
              <a:blipFill rotWithShape="1">
                <a:blip r:embed="rId14"/>
                <a:stretch>
                  <a:fillRect l="-820" b="-8000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TextBox 61"/>
          <p:cNvSpPr txBox="1"/>
          <p:nvPr/>
        </p:nvSpPr>
        <p:spPr>
          <a:xfrm>
            <a:off x="3436491" y="5652537"/>
            <a:ext cx="37089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Відповідь: 20 см.</a:t>
            </a:r>
            <a:endParaRPr lang="uk-UA" sz="3200" b="1" dirty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361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3" grpId="0"/>
      <p:bldP spid="23" grpId="0" animBg="1"/>
      <p:bldP spid="24" grpId="0" animBg="1"/>
      <p:bldP spid="25" grpId="0" animBg="1"/>
      <p:bldP spid="26" grpId="0" animBg="1"/>
      <p:bldP spid="29" grpId="0"/>
      <p:bldP spid="30" grpId="0"/>
      <p:bldP spid="31" grpId="0"/>
      <p:bldP spid="32" grpId="0"/>
      <p:bldP spid="33" grpId="0"/>
      <p:bldP spid="35" grpId="0"/>
      <p:bldP spid="36" grpId="0"/>
      <p:bldP spid="39" grpId="0" animBg="1"/>
      <p:bldP spid="40" grpId="0" animBg="1"/>
      <p:bldP spid="38" grpId="0"/>
      <p:bldP spid="41" grpId="0"/>
      <p:bldP spid="48" grpId="0" animBg="1"/>
      <p:bldP spid="48" grpId="1" animBg="1"/>
      <p:bldP spid="49" grpId="0"/>
      <p:bldP spid="49" grpId="1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0"/>
          <p:cNvSpPr txBox="1">
            <a:spLocks noChangeArrowheads="1"/>
          </p:cNvSpPr>
          <p:nvPr/>
        </p:nvSpPr>
        <p:spPr bwMode="auto">
          <a:xfrm>
            <a:off x="3535362" y="252657"/>
            <a:ext cx="28813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32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№ 4</a:t>
            </a:r>
            <a:endParaRPr lang="uk-UA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683568" y="2118047"/>
            <a:ext cx="4680520" cy="181500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 flipV="1">
            <a:off x="3158128" y="4103360"/>
            <a:ext cx="45720" cy="45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1222558" y="1414522"/>
            <a:ext cx="538990" cy="15367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3287782" y="3140968"/>
            <a:ext cx="325254" cy="745541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endCxn id="24" idx="2"/>
          </p:cNvCxnSpPr>
          <p:nvPr/>
        </p:nvCxnSpPr>
        <p:spPr>
          <a:xfrm>
            <a:off x="1222558" y="2951874"/>
            <a:ext cx="2367618" cy="2119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Левая фигурная скобка 17"/>
          <p:cNvSpPr/>
          <p:nvPr/>
        </p:nvSpPr>
        <p:spPr>
          <a:xfrm rot="5788177">
            <a:off x="2279520" y="1667808"/>
            <a:ext cx="437925" cy="2339065"/>
          </a:xfrm>
          <a:prstGeom prst="leftBrace">
            <a:avLst>
              <a:gd name="adj1" fmla="val 34383"/>
              <a:gd name="adj2" fmla="val 49408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042792" y="2781798"/>
                <a:ext cx="81724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2792" y="2781798"/>
                <a:ext cx="817240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Овал 22"/>
          <p:cNvSpPr/>
          <p:nvPr/>
        </p:nvSpPr>
        <p:spPr>
          <a:xfrm flipV="1">
            <a:off x="1738102" y="1414788"/>
            <a:ext cx="45720" cy="45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 flipV="1">
            <a:off x="3590176" y="3140968"/>
            <a:ext cx="45720" cy="45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 flipV="1">
            <a:off x="2582064" y="3023240"/>
            <a:ext cx="45720" cy="45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 flipV="1">
            <a:off x="1188073" y="2924944"/>
            <a:ext cx="45720" cy="45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827584" y="2679303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/>
              <a:t>А</a:t>
            </a:r>
            <a:endParaRPr lang="ru-RU" sz="2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3563888" y="2823319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/>
              <a:t>В</a:t>
            </a:r>
            <a:endParaRPr lang="ru-RU" sz="2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2411760" y="299695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/>
              <a:t>С</a:t>
            </a:r>
            <a:endParaRPr lang="ru-RU" sz="2400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2987824" y="4077072"/>
            <a:ext cx="4539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 smtClean="0"/>
              <a:t>М</a:t>
            </a:r>
            <a:endParaRPr lang="ru-RU" sz="2400" b="1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1475656" y="1023119"/>
            <a:ext cx="370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 smtClean="0"/>
              <a:t>К</a:t>
            </a:r>
            <a:endParaRPr lang="ru-RU" sz="24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2483768" y="2264996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9 см</a:t>
            </a:r>
            <a:endParaRPr lang="ru-RU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1630246" y="292494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?</a:t>
            </a:r>
            <a:endParaRPr lang="ru-RU" sz="2400" dirty="0"/>
          </a:p>
        </p:txBody>
      </p:sp>
      <p:sp>
        <p:nvSpPr>
          <p:cNvPr id="36" name="TextBox 35"/>
          <p:cNvSpPr txBox="1"/>
          <p:nvPr/>
        </p:nvSpPr>
        <p:spPr>
          <a:xfrm rot="17423654">
            <a:off x="702262" y="1745869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/>
              <a:t>16см</a:t>
            </a:r>
            <a:endParaRPr lang="ru-RU" sz="2000" dirty="0"/>
          </a:p>
        </p:txBody>
      </p:sp>
      <p:sp>
        <p:nvSpPr>
          <p:cNvPr id="37" name="TextBox 36"/>
          <p:cNvSpPr txBox="1"/>
          <p:nvPr/>
        </p:nvSpPr>
        <p:spPr>
          <a:xfrm rot="17423654">
            <a:off x="2718486" y="3114021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/>
              <a:t>12см</a:t>
            </a:r>
            <a:endParaRPr lang="ru-RU" sz="2000" dirty="0"/>
          </a:p>
        </p:txBody>
      </p:sp>
      <p:cxnSp>
        <p:nvCxnSpPr>
          <p:cNvPr id="6" name="Прямая соединительная линия 5"/>
          <p:cNvCxnSpPr>
            <a:endCxn id="4" idx="5"/>
          </p:cNvCxnSpPr>
          <p:nvPr/>
        </p:nvCxnSpPr>
        <p:spPr>
          <a:xfrm flipH="1">
            <a:off x="3197152" y="3933056"/>
            <a:ext cx="78908" cy="177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763688" y="1412776"/>
            <a:ext cx="859362" cy="16084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endCxn id="4" idx="7"/>
          </p:cNvCxnSpPr>
          <p:nvPr/>
        </p:nvCxnSpPr>
        <p:spPr>
          <a:xfrm>
            <a:off x="3115586" y="3933056"/>
            <a:ext cx="81566" cy="20932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2644241" y="3116692"/>
            <a:ext cx="452913" cy="769817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Равнобедренный треугольник 40"/>
          <p:cNvSpPr/>
          <p:nvPr/>
        </p:nvSpPr>
        <p:spPr>
          <a:xfrm>
            <a:off x="2643342" y="3037626"/>
            <a:ext cx="992554" cy="1039446"/>
          </a:xfrm>
          <a:custGeom>
            <a:avLst/>
            <a:gdLst>
              <a:gd name="connsiteX0" fmla="*/ 0 w 890953"/>
              <a:gd name="connsiteY0" fmla="*/ 984739 h 984739"/>
              <a:gd name="connsiteX1" fmla="*/ 445477 w 890953"/>
              <a:gd name="connsiteY1" fmla="*/ 0 h 984739"/>
              <a:gd name="connsiteX2" fmla="*/ 890953 w 890953"/>
              <a:gd name="connsiteY2" fmla="*/ 984739 h 984739"/>
              <a:gd name="connsiteX3" fmla="*/ 0 w 890953"/>
              <a:gd name="connsiteY3" fmla="*/ 984739 h 984739"/>
              <a:gd name="connsiteX0" fmla="*/ 0 w 937845"/>
              <a:gd name="connsiteY0" fmla="*/ 0 h 996461"/>
              <a:gd name="connsiteX1" fmla="*/ 492369 w 937845"/>
              <a:gd name="connsiteY1" fmla="*/ 11722 h 996461"/>
              <a:gd name="connsiteX2" fmla="*/ 937845 w 937845"/>
              <a:gd name="connsiteY2" fmla="*/ 996461 h 996461"/>
              <a:gd name="connsiteX3" fmla="*/ 0 w 937845"/>
              <a:gd name="connsiteY3" fmla="*/ 0 h 996461"/>
              <a:gd name="connsiteX0" fmla="*/ 0 w 992554"/>
              <a:gd name="connsiteY0" fmla="*/ 0 h 996461"/>
              <a:gd name="connsiteX1" fmla="*/ 992554 w 992554"/>
              <a:gd name="connsiteY1" fmla="*/ 97691 h 996461"/>
              <a:gd name="connsiteX2" fmla="*/ 937845 w 992554"/>
              <a:gd name="connsiteY2" fmla="*/ 996461 h 996461"/>
              <a:gd name="connsiteX3" fmla="*/ 0 w 992554"/>
              <a:gd name="connsiteY3" fmla="*/ 0 h 996461"/>
              <a:gd name="connsiteX0" fmla="*/ 0 w 992554"/>
              <a:gd name="connsiteY0" fmla="*/ 0 h 1039446"/>
              <a:gd name="connsiteX1" fmla="*/ 992554 w 992554"/>
              <a:gd name="connsiteY1" fmla="*/ 97691 h 1039446"/>
              <a:gd name="connsiteX2" fmla="*/ 558799 w 992554"/>
              <a:gd name="connsiteY2" fmla="*/ 1039446 h 1039446"/>
              <a:gd name="connsiteX3" fmla="*/ 0 w 992554"/>
              <a:gd name="connsiteY3" fmla="*/ 0 h 1039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2554" h="1039446">
                <a:moveTo>
                  <a:pt x="0" y="0"/>
                </a:moveTo>
                <a:lnTo>
                  <a:pt x="992554" y="97691"/>
                </a:lnTo>
                <a:lnTo>
                  <a:pt x="558799" y="1039446"/>
                </a:lnTo>
                <a:lnTo>
                  <a:pt x="0" y="0"/>
                </a:lnTo>
                <a:close/>
              </a:path>
            </a:pathLst>
          </a:custGeom>
          <a:solidFill>
            <a:srgbClr val="1DEF54">
              <a:alpha val="25098"/>
            </a:srgb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/>
          <p:cNvSpPr/>
          <p:nvPr/>
        </p:nvSpPr>
        <p:spPr>
          <a:xfrm>
            <a:off x="1223107" y="1426053"/>
            <a:ext cx="1398955" cy="1641485"/>
          </a:xfrm>
          <a:custGeom>
            <a:avLst/>
            <a:gdLst>
              <a:gd name="connsiteX0" fmla="*/ 0 w 1312985"/>
              <a:gd name="connsiteY0" fmla="*/ 1645394 h 1645394"/>
              <a:gd name="connsiteX1" fmla="*/ 656493 w 1312985"/>
              <a:gd name="connsiteY1" fmla="*/ 0 h 1645394"/>
              <a:gd name="connsiteX2" fmla="*/ 1312985 w 1312985"/>
              <a:gd name="connsiteY2" fmla="*/ 1645394 h 1645394"/>
              <a:gd name="connsiteX3" fmla="*/ 0 w 1312985"/>
              <a:gd name="connsiteY3" fmla="*/ 1645394 h 1645394"/>
              <a:gd name="connsiteX0" fmla="*/ 0 w 1312985"/>
              <a:gd name="connsiteY0" fmla="*/ 1610224 h 1610224"/>
              <a:gd name="connsiteX1" fmla="*/ 496278 w 1312985"/>
              <a:gd name="connsiteY1" fmla="*/ 0 h 1610224"/>
              <a:gd name="connsiteX2" fmla="*/ 1312985 w 1312985"/>
              <a:gd name="connsiteY2" fmla="*/ 1610224 h 1610224"/>
              <a:gd name="connsiteX3" fmla="*/ 0 w 1312985"/>
              <a:gd name="connsiteY3" fmla="*/ 1610224 h 1610224"/>
              <a:gd name="connsiteX0" fmla="*/ 0 w 1355970"/>
              <a:gd name="connsiteY0" fmla="*/ 1532070 h 1610224"/>
              <a:gd name="connsiteX1" fmla="*/ 539263 w 1355970"/>
              <a:gd name="connsiteY1" fmla="*/ 0 h 1610224"/>
              <a:gd name="connsiteX2" fmla="*/ 1355970 w 1355970"/>
              <a:gd name="connsiteY2" fmla="*/ 1610224 h 1610224"/>
              <a:gd name="connsiteX3" fmla="*/ 0 w 1355970"/>
              <a:gd name="connsiteY3" fmla="*/ 1532070 h 1610224"/>
              <a:gd name="connsiteX0" fmla="*/ 0 w 1398955"/>
              <a:gd name="connsiteY0" fmla="*/ 1532070 h 1641485"/>
              <a:gd name="connsiteX1" fmla="*/ 539263 w 1398955"/>
              <a:gd name="connsiteY1" fmla="*/ 0 h 1641485"/>
              <a:gd name="connsiteX2" fmla="*/ 1398955 w 1398955"/>
              <a:gd name="connsiteY2" fmla="*/ 1641485 h 1641485"/>
              <a:gd name="connsiteX3" fmla="*/ 0 w 1398955"/>
              <a:gd name="connsiteY3" fmla="*/ 1532070 h 164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98955" h="1641485">
                <a:moveTo>
                  <a:pt x="0" y="1532070"/>
                </a:moveTo>
                <a:lnTo>
                  <a:pt x="539263" y="0"/>
                </a:lnTo>
                <a:lnTo>
                  <a:pt x="1398955" y="1641485"/>
                </a:lnTo>
                <a:lnTo>
                  <a:pt x="0" y="1532070"/>
                </a:lnTo>
                <a:close/>
              </a:path>
            </a:pathLst>
          </a:custGeom>
          <a:solidFill>
            <a:srgbClr val="FF99CC">
              <a:alpha val="36863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8503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8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8" grpId="0" animBg="1"/>
      <p:bldP spid="13" grpId="0"/>
      <p:bldP spid="23" grpId="0" animBg="1"/>
      <p:bldP spid="24" grpId="0" animBg="1"/>
      <p:bldP spid="25" grpId="0" animBg="1"/>
      <p:bldP spid="26" grpId="0" animBg="1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41" grpId="0" animBg="1"/>
      <p:bldP spid="4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0"/>
          <p:cNvSpPr txBox="1">
            <a:spLocks noChangeArrowheads="1"/>
          </p:cNvSpPr>
          <p:nvPr/>
        </p:nvSpPr>
        <p:spPr bwMode="auto">
          <a:xfrm>
            <a:off x="3023331" y="560536"/>
            <a:ext cx="28813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cs typeface="Times New Roman" panose="02020603050405020304" pitchFamily="18" charset="0"/>
              </a:rPr>
              <a:t>Висновки:</a:t>
            </a:r>
            <a:endParaRPr lang="uk-UA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39552" y="1124743"/>
            <a:ext cx="7848872" cy="397031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Blip>
                <a:blip r:embed="rId3"/>
              </a:buBlip>
            </a:pPr>
            <a:r>
              <a:rPr lang="uk-UA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Якщо пряма паралельна площині, то в цій площині існує безліч прямих, паралельних даній прямій.</a:t>
            </a:r>
            <a:r>
              <a:rPr lang="uk-UA" sz="2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</a:t>
            </a:r>
            <a:endParaRPr lang="uk-UA" sz="2800" b="1" i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  <a:p>
            <a:pPr marL="457200" indent="-457200">
              <a:buBlip>
                <a:blip r:embed="rId3"/>
              </a:buBlip>
            </a:pPr>
            <a:r>
              <a:rPr lang="uk-UA" sz="28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Щоб </a:t>
            </a:r>
            <a:r>
              <a:rPr lang="uk-UA" sz="2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довести, що пряма паралельна площині, достатньо знайти у цій площині хоча б одну пряму, паралельну даній</a:t>
            </a:r>
            <a:r>
              <a:rPr lang="uk-UA" sz="28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.</a:t>
            </a:r>
          </a:p>
          <a:p>
            <a:pPr marL="457200" indent="-457200">
              <a:buBlip>
                <a:blip r:embed="rId3"/>
              </a:buBlip>
            </a:pPr>
            <a:r>
              <a:rPr lang="uk-UA" sz="28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Якщо пряма паралельна двом площинам, що перетинаються, то вона паралельна і прямій їхнього перетину.</a:t>
            </a:r>
            <a:endParaRPr lang="uk-UA" sz="2800" b="1" i="1" dirty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498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42875" y="548680"/>
            <a:ext cx="87503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6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 </a:t>
            </a:r>
            <a:r>
              <a:rPr lang="uk-UA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паралельності прямої і </a:t>
            </a:r>
            <a:r>
              <a:rPr lang="uk-UA" sz="36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площини</a:t>
            </a:r>
            <a:endParaRPr lang="uk-UA" sz="36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449554" y="1988840"/>
            <a:ext cx="8155310" cy="193899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71500" indent="-5715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uk-UA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Пряма і площина </a:t>
            </a:r>
            <a:r>
              <a:rPr lang="uk-UA" sz="4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називаються паралельними</a:t>
            </a:r>
            <a:r>
              <a:rPr lang="uk-UA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якщо вони не мають спільних точок</a:t>
            </a:r>
            <a:endParaRPr lang="uk-UA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971600" y="1148844"/>
            <a:ext cx="216024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659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42875" y="582191"/>
            <a:ext cx="87503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36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Теорема </a:t>
            </a:r>
            <a:r>
              <a:rPr lang="uk-UA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ознака паралельності прямої і площини</a:t>
            </a:r>
            <a:r>
              <a:rPr lang="uk-UA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665162" y="2060848"/>
            <a:ext cx="7705725" cy="255454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uk-UA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Якщо пряма, яка не належить площині, паралельна </a:t>
            </a:r>
            <a:r>
              <a:rPr lang="uk-UA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якій-небудь </a:t>
            </a:r>
            <a:r>
              <a:rPr lang="uk-UA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прямій </a:t>
            </a:r>
            <a:r>
              <a:rPr lang="uk-UA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 цієї </a:t>
            </a:r>
            <a:r>
              <a:rPr lang="uk-UA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площини, то вона паралельна і </a:t>
            </a:r>
            <a:r>
              <a:rPr lang="uk-UA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всій площині</a:t>
            </a:r>
            <a:endParaRPr lang="uk-UA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115616" y="2780928"/>
            <a:ext cx="2664296" cy="792088"/>
          </a:xfrm>
          <a:prstGeom prst="ellipse">
            <a:avLst/>
          </a:prstGeom>
          <a:gradFill flip="none" rotWithShape="1">
            <a:gsLst>
              <a:gs pos="0">
                <a:srgbClr val="00FFFF">
                  <a:tint val="66000"/>
                  <a:satMod val="160000"/>
                </a:srgbClr>
              </a:gs>
              <a:gs pos="50000">
                <a:srgbClr val="00FFFF">
                  <a:tint val="44500"/>
                  <a:satMod val="160000"/>
                </a:srgbClr>
              </a:gs>
              <a:gs pos="100000">
                <a:srgbClr val="00FFFF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187624" y="2204864"/>
            <a:ext cx="2160240" cy="0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Овал 4"/>
          <p:cNvSpPr/>
          <p:nvPr/>
        </p:nvSpPr>
        <p:spPr>
          <a:xfrm>
            <a:off x="5004048" y="2708920"/>
            <a:ext cx="2376264" cy="864096"/>
          </a:xfrm>
          <a:prstGeom prst="ellipse">
            <a:avLst/>
          </a:prstGeom>
          <a:gradFill flip="none" rotWithShape="1">
            <a:gsLst>
              <a:gs pos="0">
                <a:srgbClr val="00FFFF">
                  <a:tint val="66000"/>
                  <a:satMod val="160000"/>
                </a:srgbClr>
              </a:gs>
              <a:gs pos="50000">
                <a:srgbClr val="00FFFF">
                  <a:tint val="44500"/>
                  <a:satMod val="160000"/>
                </a:srgbClr>
              </a:gs>
              <a:gs pos="100000">
                <a:srgbClr val="00FFFF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364088" y="1916832"/>
            <a:ext cx="2016224" cy="0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184068" y="3150205"/>
            <a:ext cx="2016224" cy="0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605901"/>
              </p:ext>
            </p:extLst>
          </p:nvPr>
        </p:nvGraphicFramePr>
        <p:xfrm>
          <a:off x="4156075" y="3933825"/>
          <a:ext cx="4432300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7" name="Формула" r:id="rId3" imgW="1447560" imgH="215640" progId="Equation.3">
                  <p:embed/>
                </p:oleObj>
              </mc:Choice>
              <mc:Fallback>
                <p:oleObj name="Формула" r:id="rId3" imgW="1447560" imgH="215640" progId="Equation.3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6075" y="3933825"/>
                        <a:ext cx="4432300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4342899"/>
              </p:ext>
            </p:extLst>
          </p:nvPr>
        </p:nvGraphicFramePr>
        <p:xfrm>
          <a:off x="3167682" y="2985105"/>
          <a:ext cx="360363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8" name="Формула" r:id="rId5" imgW="152334" imgH="139639" progId="Equation.3">
                  <p:embed/>
                </p:oleObj>
              </mc:Choice>
              <mc:Fallback>
                <p:oleObj name="Формула" r:id="rId5" imgW="152334" imgH="139639" progId="Equation.3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7682" y="2985105"/>
                        <a:ext cx="360363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9542710"/>
              </p:ext>
            </p:extLst>
          </p:nvPr>
        </p:nvGraphicFramePr>
        <p:xfrm>
          <a:off x="6516216" y="3204755"/>
          <a:ext cx="360363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9" name="Формула" r:id="rId7" imgW="152334" imgH="139639" progId="Equation.3">
                  <p:embed/>
                </p:oleObj>
              </mc:Choice>
              <mc:Fallback>
                <p:oleObj name="Формула" r:id="rId7" imgW="152334" imgH="139639" progId="Equation.3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216" y="3204755"/>
                        <a:ext cx="360363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29"/>
          <p:cNvSpPr txBox="1">
            <a:spLocks noChangeArrowheads="1"/>
          </p:cNvSpPr>
          <p:nvPr/>
        </p:nvSpPr>
        <p:spPr bwMode="auto">
          <a:xfrm>
            <a:off x="2843808" y="1844824"/>
            <a:ext cx="3561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sz="2400" b="1" dirty="0">
                <a:latin typeface="Arial" charset="0"/>
              </a:rPr>
              <a:t>а</a:t>
            </a:r>
            <a:endParaRPr lang="ru-RU" sz="2400" b="1" dirty="0">
              <a:latin typeface="Arial" charset="0"/>
            </a:endParaRPr>
          </a:p>
        </p:txBody>
      </p:sp>
      <p:sp>
        <p:nvSpPr>
          <p:cNvPr id="13" name="Text Box 29"/>
          <p:cNvSpPr txBox="1">
            <a:spLocks noChangeArrowheads="1"/>
          </p:cNvSpPr>
          <p:nvPr/>
        </p:nvSpPr>
        <p:spPr bwMode="auto">
          <a:xfrm>
            <a:off x="6967611" y="1455167"/>
            <a:ext cx="3561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sz="2400" b="1" dirty="0">
                <a:latin typeface="Arial" charset="0"/>
              </a:rPr>
              <a:t>а</a:t>
            </a:r>
            <a:endParaRPr lang="ru-RU" sz="2400" b="1" dirty="0">
              <a:latin typeface="Arial" charset="0"/>
            </a:endParaRP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6682767" y="2751311"/>
            <a:ext cx="470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sz="2400" b="1">
                <a:latin typeface="Arial" charset="0"/>
              </a:rPr>
              <a:t>а</a:t>
            </a:r>
            <a:r>
              <a:rPr lang="uk-UA" sz="2400" b="1" baseline="-25000">
                <a:latin typeface="Arial" charset="0"/>
              </a:rPr>
              <a:t>1</a:t>
            </a:r>
            <a:endParaRPr lang="ru-RU" sz="2400" b="1">
              <a:latin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71600" y="8703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Означення</a:t>
            </a:r>
            <a:endParaRPr lang="ru-RU" sz="320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04048" y="8703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Ознака</a:t>
            </a:r>
            <a:endParaRPr lang="ru-RU" sz="32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0508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2214878" y="188640"/>
            <a:ext cx="39592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4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Наслідки:</a:t>
            </a: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611188" y="1844675"/>
            <a:ext cx="3816350" cy="1150938"/>
          </a:xfrm>
          <a:prstGeom prst="ellipse">
            <a:avLst/>
          </a:prstGeom>
          <a:gradFill rotWithShape="1">
            <a:gsLst>
              <a:gs pos="0">
                <a:srgbClr val="0033CC">
                  <a:alpha val="32001"/>
                </a:srgbClr>
              </a:gs>
              <a:gs pos="100000">
                <a:srgbClr val="0033CC">
                  <a:gamma/>
                  <a:shade val="46275"/>
                  <a:invGamma/>
                  <a:alpha val="28999"/>
                </a:srgbClr>
              </a:gs>
            </a:gsLst>
            <a:lin ang="5400000" scaled="1"/>
          </a:gra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>
            <a:off x="900113" y="1412875"/>
            <a:ext cx="30956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2195513" y="2276475"/>
            <a:ext cx="144462" cy="144463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>
            <a:off x="1403350" y="2349500"/>
            <a:ext cx="21605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2339975" y="2565400"/>
            <a:ext cx="144463" cy="144463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>
            <a:off x="1763713" y="2636838"/>
            <a:ext cx="21605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674210" y="3212976"/>
            <a:ext cx="5040560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Якщо пряма паралельна площині, то в цій площині через задану точку можна провести лише одну пряму, паралельну даній.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574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animBg="1"/>
      <p:bldP spid="19462" grpId="0" animBg="1"/>
      <p:bldP spid="19463" grpId="0" animBg="1"/>
      <p:bldP spid="19464" grpId="0" animBg="1"/>
      <p:bldP spid="19465" grpId="0" animBg="1"/>
      <p:bldP spid="19466" grpId="0" animBg="1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7" name="Line 11"/>
          <p:cNvSpPr>
            <a:spLocks noChangeShapeType="1"/>
          </p:cNvSpPr>
          <p:nvPr/>
        </p:nvSpPr>
        <p:spPr bwMode="auto">
          <a:xfrm>
            <a:off x="2339181" y="908026"/>
            <a:ext cx="24495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 flipV="1">
            <a:off x="2772569" y="620688"/>
            <a:ext cx="2159000" cy="5762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>
            <a:off x="2556669" y="620688"/>
            <a:ext cx="2232025" cy="431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0" name="Oval 14"/>
          <p:cNvSpPr>
            <a:spLocks noChangeArrowheads="1"/>
          </p:cNvSpPr>
          <p:nvPr/>
        </p:nvSpPr>
        <p:spPr bwMode="auto">
          <a:xfrm>
            <a:off x="2267744" y="1484288"/>
            <a:ext cx="2663825" cy="720725"/>
          </a:xfrm>
          <a:prstGeom prst="ellipse">
            <a:avLst/>
          </a:prstGeom>
          <a:gradFill rotWithShape="1">
            <a:gsLst>
              <a:gs pos="0">
                <a:srgbClr val="FF3399">
                  <a:alpha val="31000"/>
                </a:srgbClr>
              </a:gs>
              <a:gs pos="100000">
                <a:srgbClr val="FFCCCC">
                  <a:alpha val="38000"/>
                </a:srgbClr>
              </a:gs>
            </a:gsLst>
            <a:lin ang="5400000" scaled="1"/>
          </a:gra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1674210" y="2708920"/>
            <a:ext cx="5040560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Через точку поза площиною можна провести безліч прямих, паралельних даній площині.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7" grpId="0" animBg="1"/>
      <p:bldP spid="19468" grpId="0" animBg="1"/>
      <p:bldP spid="19469" grpId="0" animBg="1"/>
      <p:bldP spid="19470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15"/>
          <p:cNvSpPr>
            <a:spLocks noChangeArrowheads="1"/>
          </p:cNvSpPr>
          <p:nvPr/>
        </p:nvSpPr>
        <p:spPr bwMode="auto">
          <a:xfrm>
            <a:off x="2556793" y="692696"/>
            <a:ext cx="2376488" cy="647700"/>
          </a:xfrm>
          <a:prstGeom prst="parallelogram">
            <a:avLst>
              <a:gd name="adj" fmla="val 91728"/>
            </a:avLst>
          </a:prstGeom>
          <a:gradFill rotWithShape="1">
            <a:gsLst>
              <a:gs pos="0">
                <a:srgbClr val="00FF00">
                  <a:alpha val="62000"/>
                </a:srgbClr>
              </a:gs>
              <a:gs pos="100000">
                <a:srgbClr val="00FF00">
                  <a:gamma/>
                  <a:tint val="27451"/>
                  <a:invGamma/>
                  <a:alpha val="64000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Line 16"/>
          <p:cNvSpPr>
            <a:spLocks noChangeShapeType="1"/>
          </p:cNvSpPr>
          <p:nvPr/>
        </p:nvSpPr>
        <p:spPr bwMode="auto">
          <a:xfrm>
            <a:off x="2556793" y="1341984"/>
            <a:ext cx="1079500" cy="5032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" name="Line 17"/>
          <p:cNvSpPr>
            <a:spLocks noChangeShapeType="1"/>
          </p:cNvSpPr>
          <p:nvPr/>
        </p:nvSpPr>
        <p:spPr bwMode="auto">
          <a:xfrm>
            <a:off x="4357018" y="1341984"/>
            <a:ext cx="1008063" cy="3603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 flipV="1">
            <a:off x="3564856" y="1700759"/>
            <a:ext cx="1800225" cy="142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" name="Line 19"/>
          <p:cNvSpPr>
            <a:spLocks noChangeShapeType="1"/>
          </p:cNvSpPr>
          <p:nvPr/>
        </p:nvSpPr>
        <p:spPr bwMode="auto">
          <a:xfrm>
            <a:off x="2483768" y="1341984"/>
            <a:ext cx="24495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" name="Line 20"/>
          <p:cNvSpPr>
            <a:spLocks noChangeShapeType="1"/>
          </p:cNvSpPr>
          <p:nvPr/>
        </p:nvSpPr>
        <p:spPr bwMode="auto">
          <a:xfrm>
            <a:off x="2628231" y="1124496"/>
            <a:ext cx="26638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971600" y="2108324"/>
            <a:ext cx="5796855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Якщо пряма належить одній площині і паралельна до лінії перетину її з другою площиною, то ця пряма паралельна другій площині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03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Oval 5"/>
          <p:cNvSpPr>
            <a:spLocks noChangeArrowheads="1"/>
          </p:cNvSpPr>
          <p:nvPr/>
        </p:nvSpPr>
        <p:spPr bwMode="auto">
          <a:xfrm>
            <a:off x="1476375" y="1773412"/>
            <a:ext cx="4535488" cy="1511300"/>
          </a:xfrm>
          <a:prstGeom prst="ellipse">
            <a:avLst/>
          </a:prstGeom>
          <a:gradFill rotWithShape="1">
            <a:gsLst>
              <a:gs pos="0">
                <a:srgbClr val="FFFF00">
                  <a:alpha val="50999"/>
                </a:srgbClr>
              </a:gs>
              <a:gs pos="100000">
                <a:srgbClr val="FFFF99">
                  <a:alpha val="49001"/>
                </a:srgbClr>
              </a:gs>
            </a:gsLst>
            <a:lin ang="2700000" scaled="1"/>
          </a:gra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6" name="Oval 6"/>
          <p:cNvSpPr>
            <a:spLocks noChangeArrowheads="1"/>
          </p:cNvSpPr>
          <p:nvPr/>
        </p:nvSpPr>
        <p:spPr bwMode="auto">
          <a:xfrm>
            <a:off x="3203575" y="620887"/>
            <a:ext cx="144463" cy="144462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1476375" y="620887"/>
            <a:ext cx="4103688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 flipV="1">
            <a:off x="1619250" y="333549"/>
            <a:ext cx="3889375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2195513" y="404987"/>
            <a:ext cx="3024187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2195513" y="2421112"/>
            <a:ext cx="30972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2987675" y="44624"/>
            <a:ext cx="10080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3200"/>
              <a:t>А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4716463" y="1989312"/>
            <a:ext cx="5032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2800" i="1"/>
              <a:t>а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5076825" y="333549"/>
            <a:ext cx="6477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b</a:t>
            </a:r>
            <a:endParaRPr lang="uk-UA" sz="2800"/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1692275" y="2276649"/>
            <a:ext cx="3587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1908175" y="2492549"/>
            <a:ext cx="431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3600">
                <a:solidFill>
                  <a:srgbClr val="0033CC"/>
                </a:solidFill>
              </a:rPr>
              <a:t>α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36938" y="3501008"/>
            <a:ext cx="5040560" cy="19389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Через точку поза площиною можна провести безліч прямих паралельних даній площині, але тільки одну пряму, паралельну заданій прямій з цієї площини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800" decel="1000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800" decel="1000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1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8" dur="1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5" dur="1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animBg="1"/>
      <p:bldP spid="20486" grpId="0" animBg="1"/>
      <p:bldP spid="20487" grpId="0" animBg="1"/>
      <p:bldP spid="20487" grpId="1" animBg="1"/>
      <p:bldP spid="20488" grpId="0" animBg="1"/>
      <p:bldP spid="20488" grpId="1" animBg="1"/>
      <p:bldP spid="20488" grpId="2" animBg="1"/>
      <p:bldP spid="20489" grpId="0" animBg="1"/>
      <p:bldP spid="20489" grpId="1" animBg="1"/>
      <p:bldP spid="20489" grpId="2" animBg="1"/>
      <p:bldP spid="20490" grpId="0" animBg="1"/>
      <p:bldP spid="20491" grpId="0"/>
      <p:bldP spid="20492" grpId="0"/>
      <p:bldP spid="20493" grpId="0"/>
      <p:bldP spid="20493" grpId="1"/>
      <p:bldP spid="20495" grpId="0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692444" y="565473"/>
            <a:ext cx="30241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Теорема: </a:t>
            </a:r>
            <a:endParaRPr lang="uk-UA" sz="36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488024" y="1203107"/>
            <a:ext cx="7252328" cy="25304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uk-UA" sz="40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Якщо одна з двох паралельних прямих перетинає площину, то і друга пряма також перетинає цю </a:t>
            </a:r>
            <a:r>
              <a:rPr lang="uk-UA" sz="40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площину</a:t>
            </a:r>
            <a:endParaRPr lang="uk-UA" sz="4000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131840" y="4546513"/>
            <a:ext cx="4316859" cy="1284459"/>
          </a:xfrm>
          <a:custGeom>
            <a:avLst/>
            <a:gdLst>
              <a:gd name="connsiteX0" fmla="*/ 0 w 3471908"/>
              <a:gd name="connsiteY0" fmla="*/ 0 h 1944216"/>
              <a:gd name="connsiteX1" fmla="*/ 3471908 w 3471908"/>
              <a:gd name="connsiteY1" fmla="*/ 0 h 1944216"/>
              <a:gd name="connsiteX2" fmla="*/ 3471908 w 3471908"/>
              <a:gd name="connsiteY2" fmla="*/ 1944216 h 1944216"/>
              <a:gd name="connsiteX3" fmla="*/ 0 w 3471908"/>
              <a:gd name="connsiteY3" fmla="*/ 1944216 h 1944216"/>
              <a:gd name="connsiteX4" fmla="*/ 0 w 3471908"/>
              <a:gd name="connsiteY4" fmla="*/ 0 h 1944216"/>
              <a:gd name="connsiteX0" fmla="*/ 1088020 w 3471908"/>
              <a:gd name="connsiteY0" fmla="*/ 0 h 1967366"/>
              <a:gd name="connsiteX1" fmla="*/ 3471908 w 3471908"/>
              <a:gd name="connsiteY1" fmla="*/ 23150 h 1967366"/>
              <a:gd name="connsiteX2" fmla="*/ 3471908 w 3471908"/>
              <a:gd name="connsiteY2" fmla="*/ 1967366 h 1967366"/>
              <a:gd name="connsiteX3" fmla="*/ 0 w 3471908"/>
              <a:gd name="connsiteY3" fmla="*/ 1967366 h 1967366"/>
              <a:gd name="connsiteX4" fmla="*/ 1088020 w 3471908"/>
              <a:gd name="connsiteY4" fmla="*/ 0 h 1967366"/>
              <a:gd name="connsiteX0" fmla="*/ 1608881 w 3992769"/>
              <a:gd name="connsiteY0" fmla="*/ 0 h 1967366"/>
              <a:gd name="connsiteX1" fmla="*/ 3992769 w 3992769"/>
              <a:gd name="connsiteY1" fmla="*/ 23150 h 1967366"/>
              <a:gd name="connsiteX2" fmla="*/ 3992769 w 3992769"/>
              <a:gd name="connsiteY2" fmla="*/ 1967366 h 1967366"/>
              <a:gd name="connsiteX3" fmla="*/ 0 w 3992769"/>
              <a:gd name="connsiteY3" fmla="*/ 1897917 h 1967366"/>
              <a:gd name="connsiteX4" fmla="*/ 1608881 w 3992769"/>
              <a:gd name="connsiteY4" fmla="*/ 0 h 1967366"/>
              <a:gd name="connsiteX0" fmla="*/ 1608881 w 3992769"/>
              <a:gd name="connsiteY0" fmla="*/ 0 h 1932642"/>
              <a:gd name="connsiteX1" fmla="*/ 3992769 w 3992769"/>
              <a:gd name="connsiteY1" fmla="*/ 23150 h 1932642"/>
              <a:gd name="connsiteX2" fmla="*/ 2464910 w 3992769"/>
              <a:gd name="connsiteY2" fmla="*/ 1932642 h 1932642"/>
              <a:gd name="connsiteX3" fmla="*/ 0 w 3992769"/>
              <a:gd name="connsiteY3" fmla="*/ 1897917 h 1932642"/>
              <a:gd name="connsiteX4" fmla="*/ 1608881 w 3992769"/>
              <a:gd name="connsiteY4" fmla="*/ 0 h 1932642"/>
              <a:gd name="connsiteX0" fmla="*/ 1608881 w 4837721"/>
              <a:gd name="connsiteY0" fmla="*/ 0 h 1932642"/>
              <a:gd name="connsiteX1" fmla="*/ 4837721 w 4837721"/>
              <a:gd name="connsiteY1" fmla="*/ 11575 h 1932642"/>
              <a:gd name="connsiteX2" fmla="*/ 2464910 w 4837721"/>
              <a:gd name="connsiteY2" fmla="*/ 1932642 h 1932642"/>
              <a:gd name="connsiteX3" fmla="*/ 0 w 4837721"/>
              <a:gd name="connsiteY3" fmla="*/ 1897917 h 1932642"/>
              <a:gd name="connsiteX4" fmla="*/ 1608881 w 4837721"/>
              <a:gd name="connsiteY4" fmla="*/ 0 h 1932642"/>
              <a:gd name="connsiteX0" fmla="*/ 1608881 w 4837721"/>
              <a:gd name="connsiteY0" fmla="*/ 0 h 1921067"/>
              <a:gd name="connsiteX1" fmla="*/ 4837721 w 4837721"/>
              <a:gd name="connsiteY1" fmla="*/ 11575 h 1921067"/>
              <a:gd name="connsiteX2" fmla="*/ 3680252 w 4837721"/>
              <a:gd name="connsiteY2" fmla="*/ 1921067 h 1921067"/>
              <a:gd name="connsiteX3" fmla="*/ 0 w 4837721"/>
              <a:gd name="connsiteY3" fmla="*/ 1897917 h 1921067"/>
              <a:gd name="connsiteX4" fmla="*/ 1608881 w 4837721"/>
              <a:gd name="connsiteY4" fmla="*/ 0 h 1921067"/>
              <a:gd name="connsiteX0" fmla="*/ 1111169 w 4340009"/>
              <a:gd name="connsiteY0" fmla="*/ 0 h 1921067"/>
              <a:gd name="connsiteX1" fmla="*/ 4340009 w 4340009"/>
              <a:gd name="connsiteY1" fmla="*/ 11575 h 1921067"/>
              <a:gd name="connsiteX2" fmla="*/ 3182540 w 4340009"/>
              <a:gd name="connsiteY2" fmla="*/ 1921067 h 1921067"/>
              <a:gd name="connsiteX3" fmla="*/ 0 w 4340009"/>
              <a:gd name="connsiteY3" fmla="*/ 1886343 h 1921067"/>
              <a:gd name="connsiteX4" fmla="*/ 1111169 w 4340009"/>
              <a:gd name="connsiteY4" fmla="*/ 0 h 1921067"/>
              <a:gd name="connsiteX0" fmla="*/ 1169042 w 4340009"/>
              <a:gd name="connsiteY0" fmla="*/ 625033 h 1909492"/>
              <a:gd name="connsiteX1" fmla="*/ 4340009 w 4340009"/>
              <a:gd name="connsiteY1" fmla="*/ 0 h 1909492"/>
              <a:gd name="connsiteX2" fmla="*/ 3182540 w 4340009"/>
              <a:gd name="connsiteY2" fmla="*/ 1909492 h 1909492"/>
              <a:gd name="connsiteX3" fmla="*/ 0 w 4340009"/>
              <a:gd name="connsiteY3" fmla="*/ 1874768 h 1909492"/>
              <a:gd name="connsiteX4" fmla="*/ 1169042 w 4340009"/>
              <a:gd name="connsiteY4" fmla="*/ 625033 h 1909492"/>
              <a:gd name="connsiteX0" fmla="*/ 1169042 w 4316859"/>
              <a:gd name="connsiteY0" fmla="*/ 0 h 1284459"/>
              <a:gd name="connsiteX1" fmla="*/ 4316859 w 4316859"/>
              <a:gd name="connsiteY1" fmla="*/ 0 h 1284459"/>
              <a:gd name="connsiteX2" fmla="*/ 3182540 w 4316859"/>
              <a:gd name="connsiteY2" fmla="*/ 1284459 h 1284459"/>
              <a:gd name="connsiteX3" fmla="*/ 0 w 4316859"/>
              <a:gd name="connsiteY3" fmla="*/ 1249735 h 1284459"/>
              <a:gd name="connsiteX4" fmla="*/ 1169042 w 4316859"/>
              <a:gd name="connsiteY4" fmla="*/ 0 h 1284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6859" h="1284459">
                <a:moveTo>
                  <a:pt x="1169042" y="0"/>
                </a:moveTo>
                <a:lnTo>
                  <a:pt x="4316859" y="0"/>
                </a:lnTo>
                <a:lnTo>
                  <a:pt x="3182540" y="1284459"/>
                </a:lnTo>
                <a:lnTo>
                  <a:pt x="0" y="1249735"/>
                </a:lnTo>
                <a:lnTo>
                  <a:pt x="1169042" y="0"/>
                </a:lnTo>
                <a:close/>
              </a:path>
            </a:pathLst>
          </a:custGeom>
          <a:solidFill>
            <a:srgbClr val="00FF00">
              <a:alpha val="40000"/>
            </a:srgb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4499992" y="3573016"/>
            <a:ext cx="1152128" cy="16157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>
            <a:off x="5436096" y="3573016"/>
            <a:ext cx="1152128" cy="16276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3995936" y="5188742"/>
            <a:ext cx="504056" cy="64223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4932040" y="5200624"/>
            <a:ext cx="504056" cy="63034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3635896" y="5837264"/>
            <a:ext cx="335722" cy="400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4499992" y="5830972"/>
            <a:ext cx="432048" cy="5503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0" name="Овал 17409"/>
          <p:cNvSpPr/>
          <p:nvPr/>
        </p:nvSpPr>
        <p:spPr>
          <a:xfrm>
            <a:off x="4499992" y="5085184"/>
            <a:ext cx="72008" cy="12746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5400092" y="5136891"/>
            <a:ext cx="72008" cy="12746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894</TotalTime>
  <Words>399</Words>
  <Application>Microsoft Office PowerPoint</Application>
  <PresentationFormat>Экран (4:3)</PresentationFormat>
  <Paragraphs>100</Paragraphs>
  <Slides>14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Book Antiqua</vt:lpstr>
      <vt:lpstr>Cambria Math</vt:lpstr>
      <vt:lpstr>Times New Roman</vt:lpstr>
      <vt:lpstr>Оформление по умолчанию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MoBIL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Надежда</dc:creator>
  <cp:lastModifiedBy>user</cp:lastModifiedBy>
  <cp:revision>55</cp:revision>
  <dcterms:created xsi:type="dcterms:W3CDTF">2010-11-16T15:03:00Z</dcterms:created>
  <dcterms:modified xsi:type="dcterms:W3CDTF">2022-10-10T04:32:59Z</dcterms:modified>
</cp:coreProperties>
</file>