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76" r:id="rId6"/>
    <p:sldId id="267" r:id="rId7"/>
    <p:sldId id="268" r:id="rId8"/>
    <p:sldId id="269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7FF57"/>
    <a:srgbClr val="AAFF8F"/>
    <a:srgbClr val="006600"/>
    <a:srgbClr val="6600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469D071-3F84-4D2F-947E-EAEB62F76C9A}" type="datetimeFigureOut">
              <a:rPr lang="ru-RU"/>
              <a:pPr>
                <a:defRPr/>
              </a:pPr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24D9C3D-8D2F-4E52-83F7-EC471149C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130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87AAA9-BEA1-424B-AE41-10D04AC28D3B}" type="slidenum">
              <a:rPr lang="ru-RU" altLang="ru-RU" smtClean="0"/>
              <a:pPr eaLnBrk="1" hangingPunct="1"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7F1FF-45FC-4A21-A947-EB3C69693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797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8C6B-F21C-4DD4-A2ED-7A1E4D323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43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03057-91A6-4F7E-B8F9-0482D0A93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16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39F64-C782-4B93-87D0-DA965922D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46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41232-CD2E-4918-956A-651879F5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03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A81FC-F67F-4DD6-8120-72E3AB0BE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01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7071-F143-43B2-8B90-8F15B0369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05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56E5-1935-4DF4-8820-602BEC7DD9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7F991-2369-427C-9E9F-513888780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06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D7F8D-A6A8-41ED-87DE-03FB5AEE5E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31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85AEE-D632-4C5A-9EA1-403E46109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4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14A64-AF02-4F47-87B3-1F71EAFD8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25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6C58726-39B4-43EE-BDD4-5FAA5A832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5" r:id="rId2"/>
    <p:sldLayoutId id="2147483714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5" r:id="rId9"/>
    <p:sldLayoutId id="2147483711" r:id="rId10"/>
    <p:sldLayoutId id="2147483712" r:id="rId11"/>
    <p:sldLayoutId id="214748371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052736"/>
            <a:ext cx="8064500" cy="2520950"/>
          </a:xfrm>
        </p:spPr>
        <p:txBody>
          <a:bodyPr>
            <a:noAutofit/>
          </a:bodyPr>
          <a:lstStyle/>
          <a:p>
            <a:pPr marR="0" algn="ctr">
              <a:lnSpc>
                <a:spcPct val="90000"/>
              </a:lnSpc>
            </a:pPr>
            <a:r>
              <a:rPr lang="uk-UA" altLang="ru-RU" sz="5000" b="1" i="1" dirty="0" smtClean="0"/>
              <a:t>Одинадцяте жовтня</a:t>
            </a:r>
          </a:p>
          <a:p>
            <a:pPr marR="0" algn="ctr">
              <a:lnSpc>
                <a:spcPct val="90000"/>
              </a:lnSpc>
            </a:pPr>
            <a:r>
              <a:rPr lang="uk-UA" altLang="ru-RU" sz="5000" b="1" i="1" dirty="0" smtClean="0"/>
              <a:t>Класна робота</a:t>
            </a:r>
          </a:p>
          <a:p>
            <a:pPr marR="0" algn="ctr">
              <a:lnSpc>
                <a:spcPct val="90000"/>
              </a:lnSpc>
            </a:pPr>
            <a:endParaRPr lang="uk-UA" altLang="ru-RU" sz="5000" b="1" i="1" dirty="0"/>
          </a:p>
          <a:p>
            <a:pPr marR="0" algn="ctr">
              <a:lnSpc>
                <a:spcPct val="90000"/>
              </a:lnSpc>
            </a:pPr>
            <a:r>
              <a:rPr lang="uk-UA" altLang="ru-RU" sz="5000" b="1" i="1" dirty="0" smtClean="0"/>
              <a:t>Степінь з раціональним показником</a:t>
            </a:r>
            <a:endParaRPr lang="ru-RU" altLang="ru-RU" sz="50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809"/>
            <a:ext cx="9144000" cy="171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767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44" y="0"/>
            <a:ext cx="9144000" cy="19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3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6600" b="1" u="sng" smtClean="0">
                <a:solidFill>
                  <a:srgbClr val="FF0000"/>
                </a:solidFill>
                <a:latin typeface="Times New Roman" pitchFamily="18" charset="0"/>
              </a:rPr>
              <a:t>С т е п і н ь</a:t>
            </a:r>
            <a:r>
              <a:rPr lang="ru-RU" altLang="ru-RU" sz="400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332038"/>
            <a:ext cx="8964612" cy="4525962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6000" b="1" smtClean="0">
                <a:solidFill>
                  <a:schemeClr val="hlink"/>
                </a:solidFill>
              </a:rPr>
              <a:t>     </a:t>
            </a:r>
            <a:r>
              <a:rPr lang="uk-UA" altLang="ru-RU" sz="6000" b="1" smtClean="0">
                <a:solidFill>
                  <a:srgbClr val="000099"/>
                </a:solidFill>
              </a:rPr>
              <a:t>а ∙ а ∙ а ∙…∙ а</a:t>
            </a:r>
            <a:r>
              <a:rPr lang="uk-UA" altLang="ru-RU" sz="6000" smtClean="0">
                <a:solidFill>
                  <a:srgbClr val="000099"/>
                </a:solidFill>
              </a:rPr>
              <a:t> </a:t>
            </a:r>
            <a:r>
              <a:rPr lang="uk-UA" altLang="ru-RU" sz="6000" b="1" smtClean="0"/>
              <a:t>=</a:t>
            </a:r>
            <a:r>
              <a:rPr lang="uk-UA" altLang="ru-RU" sz="6000" smtClean="0"/>
              <a:t> </a:t>
            </a:r>
            <a:r>
              <a:rPr lang="en-US" altLang="ru-RU" sz="6000" smtClean="0"/>
              <a:t> </a:t>
            </a:r>
            <a:r>
              <a:rPr lang="uk-UA" altLang="ru-RU" sz="6000" smtClean="0"/>
              <a:t>  </a:t>
            </a:r>
            <a:r>
              <a:rPr lang="en-US" altLang="ru-RU" sz="6000" smtClean="0"/>
              <a:t>  </a:t>
            </a:r>
            <a:r>
              <a:rPr lang="uk-UA" altLang="ru-RU" sz="6000" smtClean="0"/>
              <a:t> ,</a:t>
            </a:r>
          </a:p>
          <a:p>
            <a:pPr>
              <a:buFontTx/>
              <a:buNone/>
            </a:pPr>
            <a:r>
              <a:rPr lang="uk-UA" altLang="ru-RU" sz="2000" smtClean="0"/>
              <a:t> </a:t>
            </a:r>
          </a:p>
          <a:p>
            <a:pPr>
              <a:buFontTx/>
              <a:buNone/>
            </a:pPr>
            <a:r>
              <a:rPr lang="uk-UA" altLang="ru-RU" sz="5400" smtClean="0"/>
              <a:t>  де</a:t>
            </a:r>
            <a:r>
              <a:rPr lang="uk-UA" altLang="ru-RU" sz="6000" smtClean="0"/>
              <a:t> </a:t>
            </a:r>
            <a:r>
              <a:rPr lang="uk-UA" altLang="ru-RU" sz="6600" b="1" smtClean="0">
                <a:solidFill>
                  <a:srgbClr val="000099"/>
                </a:solidFill>
                <a:latin typeface="Times New Roman" pitchFamily="18" charset="0"/>
              </a:rPr>
              <a:t>а</a:t>
            </a:r>
            <a:r>
              <a:rPr lang="uk-UA" altLang="ru-RU" sz="6000" smtClean="0"/>
              <a:t> – </a:t>
            </a:r>
            <a:r>
              <a:rPr lang="uk-UA" altLang="ru-RU" sz="5400" i="1" smtClean="0"/>
              <a:t>основа степеня</a:t>
            </a:r>
            <a:r>
              <a:rPr lang="uk-UA" altLang="ru-RU" sz="6000" smtClean="0"/>
              <a:t>,</a:t>
            </a:r>
            <a:endParaRPr lang="en-US" altLang="ru-RU" sz="6000" smtClean="0"/>
          </a:p>
          <a:p>
            <a:pPr>
              <a:buFontTx/>
              <a:buNone/>
            </a:pPr>
            <a:r>
              <a:rPr lang="uk-UA" altLang="ru-RU" sz="6000" smtClean="0"/>
              <a:t>  </a:t>
            </a:r>
            <a:r>
              <a:rPr lang="en-US" altLang="ru-RU" sz="6000" b="1" smtClean="0"/>
              <a:t>n</a:t>
            </a:r>
            <a:r>
              <a:rPr lang="uk-UA" altLang="ru-RU" sz="6000" smtClean="0"/>
              <a:t> – </a:t>
            </a:r>
            <a:r>
              <a:rPr lang="uk-UA" altLang="ru-RU" sz="5400" i="1" smtClean="0"/>
              <a:t>показник степеня</a:t>
            </a:r>
            <a:r>
              <a:rPr lang="uk-UA" altLang="ru-RU" smtClean="0"/>
              <a:t> </a:t>
            </a:r>
            <a:endParaRPr lang="ru-RU" altLang="ru-RU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04025" y="2276475"/>
            <a:ext cx="936625" cy="1081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6600" b="1">
                <a:solidFill>
                  <a:srgbClr val="000099"/>
                </a:solidFill>
                <a:latin typeface="Times New Roman" pitchFamily="18" charset="0"/>
              </a:rPr>
              <a:t>a</a:t>
            </a:r>
            <a:r>
              <a:rPr lang="en-US" altLang="ru-RU" sz="6000" b="1" baseline="30000">
                <a:latin typeface="Times New Roman" pitchFamily="18" charset="0"/>
              </a:rPr>
              <a:t>n </a:t>
            </a:r>
            <a:endParaRPr lang="ru-RU" altLang="ru-RU" sz="6000" b="1">
              <a:latin typeface="Arial" charset="0"/>
            </a:endParaRP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5848350" y="5537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r>
              <a:rPr lang="uk-UA" altLang="ru-RU" sz="4000" b="1" smtClean="0">
                <a:solidFill>
                  <a:srgbClr val="CC0099"/>
                </a:solidFill>
              </a:rPr>
              <a:t>Степінь з </a:t>
            </a:r>
            <a:r>
              <a:rPr lang="uk-UA" altLang="ru-RU" sz="4000" b="1" i="1" smtClean="0">
                <a:solidFill>
                  <a:srgbClr val="006600"/>
                </a:solidFill>
              </a:rPr>
              <a:t>натуральним</a:t>
            </a:r>
            <a:r>
              <a:rPr lang="uk-UA" altLang="ru-RU" sz="4000" b="1" smtClean="0">
                <a:solidFill>
                  <a:srgbClr val="CC0099"/>
                </a:solidFill>
              </a:rPr>
              <a:t> показником </a:t>
            </a:r>
            <a:endParaRPr lang="ru-RU" altLang="ru-RU" sz="4000" b="1" smtClean="0">
              <a:solidFill>
                <a:srgbClr val="CC0099"/>
              </a:solidFill>
            </a:endParaRPr>
          </a:p>
        </p:txBody>
      </p:sp>
      <p:sp>
        <p:nvSpPr>
          <p:cNvPr id="5128" name="Text Box 8"/>
          <p:cNvSpPr>
            <a:spLocks noGrp="1" noChangeArrowheads="1"/>
          </p:cNvSpPr>
          <p:nvPr>
            <p:ph idx="1"/>
          </p:nvPr>
        </p:nvSpPr>
        <p:spPr>
          <a:xfrm>
            <a:off x="755650" y="1700213"/>
            <a:ext cx="7931150" cy="9652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ru-RU" sz="6000" smtClean="0"/>
              <a:t>с</a:t>
            </a:r>
            <a:r>
              <a:rPr lang="uk-UA" altLang="ru-RU" sz="6000" baseline="30000" smtClean="0"/>
              <a:t>6 </a:t>
            </a:r>
            <a:r>
              <a:rPr lang="uk-UA" altLang="ru-RU" sz="6000" smtClean="0"/>
              <a:t>;    4</a:t>
            </a:r>
            <a:r>
              <a:rPr lang="uk-UA" altLang="ru-RU" sz="6000" baseline="30000" smtClean="0"/>
              <a:t>11</a:t>
            </a:r>
            <a:endParaRPr lang="ru-RU" altLang="ru-RU" sz="6000" smtClean="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39750" y="31416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4400" b="1">
                <a:solidFill>
                  <a:srgbClr val="CC0099"/>
                </a:solidFill>
                <a:latin typeface="Arial" charset="0"/>
              </a:rPr>
              <a:t>Степінь  з </a:t>
            </a:r>
            <a:r>
              <a:rPr lang="uk-UA" altLang="ru-RU" sz="4400" b="1" i="1">
                <a:solidFill>
                  <a:srgbClr val="006600"/>
                </a:solidFill>
                <a:latin typeface="Arial" charset="0"/>
              </a:rPr>
              <a:t>цілим раціональним</a:t>
            </a:r>
            <a:r>
              <a:rPr lang="uk-UA" altLang="ru-RU" sz="4400" b="1">
                <a:solidFill>
                  <a:srgbClr val="CC0099"/>
                </a:solidFill>
                <a:latin typeface="Arial" charset="0"/>
              </a:rPr>
              <a:t> показником</a:t>
            </a:r>
            <a:endParaRPr lang="ru-RU" altLang="ru-RU" sz="4400" b="1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68313" y="4797425"/>
            <a:ext cx="8229600" cy="1152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6000">
                <a:latin typeface="Arial" charset="0"/>
              </a:rPr>
              <a:t>а</a:t>
            </a:r>
            <a:r>
              <a:rPr lang="uk-UA" altLang="ru-RU" sz="6000" baseline="30000">
                <a:latin typeface="Arial" charset="0"/>
              </a:rPr>
              <a:t>-7 </a:t>
            </a:r>
            <a:r>
              <a:rPr lang="uk-UA" altLang="ru-RU" sz="6000">
                <a:latin typeface="Arial" charset="0"/>
              </a:rPr>
              <a:t>;    3</a:t>
            </a:r>
            <a:r>
              <a:rPr lang="uk-UA" altLang="ru-RU" sz="6000" baseline="30000">
                <a:latin typeface="Arial" charset="0"/>
              </a:rPr>
              <a:t>-2</a:t>
            </a:r>
            <a:r>
              <a:rPr lang="uk-UA" altLang="ru-RU" sz="6000">
                <a:latin typeface="Arial" charset="0"/>
              </a:rPr>
              <a:t>;   с</a:t>
            </a:r>
            <a:r>
              <a:rPr lang="uk-UA" altLang="ru-RU" sz="6000" baseline="30000">
                <a:latin typeface="Arial" charset="0"/>
              </a:rPr>
              <a:t>0</a:t>
            </a:r>
            <a:endParaRPr lang="ru-RU" altLang="ru-RU" sz="6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build="p" animBg="1"/>
      <p:bldP spid="51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-15875"/>
            <a:ext cx="8713787" cy="1143000"/>
          </a:xfrm>
        </p:spPr>
        <p:txBody>
          <a:bodyPr/>
          <a:lstStyle/>
          <a:p>
            <a:pPr algn="ctr"/>
            <a:r>
              <a:rPr lang="uk-UA" altLang="ru-RU" sz="5400" b="1" smtClean="0">
                <a:solidFill>
                  <a:srgbClr val="CC0099"/>
                </a:solidFill>
              </a:rPr>
              <a:t>Властивості степенів</a:t>
            </a:r>
            <a:r>
              <a:rPr lang="ru-RU" altLang="ru-RU" sz="4000" smtClean="0"/>
              <a:t> </a:t>
            </a:r>
          </a:p>
        </p:txBody>
      </p:sp>
      <p:sp>
        <p:nvSpPr>
          <p:cNvPr id="1029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0" y="1124744"/>
            <a:ext cx="8964613" cy="6120680"/>
          </a:xfrm>
          <a:blipFill rotWithShape="1">
            <a:blip r:embed="rId3"/>
            <a:stretch>
              <a:fillRect l="-1156" t="-2988"/>
            </a:stretch>
          </a:blipFill>
          <a:extLst/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5530850" y="2420938"/>
          <a:ext cx="3371850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Формула" r:id="rId4" imgW="1206500" imgH="762000" progId="Equation.3">
                  <p:embed/>
                </p:oleObj>
              </mc:Choice>
              <mc:Fallback>
                <p:oleObj name="Формула" r:id="rId4" imgW="1206500" imgH="762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2420938"/>
                        <a:ext cx="3371850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graphicFrame>
        <p:nvGraphicFramePr>
          <p:cNvPr id="92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136625"/>
              </p:ext>
            </p:extLst>
          </p:nvPr>
        </p:nvGraphicFramePr>
        <p:xfrm>
          <a:off x="5768975" y="1330325"/>
          <a:ext cx="2681288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Уравнение" r:id="rId6" imgW="1244520" imgH="495000" progId="Equation.3">
                  <p:embed/>
                </p:oleObj>
              </mc:Choice>
              <mc:Fallback>
                <p:oleObj name="Уравнение" r:id="rId6" imgW="1244520" imgH="495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975" y="1330325"/>
                        <a:ext cx="2681288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73196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altLang="ru-RU" sz="8000" dirty="0" smtClean="0"/>
              <a:t>  </a:t>
            </a:r>
            <a:br>
              <a:rPr lang="uk-UA" altLang="ru-RU" sz="8000" dirty="0" smtClean="0"/>
            </a:br>
            <a:r>
              <a:rPr lang="uk-UA" altLang="ru-RU" sz="5400" dirty="0" smtClean="0"/>
              <a:t>Спростіть вирази</a:t>
            </a:r>
            <a:r>
              <a:rPr lang="en-US" altLang="ru-RU" sz="5400" dirty="0"/>
              <a:t>:</a:t>
            </a:r>
            <a:endParaRPr lang="ru-RU" dirty="0"/>
          </a:p>
        </p:txBody>
      </p:sp>
      <p:sp>
        <p:nvSpPr>
          <p:cNvPr id="11267" name="Объект 2"/>
          <p:cNvSpPr>
            <a:spLocks noGrp="1"/>
          </p:cNvSpPr>
          <p:nvPr>
            <p:ph sz="half" idx="1"/>
          </p:nvPr>
        </p:nvSpPr>
        <p:spPr>
          <a:xfrm>
            <a:off x="2051050" y="1773238"/>
            <a:ext cx="2674938" cy="44338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altLang="ru-RU" sz="2800" i="1" dirty="0" smtClean="0"/>
              <a:t> 1) х</a:t>
            </a:r>
            <a:r>
              <a:rPr lang="uk-UA" altLang="ru-RU" sz="2800" i="1" baseline="30000" dirty="0" smtClean="0"/>
              <a:t>3</a:t>
            </a:r>
            <a:r>
              <a:rPr lang="uk-UA" altLang="ru-RU" sz="2800" i="1" dirty="0" smtClean="0"/>
              <a:t> </a:t>
            </a:r>
            <a:r>
              <a:rPr lang="en-US" altLang="ru-RU" sz="2800" i="1" dirty="0" smtClean="0">
                <a:cs typeface="Arial" charset="0"/>
              </a:rPr>
              <a:t>·</a:t>
            </a:r>
            <a:r>
              <a:rPr lang="uk-UA" altLang="ru-RU" sz="2800" i="1" dirty="0" smtClean="0"/>
              <a:t> х</a:t>
            </a:r>
            <a:r>
              <a:rPr lang="uk-UA" altLang="ru-RU" sz="2800" i="1" baseline="30000" dirty="0" smtClean="0"/>
              <a:t>5</a:t>
            </a:r>
            <a:endParaRPr lang="uk-UA" altLang="ru-RU" sz="2800" i="1" dirty="0" smtClean="0"/>
          </a:p>
          <a:p>
            <a:pPr>
              <a:buFont typeface="Wingdings 2" pitchFamily="18" charset="2"/>
              <a:buNone/>
            </a:pPr>
            <a:r>
              <a:rPr lang="uk-UA" altLang="ru-RU" sz="2800" i="1" dirty="0" smtClean="0"/>
              <a:t> 2) у </a:t>
            </a:r>
            <a:r>
              <a:rPr lang="uk-UA" altLang="ru-RU" sz="2800" i="1" baseline="30000" dirty="0" smtClean="0"/>
              <a:t>-6</a:t>
            </a:r>
            <a:r>
              <a:rPr lang="uk-UA" altLang="ru-RU" sz="2800" i="1" dirty="0" smtClean="0"/>
              <a:t> </a:t>
            </a:r>
            <a:r>
              <a:rPr lang="en-US" altLang="ru-RU" sz="2800" i="1" dirty="0" smtClean="0">
                <a:cs typeface="Arial" charset="0"/>
              </a:rPr>
              <a:t>·</a:t>
            </a:r>
            <a:r>
              <a:rPr lang="uk-UA" altLang="ru-RU" sz="2800" i="1" dirty="0" smtClean="0"/>
              <a:t> у </a:t>
            </a:r>
            <a:r>
              <a:rPr lang="uk-UA" altLang="ru-RU" sz="2800" i="1" baseline="30000" dirty="0" smtClean="0"/>
              <a:t>4</a:t>
            </a:r>
            <a:endParaRPr lang="uk-UA" altLang="ru-RU" sz="2800" i="1" dirty="0" smtClean="0"/>
          </a:p>
          <a:p>
            <a:pPr>
              <a:buFont typeface="Wingdings 2" pitchFamily="18" charset="2"/>
              <a:buNone/>
            </a:pPr>
            <a:r>
              <a:rPr lang="uk-UA" altLang="ru-RU" sz="2800" i="1" dirty="0" smtClean="0"/>
              <a:t> 3) т </a:t>
            </a:r>
            <a:r>
              <a:rPr lang="uk-UA" altLang="ru-RU" sz="2800" i="1" baseline="30000" dirty="0" smtClean="0"/>
              <a:t>5</a:t>
            </a:r>
            <a:r>
              <a:rPr lang="uk-UA" altLang="ru-RU" sz="2800" i="1" dirty="0" smtClean="0"/>
              <a:t> : т</a:t>
            </a:r>
            <a:r>
              <a:rPr lang="uk-UA" altLang="ru-RU" sz="2800" i="1" baseline="30000" dirty="0" smtClean="0"/>
              <a:t>12</a:t>
            </a:r>
            <a:r>
              <a:rPr lang="uk-UA" altLang="ru-RU" sz="2800" i="1" dirty="0" smtClean="0"/>
              <a:t> </a:t>
            </a:r>
            <a:endParaRPr lang="en-US" altLang="ru-RU" sz="2800" i="1" dirty="0" smtClean="0"/>
          </a:p>
          <a:p>
            <a:pPr>
              <a:buFont typeface="Wingdings 2" pitchFamily="18" charset="2"/>
              <a:buNone/>
            </a:pPr>
            <a:r>
              <a:rPr lang="uk-UA" altLang="ru-RU" sz="2800" i="1" dirty="0" smtClean="0"/>
              <a:t>4) </a:t>
            </a:r>
            <a:r>
              <a:rPr lang="en-US" altLang="ru-RU" sz="2800" i="1" dirty="0" smtClean="0"/>
              <a:t>n</a:t>
            </a:r>
            <a:r>
              <a:rPr lang="ru-RU" altLang="ru-RU" sz="2800" i="1" dirty="0" smtClean="0"/>
              <a:t> </a:t>
            </a:r>
            <a:r>
              <a:rPr lang="uk-UA" altLang="ru-RU" sz="2800" i="1" baseline="30000" dirty="0" smtClean="0"/>
              <a:t>-4</a:t>
            </a:r>
            <a:r>
              <a:rPr lang="uk-UA" altLang="ru-RU" sz="2800" i="1" dirty="0" smtClean="0"/>
              <a:t> </a:t>
            </a:r>
            <a:r>
              <a:rPr lang="en-US" altLang="ru-RU" sz="2800" i="1" dirty="0" smtClean="0">
                <a:cs typeface="Arial" charset="0"/>
              </a:rPr>
              <a:t>·</a:t>
            </a:r>
            <a:r>
              <a:rPr lang="uk-UA" altLang="ru-RU" sz="2800" i="1" dirty="0" smtClean="0"/>
              <a:t> </a:t>
            </a:r>
            <a:r>
              <a:rPr lang="en-US" altLang="ru-RU" sz="2800" i="1" dirty="0" smtClean="0"/>
              <a:t>n </a:t>
            </a:r>
            <a:r>
              <a:rPr lang="uk-UA" altLang="ru-RU" sz="2800" i="1" baseline="30000" dirty="0" smtClean="0"/>
              <a:t>-7</a:t>
            </a:r>
            <a:r>
              <a:rPr lang="uk-UA" altLang="ru-RU" sz="2800" i="1" dirty="0" smtClean="0"/>
              <a:t> </a:t>
            </a:r>
            <a:endParaRPr lang="en-US" altLang="ru-RU" sz="2800" i="1" dirty="0" smtClean="0"/>
          </a:p>
          <a:p>
            <a:pPr>
              <a:buFont typeface="Wingdings 2" pitchFamily="18" charset="2"/>
              <a:buNone/>
            </a:pPr>
            <a:r>
              <a:rPr lang="uk-UA" altLang="ru-RU" sz="2800" i="1" dirty="0" smtClean="0"/>
              <a:t>5) </a:t>
            </a:r>
            <a:r>
              <a:rPr lang="en-US" altLang="ru-RU" sz="2800" i="1" dirty="0" smtClean="0"/>
              <a:t>(c</a:t>
            </a:r>
            <a:r>
              <a:rPr lang="en-US" altLang="ru-RU" sz="2800" i="1" baseline="30000" dirty="0" smtClean="0"/>
              <a:t>3</a:t>
            </a:r>
            <a:r>
              <a:rPr lang="en-US" altLang="ru-RU" sz="2800" i="1" dirty="0" smtClean="0"/>
              <a:t>)</a:t>
            </a:r>
            <a:r>
              <a:rPr lang="en-US" altLang="ru-RU" sz="2800" i="1" baseline="30000" dirty="0" smtClean="0"/>
              <a:t>6</a:t>
            </a:r>
            <a:endParaRPr lang="ru-RU" altLang="ru-RU" sz="2800" i="1" dirty="0" smtClean="0"/>
          </a:p>
          <a:p>
            <a:endParaRPr lang="ru-RU" alt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24300" y="1773238"/>
            <a:ext cx="2011363" cy="4433887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altLang="ru-RU" sz="2800" i="1" dirty="0" smtClean="0"/>
              <a:t>=</a:t>
            </a:r>
            <a:r>
              <a:rPr lang="uk-UA" altLang="ru-RU" sz="2800" i="1" dirty="0" smtClean="0"/>
              <a:t> х</a:t>
            </a:r>
            <a:r>
              <a:rPr lang="en-US" altLang="ru-RU" sz="2800" i="1" baseline="30000" dirty="0" smtClean="0"/>
              <a:t>8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ru-RU" sz="2800" i="1" dirty="0" smtClean="0"/>
              <a:t>=</a:t>
            </a:r>
            <a:r>
              <a:rPr lang="uk-UA" altLang="ru-RU" sz="2800" i="1" dirty="0" smtClean="0"/>
              <a:t> у </a:t>
            </a:r>
            <a:r>
              <a:rPr lang="en-US" altLang="ru-RU" sz="2800" i="1" baseline="30000" dirty="0" smtClean="0"/>
              <a:t>-2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ru-RU" sz="2800" i="1" dirty="0" smtClean="0"/>
              <a:t>=</a:t>
            </a:r>
            <a:r>
              <a:rPr lang="uk-UA" altLang="ru-RU" sz="2800" i="1" dirty="0" smtClean="0"/>
              <a:t>  т</a:t>
            </a:r>
            <a:r>
              <a:rPr lang="en-US" altLang="ru-RU" sz="2800" i="1" baseline="30000" dirty="0" smtClean="0"/>
              <a:t>-7</a:t>
            </a:r>
            <a:endParaRPr lang="uk-UA" altLang="ru-RU" sz="2800" i="1" dirty="0" smtClean="0"/>
          </a:p>
          <a:p>
            <a:pPr marL="0" indent="0">
              <a:buFont typeface="Wingdings 2" pitchFamily="18" charset="2"/>
              <a:buNone/>
            </a:pPr>
            <a:r>
              <a:rPr lang="en-US" altLang="ru-RU" sz="2800" i="1" dirty="0" smtClean="0"/>
              <a:t>= n </a:t>
            </a:r>
            <a:r>
              <a:rPr lang="uk-UA" altLang="ru-RU" sz="2800" i="1" baseline="30000" dirty="0" smtClean="0"/>
              <a:t>-</a:t>
            </a:r>
            <a:r>
              <a:rPr lang="en-US" altLang="ru-RU" sz="2800" i="1" baseline="30000" dirty="0" smtClean="0"/>
              <a:t>11</a:t>
            </a:r>
            <a:endParaRPr lang="en-US" altLang="ru-RU" sz="2800" dirty="0" smtClean="0"/>
          </a:p>
          <a:p>
            <a:pPr marL="0" indent="0">
              <a:buFont typeface="Wingdings 2" pitchFamily="18" charset="2"/>
              <a:buNone/>
            </a:pPr>
            <a:r>
              <a:rPr lang="en-US" altLang="ru-RU" sz="2800" i="1" dirty="0" smtClean="0"/>
              <a:t>=c</a:t>
            </a:r>
            <a:r>
              <a:rPr lang="en-US" altLang="ru-RU" sz="2800" i="1" baseline="30000" dirty="0" smtClean="0"/>
              <a:t>18</a:t>
            </a:r>
            <a:endParaRPr lang="ru-RU" altLang="ru-RU" sz="2800" i="1" dirty="0" smtClean="0"/>
          </a:p>
          <a:p>
            <a:pPr marL="0" indent="0">
              <a:buFont typeface="Wingdings 2" pitchFamily="18" charset="2"/>
              <a:buNone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altLang="ru-RU" sz="4000" b="1" dirty="0" smtClean="0"/>
              <a:t>Степінь з раціональним показником</a:t>
            </a:r>
            <a:endParaRPr lang="ru-RU" altLang="ru-RU" sz="4000" b="1" dirty="0" smtClean="0"/>
          </a:p>
        </p:txBody>
      </p:sp>
      <p:graphicFrame>
        <p:nvGraphicFramePr>
          <p:cNvPr id="1433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024063" y="1606550"/>
          <a:ext cx="5286375" cy="249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Формула" r:id="rId3" imgW="672808" imgH="317362" progId="Equation.3">
                  <p:embed/>
                </p:oleObj>
              </mc:Choice>
              <mc:Fallback>
                <p:oleObj name="Формула" r:id="rId3" imgW="672808" imgH="317362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1606550"/>
                        <a:ext cx="5286375" cy="249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539750" y="4508500"/>
            <a:ext cx="8424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/>
            </a:r>
            <a:br>
              <a:rPr lang="uk-UA" altLang="ru-RU" sz="4000">
                <a:solidFill>
                  <a:schemeClr val="tx2"/>
                </a:solidFill>
                <a:latin typeface="Arial" charset="0"/>
              </a:rPr>
            </a:b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де</a:t>
            </a:r>
            <a:r>
              <a:rPr lang="en-US" altLang="ru-RU" sz="4000">
                <a:solidFill>
                  <a:schemeClr val="tx2"/>
                </a:solidFill>
                <a:latin typeface="Arial" charset="0"/>
              </a:rPr>
              <a:t>  </a:t>
            </a: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а</a:t>
            </a: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altLang="ru-RU" sz="4000">
                <a:solidFill>
                  <a:schemeClr val="tx2"/>
                </a:solidFill>
                <a:latin typeface="Arial" charset="0"/>
              </a:rPr>
              <a:t>&gt; 0</a:t>
            </a:r>
            <a:br>
              <a:rPr lang="en-US" altLang="ru-RU" sz="4000">
                <a:solidFill>
                  <a:schemeClr val="tx2"/>
                </a:solidFill>
                <a:latin typeface="Arial" charset="0"/>
              </a:rPr>
            </a:b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      </a:t>
            </a:r>
            <a:r>
              <a:rPr lang="en-US" altLang="ru-RU" sz="4000" i="1">
                <a:solidFill>
                  <a:schemeClr val="tx2"/>
                </a:solidFill>
                <a:latin typeface="Arial" charset="0"/>
              </a:rPr>
              <a:t>n</a:t>
            </a: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 - </a:t>
            </a: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натуральне</a:t>
            </a: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 число </a:t>
            </a:r>
            <a:r>
              <a:rPr lang="en-US" altLang="ru-RU" sz="400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altLang="ru-RU" sz="4000" i="1">
                <a:solidFill>
                  <a:schemeClr val="tx2"/>
                </a:solidFill>
                <a:latin typeface="Arial" charset="0"/>
              </a:rPr>
              <a:t>n &gt; 1)</a:t>
            </a: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,</a:t>
            </a:r>
            <a:r>
              <a:rPr lang="en-US" altLang="ru-RU" sz="4000" i="1">
                <a:solidFill>
                  <a:schemeClr val="tx2"/>
                </a:solidFill>
                <a:latin typeface="Arial" charset="0"/>
              </a:rPr>
              <a:t/>
            </a:r>
            <a:br>
              <a:rPr lang="en-US" altLang="ru-RU" sz="4000" i="1">
                <a:solidFill>
                  <a:schemeClr val="tx2"/>
                </a:solidFill>
                <a:latin typeface="Arial" charset="0"/>
              </a:rPr>
            </a:b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      т</a:t>
            </a:r>
            <a:r>
              <a:rPr lang="en-US" altLang="ru-RU" sz="4000" i="1">
                <a:solidFill>
                  <a:schemeClr val="tx2"/>
                </a:solidFill>
                <a:latin typeface="Arial" charset="0"/>
              </a:rPr>
              <a:t> – </a:t>
            </a: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ціле раціональне</a:t>
            </a:r>
            <a:r>
              <a:rPr lang="uk-UA" altLang="ru-RU" sz="4000">
                <a:solidFill>
                  <a:schemeClr val="tx2"/>
                </a:solidFill>
                <a:latin typeface="Arial" charset="0"/>
              </a:rPr>
              <a:t> число</a:t>
            </a:r>
            <a:r>
              <a:rPr lang="uk-UA" altLang="ru-RU" sz="4000" i="1">
                <a:solidFill>
                  <a:schemeClr val="tx2"/>
                </a:solidFill>
                <a:latin typeface="Arial" charset="0"/>
              </a:rPr>
              <a:t> </a:t>
            </a:r>
            <a:endParaRPr lang="ru-RU" altLang="ru-RU" sz="4000" i="1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/>
            <a:r>
              <a:rPr lang="uk-UA" altLang="ru-RU" sz="6000" dirty="0"/>
              <a:t>№</a:t>
            </a:r>
            <a:r>
              <a:rPr lang="en-US" altLang="ru-RU" sz="6000" dirty="0" smtClean="0"/>
              <a:t> 1</a:t>
            </a:r>
            <a:r>
              <a:rPr lang="uk-UA" altLang="ru-RU" sz="6000" dirty="0" smtClean="0"/>
              <a:t> </a:t>
            </a:r>
            <a:endParaRPr lang="ru-RU" altLang="ru-RU" sz="6000" dirty="0" smtClean="0"/>
          </a:p>
        </p:txBody>
      </p:sp>
      <p:graphicFrame>
        <p:nvGraphicFramePr>
          <p:cNvPr id="15363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7995450"/>
              </p:ext>
            </p:extLst>
          </p:nvPr>
        </p:nvGraphicFramePr>
        <p:xfrm>
          <a:off x="323850" y="2133600"/>
          <a:ext cx="1050925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Формула" r:id="rId3" imgW="190440" imgH="304560" progId="Equation.3">
                  <p:embed/>
                </p:oleObj>
              </mc:Choice>
              <mc:Fallback>
                <p:oleObj name="Формула" r:id="rId3" imgW="190440" imgH="30456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133600"/>
                        <a:ext cx="1050925" cy="168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84154036"/>
              </p:ext>
            </p:extLst>
          </p:nvPr>
        </p:nvGraphicFramePr>
        <p:xfrm>
          <a:off x="250825" y="3937000"/>
          <a:ext cx="1146175" cy="13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Формула" r:id="rId5" imgW="253800" imgH="304560" progId="Equation.3">
                  <p:embed/>
                </p:oleObj>
              </mc:Choice>
              <mc:Fallback>
                <p:oleObj name="Формула" r:id="rId5" imgW="253800" imgH="30456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937000"/>
                        <a:ext cx="1146175" cy="137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377766403"/>
              </p:ext>
            </p:extLst>
          </p:nvPr>
        </p:nvGraphicFramePr>
        <p:xfrm>
          <a:off x="374650" y="5184775"/>
          <a:ext cx="1463675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Формула" r:id="rId7" imgW="266400" imgH="304560" progId="Equation.3">
                  <p:embed/>
                </p:oleObj>
              </mc:Choice>
              <mc:Fallback>
                <p:oleObj name="Формула" r:id="rId7" imgW="266400" imgH="30456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5184775"/>
                        <a:ext cx="1463675" cy="167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49997527"/>
              </p:ext>
            </p:extLst>
          </p:nvPr>
        </p:nvGraphicFramePr>
        <p:xfrm>
          <a:off x="5076825" y="2538413"/>
          <a:ext cx="942975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Формула" r:id="rId9" imgW="190440" imgH="304560" progId="Equation.3">
                  <p:embed/>
                </p:oleObj>
              </mc:Choice>
              <mc:Fallback>
                <p:oleObj name="Формула" r:id="rId9" imgW="190440" imgH="304560" progId="Equation.3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538413"/>
                        <a:ext cx="942975" cy="150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4"/>
          <p:cNvSpPr>
            <a:spLocks noChangeArrowheads="1"/>
          </p:cNvSpPr>
          <p:nvPr/>
        </p:nvSpPr>
        <p:spPr bwMode="auto">
          <a:xfrm>
            <a:off x="395288" y="13414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4000" dirty="0">
                <a:solidFill>
                  <a:schemeClr val="tx2"/>
                </a:solidFill>
                <a:latin typeface="Arial" charset="0"/>
              </a:rPr>
              <a:t>Подайте вираз у вигляді кореня  з числа: </a:t>
            </a:r>
            <a:endParaRPr lang="ru-RU" altLang="ru-RU" sz="4000" dirty="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536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042407"/>
              </p:ext>
            </p:extLst>
          </p:nvPr>
        </p:nvGraphicFramePr>
        <p:xfrm>
          <a:off x="4967288" y="4725988"/>
          <a:ext cx="1304925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Формула" r:id="rId11" imgW="228600" imgH="330120" progId="Equation.3">
                  <p:embed/>
                </p:oleObj>
              </mc:Choice>
              <mc:Fallback>
                <p:oleObj name="Формула" r:id="rId11" imgW="228600" imgH="33012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4725988"/>
                        <a:ext cx="1304925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rot="5400000">
            <a:off x="2964656" y="4464844"/>
            <a:ext cx="3787775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500063"/>
            <a:ext cx="9144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altLang="ru-RU" sz="4000" dirty="0" smtClean="0"/>
              <a:t>№ 2</a:t>
            </a:r>
            <a:br>
              <a:rPr lang="uk-UA" altLang="ru-RU" sz="4000" dirty="0" smtClean="0"/>
            </a:br>
            <a:r>
              <a:rPr lang="uk-UA" altLang="ru-RU" sz="4000" dirty="0" smtClean="0"/>
              <a:t>Подайте вираз у вигляді степеня з дробовим раціональним показником</a:t>
            </a:r>
            <a:r>
              <a:rPr lang="ru-RU" altLang="ru-RU" sz="4000" dirty="0" smtClean="0"/>
              <a:t>:</a:t>
            </a:r>
          </a:p>
        </p:txBody>
      </p:sp>
      <p:graphicFrame>
        <p:nvGraphicFramePr>
          <p:cNvPr id="16387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7448337"/>
              </p:ext>
            </p:extLst>
          </p:nvPr>
        </p:nvGraphicFramePr>
        <p:xfrm>
          <a:off x="683568" y="1844675"/>
          <a:ext cx="1438275" cy="1217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Формула" r:id="rId3" imgW="330120" imgH="279360" progId="Equation.3">
                  <p:embed/>
                </p:oleObj>
              </mc:Choice>
              <mc:Fallback>
                <p:oleObj name="Формула" r:id="rId3" imgW="330120" imgH="27936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844675"/>
                        <a:ext cx="1438275" cy="1217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55574950"/>
              </p:ext>
            </p:extLst>
          </p:nvPr>
        </p:nvGraphicFramePr>
        <p:xfrm>
          <a:off x="7092280" y="2437953"/>
          <a:ext cx="1393825" cy="190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8" name="Формула" r:id="rId5" imgW="342720" imgH="469800" progId="Equation.3">
                  <p:embed/>
                </p:oleObj>
              </mc:Choice>
              <mc:Fallback>
                <p:oleObj name="Формула" r:id="rId5" imgW="342720" imgH="4698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2437953"/>
                        <a:ext cx="1393825" cy="190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0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27041985"/>
              </p:ext>
            </p:extLst>
          </p:nvPr>
        </p:nvGraphicFramePr>
        <p:xfrm>
          <a:off x="581967" y="3789040"/>
          <a:ext cx="16414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Формула" r:id="rId7" imgW="304560" imgH="253800" progId="Equation.3">
                  <p:embed/>
                </p:oleObj>
              </mc:Choice>
              <mc:Fallback>
                <p:oleObj name="Формула" r:id="rId7" imgW="304560" imgH="253800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67" y="3789040"/>
                        <a:ext cx="1641475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434190"/>
              </p:ext>
            </p:extLst>
          </p:nvPr>
        </p:nvGraphicFramePr>
        <p:xfrm>
          <a:off x="4021336" y="1844675"/>
          <a:ext cx="1368425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Формула" r:id="rId9" imgW="241200" imgH="215640" progId="Equation.3">
                  <p:embed/>
                </p:oleObj>
              </mc:Choice>
              <mc:Fallback>
                <p:oleObj name="Формула" r:id="rId9" imgW="241200" imgH="215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336" y="1844675"/>
                        <a:ext cx="1368425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332957"/>
              </p:ext>
            </p:extLst>
          </p:nvPr>
        </p:nvGraphicFramePr>
        <p:xfrm>
          <a:off x="3995936" y="3645024"/>
          <a:ext cx="172878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Формула" r:id="rId11" imgW="304560" imgH="253800" progId="Equation.3">
                  <p:embed/>
                </p:oleObj>
              </mc:Choice>
              <mc:Fallback>
                <p:oleObj name="Формула" r:id="rId11" imgW="304560" imgH="253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645024"/>
                        <a:ext cx="1728787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44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73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520</TotalTime>
  <Words>129</Words>
  <Application>Microsoft Office PowerPoint</Application>
  <PresentationFormat>Экран (4:3)</PresentationFormat>
  <Paragraphs>33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Constantia</vt:lpstr>
      <vt:lpstr>Times New Roman</vt:lpstr>
      <vt:lpstr>Wingdings 2</vt:lpstr>
      <vt:lpstr>Поток</vt:lpstr>
      <vt:lpstr>Формула</vt:lpstr>
      <vt:lpstr>Уравнение</vt:lpstr>
      <vt:lpstr>Презентация PowerPoint</vt:lpstr>
      <vt:lpstr>С т е п і н ь </vt:lpstr>
      <vt:lpstr>Степінь з натуральним показником </vt:lpstr>
      <vt:lpstr>Властивості степенів </vt:lpstr>
      <vt:lpstr>   Спростіть вирази:</vt:lpstr>
      <vt:lpstr>Степінь з раціональним показником</vt:lpstr>
      <vt:lpstr>№ 1 </vt:lpstr>
      <vt:lpstr>№ 2 Подайте вираз у вигляді степеня з дробовим раціональним показником: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</dc:title>
  <dc:creator>Admin</dc:creator>
  <cp:lastModifiedBy>user</cp:lastModifiedBy>
  <cp:revision>141</cp:revision>
  <dcterms:created xsi:type="dcterms:W3CDTF">2015-11-16T17:05:32Z</dcterms:created>
  <dcterms:modified xsi:type="dcterms:W3CDTF">2022-10-11T09:19:09Z</dcterms:modified>
</cp:coreProperties>
</file>