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79" r:id="rId6"/>
    <p:sldId id="272" r:id="rId7"/>
    <p:sldId id="259" r:id="rId8"/>
    <p:sldId id="271" r:id="rId9"/>
    <p:sldId id="260" r:id="rId10"/>
    <p:sldId id="278" r:id="rId11"/>
    <p:sldId id="261" r:id="rId12"/>
    <p:sldId id="268" r:id="rId13"/>
    <p:sldId id="275" r:id="rId14"/>
    <p:sldId id="277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E8238-853A-4C4A-821A-82464A26ED03}" type="datetimeFigureOut">
              <a:rPr lang="uk-UA" smtClean="0"/>
              <a:pPr/>
              <a:t>11.10.2022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6BDD1-1516-4271-8558-2DB29A7BDC0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“Порівняння</a:t>
            </a:r>
            <a:r>
              <a:rPr lang="uk-UA" dirty="0" smtClean="0"/>
              <a:t> чисел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BDD1-1516-4271-8558-2DB29A7BDC02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BDD1-1516-4271-8558-2DB29A7BDC02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aseline="0" dirty="0" smtClean="0"/>
              <a:t>5 дм 5 см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3B6-0BA2-4771-B07E-43D477FB0F76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Вправа</a:t>
            </a:r>
            <a:r>
              <a:rPr lang="uk-UA" baseline="0" dirty="0" smtClean="0"/>
              <a:t> 184 (усно)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3B6-0BA2-4771-B07E-43D477FB0F76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aseline="0" dirty="0" smtClean="0"/>
              <a:t> 48 : 8 = 6 </a:t>
            </a:r>
            <a:r>
              <a:rPr lang="uk-UA" baseline="0" dirty="0" err="1" smtClean="0"/>
              <a:t>разівразів</a:t>
            </a:r>
            <a:r>
              <a:rPr lang="uk-UA" baseline="0" dirty="0" smtClean="0"/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3B6-0BA2-4771-B07E-43D477FB0F76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Д/з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3B6-0BA2-4771-B07E-43D477FB0F76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Підготуй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3B20-C543-4664-88D2-012A62F5402F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aseline="0" dirty="0" smtClean="0"/>
              <a:t>Частка чисел 21 і 3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BDD1-1516-4271-8558-2DB29A7BDC02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aseline="0" dirty="0" smtClean="0"/>
              <a:t>Частка чисел 21 і 3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BDD1-1516-4271-8558-2DB29A7BDC02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вершина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BDD1-1516-4271-8558-2DB29A7BDC02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4</a:t>
            </a:r>
            <a:r>
              <a:rPr lang="uk-UA" baseline="0" dirty="0" smtClean="0"/>
              <a:t> кути утворилося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BDD1-1516-4271-8558-2DB29A7BDC02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76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BDD1-1516-4271-8558-2DB29A7BDC02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</a:t>
            </a:r>
            <a:r>
              <a:rPr lang="uk-UA" baseline="0" dirty="0" smtClean="0"/>
              <a:t> м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BDD1-1516-4271-8558-2DB29A7BDC02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Зарядка для очей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3B6-0BA2-4771-B07E-43D477FB0F76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future.biz/index.php?title=%D0%9E%D0%B1%E2%80%99%D1%94%D0%BC%D0%BD%D1%96_%D1%96_%D0%BF%D0%BB%D0%BE%D1%81%D0%BA%D1%96_%D0%B3%D0%B5%D0%BE%D0%BC%D0%B5%D1%82%D1%80%D0%B8%D1%87%D0%BD%D1%96_%D1%84%D1%96%D0%B3%D1%83%D1%80%D0%B8_%D1%96_%D1%82%D1%96%D0%BB%D0%B0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76872"/>
            <a:ext cx="2235349" cy="44371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76672"/>
            <a:ext cx="655339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              </a:t>
            </a:r>
            <a:r>
              <a:rPr lang="uk-UA" sz="3200" b="1" i="1" dirty="0" smtClean="0">
                <a:solidFill>
                  <a:srgbClr val="FF0000"/>
                </a:solidFill>
              </a:rPr>
              <a:t>Арифметичні дії </a:t>
            </a:r>
          </a:p>
          <a:p>
            <a:r>
              <a:rPr lang="uk-UA" sz="3200" b="1" i="1" dirty="0" smtClean="0">
                <a:solidFill>
                  <a:srgbClr val="FF0000"/>
                </a:solidFill>
              </a:rPr>
              <a:t>з простими іменованими числами.</a:t>
            </a:r>
          </a:p>
          <a:p>
            <a:r>
              <a:rPr lang="uk-UA" sz="3200" b="1" i="1" dirty="0" smtClean="0">
                <a:solidFill>
                  <a:srgbClr val="FF0000"/>
                </a:solidFill>
              </a:rPr>
              <a:t> Позначення кутів буквами.</a:t>
            </a:r>
          </a:p>
          <a:p>
            <a:r>
              <a:rPr lang="uk-UA" sz="3200" b="1" i="1" dirty="0" smtClean="0">
                <a:solidFill>
                  <a:srgbClr val="FF0000"/>
                </a:solidFill>
              </a:rPr>
              <a:t>Периметр трикутника.</a:t>
            </a:r>
          </a:p>
        </p:txBody>
      </p:sp>
      <p:pic>
        <p:nvPicPr>
          <p:cNvPr id="7170" name="Picture 2" descr="А. Заїка, С. Тарнавська: Математика. Підручник для 3 класу. У 2-х частин.  Частина 1 купити в Києві, Україні | Ціна, відгуки, характеристики в STYLUS"/>
          <p:cNvPicPr>
            <a:picLocks noChangeAspect="1" noChangeArrowheads="1"/>
          </p:cNvPicPr>
          <p:nvPr/>
        </p:nvPicPr>
        <p:blipFill>
          <a:blip r:embed="rId5" cstate="print"/>
          <a:srcRect l="13963" r="14229"/>
          <a:stretch>
            <a:fillRect/>
          </a:stretch>
        </p:blipFill>
        <p:spPr bwMode="auto">
          <a:xfrm>
            <a:off x="1547664" y="3140968"/>
            <a:ext cx="230425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16016" y="5805264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/>
          </a:p>
        </p:txBody>
      </p:sp>
      <p:pic>
        <p:nvPicPr>
          <p:cNvPr id="8" name="Picture 2" descr="Результат пошуку зображень за запитом математична рамка для презентації"/>
          <p:cNvPicPr>
            <a:picLocks noChangeAspect="1" noChangeArrowheads="1"/>
          </p:cNvPicPr>
          <p:nvPr/>
        </p:nvPicPr>
        <p:blipFill>
          <a:blip r:embed="rId6" cstate="print"/>
          <a:srcRect r="41880" b="34992"/>
          <a:stretch>
            <a:fillRect/>
          </a:stretch>
        </p:blipFill>
        <p:spPr bwMode="auto">
          <a:xfrm>
            <a:off x="4067944" y="3861048"/>
            <a:ext cx="208823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Стенд &amp;quot;Вправа для очей&amp;quot; - Стенди з безпеки життєдіяльності / D-Grand"/>
          <p:cNvPicPr>
            <a:picLocks noChangeAspect="1" noChangeArrowheads="1"/>
          </p:cNvPicPr>
          <p:nvPr/>
        </p:nvPicPr>
        <p:blipFill>
          <a:blip r:embed="rId4" cstate="print"/>
          <a:srcRect l="9902" t="25494" r="10883" b="20970"/>
          <a:stretch>
            <a:fillRect/>
          </a:stretch>
        </p:blipFill>
        <p:spPr bwMode="auto">
          <a:xfrm>
            <a:off x="755576" y="2996952"/>
            <a:ext cx="460851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47664" y="332656"/>
            <a:ext cx="45976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</a:rPr>
              <a:t>    Зарядка для очей</a:t>
            </a:r>
          </a:p>
          <a:p>
            <a:endParaRPr lang="uk-UA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uk-UA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139952" y="1196752"/>
            <a:ext cx="2016224" cy="1512168"/>
          </a:xfrm>
          <a:prstGeom prst="cloudCallout">
            <a:avLst>
              <a:gd name="adj1" fmla="val 56346"/>
              <a:gd name="adj2" fmla="val 829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Кожну вправу</a:t>
            </a:r>
          </a:p>
          <a:p>
            <a:pPr algn="ctr"/>
            <a:r>
              <a:rPr lang="uk-UA" dirty="0" smtClean="0"/>
              <a:t>виконувати</a:t>
            </a:r>
          </a:p>
          <a:p>
            <a:pPr algn="ctr"/>
            <a:r>
              <a:rPr lang="uk-UA" dirty="0" smtClean="0"/>
              <a:t>5 – 6 разів</a:t>
            </a:r>
            <a:endParaRPr lang="uk-UA" dirty="0"/>
          </a:p>
        </p:txBody>
      </p:sp>
      <p:pic>
        <p:nvPicPr>
          <p:cNvPr id="7" name="Picture 2" descr="Мася | Фиксипедия | Fan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12776"/>
            <a:ext cx="2480320" cy="5045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32856"/>
            <a:ext cx="2523381" cy="446449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868144" y="836712"/>
            <a:ext cx="2304256" cy="1440160"/>
          </a:xfrm>
          <a:prstGeom prst="cloudCallout">
            <a:avLst>
              <a:gd name="adj1" fmla="val -2943"/>
              <a:gd name="adj2" fmla="val 1055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Будь уважним!</a:t>
            </a:r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339752" y="188640"/>
            <a:ext cx="3856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Вправа 196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(усно)</a:t>
            </a: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9952" y="6021288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51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602128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32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2564904"/>
            <a:ext cx="322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smtClean="0"/>
              <a:t>  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4427984" y="4077072"/>
            <a:ext cx="446449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55576" y="47251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51571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 l="15753" t="53104" r="13881" b="41225"/>
          <a:stretch>
            <a:fillRect/>
          </a:stretch>
        </p:blipFill>
        <p:spPr bwMode="auto">
          <a:xfrm>
            <a:off x="611560" y="1124744"/>
            <a:ext cx="50405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755576" y="2996952"/>
            <a:ext cx="16337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І засік – 4 ц</a:t>
            </a:r>
          </a:p>
          <a:p>
            <a:r>
              <a:rPr lang="uk-UA" sz="2400" dirty="0" smtClean="0"/>
              <a:t>ІІ засік </a:t>
            </a:r>
          </a:p>
          <a:p>
            <a:r>
              <a:rPr lang="uk-UA" sz="2400" dirty="0" smtClean="0"/>
              <a:t>ІІІ засік - ?ц</a:t>
            </a:r>
            <a:endParaRPr lang="uk-UA" sz="2400" dirty="0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2411760" y="3429000"/>
            <a:ext cx="360040" cy="648072"/>
          </a:xfrm>
          <a:prstGeom prst="rightBrace">
            <a:avLst>
              <a:gd name="adj1" fmla="val 3177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3573016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решту порівну </a:t>
            </a:r>
            <a:endParaRPr lang="uk-UA" sz="2400" dirty="0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4716016" y="2996952"/>
            <a:ext cx="432048" cy="1152128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8064" y="3429000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14 ц</a:t>
            </a:r>
            <a:endParaRPr lang="uk-UA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4581128"/>
            <a:ext cx="6932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uk-UA" sz="2400" dirty="0" smtClean="0"/>
              <a:t> </a:t>
            </a:r>
          </a:p>
          <a:p>
            <a:pPr marL="457200" indent="-457200"/>
            <a:r>
              <a:rPr lang="uk-UA" sz="2400" dirty="0" smtClean="0"/>
              <a:t> 2) 10 : 2 = 5 (ц)</a:t>
            </a:r>
          </a:p>
          <a:p>
            <a:pPr marL="457200" indent="-457200"/>
            <a:r>
              <a:rPr lang="uk-UA" sz="2400" dirty="0" smtClean="0"/>
              <a:t>Відповідь: 5 центнерів картоплі засипали в ІІІ засік. </a:t>
            </a:r>
            <a:endParaRPr lang="uk-UA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4509120"/>
            <a:ext cx="4201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1) 14 – 4 = 10 (ц) у ІІ і ІІІ засіках;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16832"/>
            <a:ext cx="2808312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188640"/>
            <a:ext cx="3833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Вправа 197 (усно) </a:t>
            </a:r>
            <a:endParaRPr lang="uk-U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8" name="AutoShape 4" descr="Элемент бумажного пакета изображение_Фото номер 400302931_PNG Формат  изображения_ru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Элемент бумажного пакета изображение_Фото номер 400302931_PNG Формат  изображения_ru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7251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515719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2000" dirty="0">
              <a:solidFill>
                <a:srgbClr val="FF000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 l="15753" t="58302" r="13881" b="23448"/>
          <a:stretch>
            <a:fillRect/>
          </a:stretch>
        </p:blipFill>
        <p:spPr bwMode="auto">
          <a:xfrm>
            <a:off x="899592" y="1196752"/>
            <a:ext cx="48245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59832" y="400506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9 дм 9 см</a:t>
            </a:r>
            <a:endParaRPr lang="uk-UA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400506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5 дм 5 см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72816"/>
            <a:ext cx="2955429" cy="486916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4703" t="44892" r="18082" b="44712"/>
          <a:stretch>
            <a:fillRect/>
          </a:stretch>
        </p:blipFill>
        <p:spPr bwMode="auto">
          <a:xfrm>
            <a:off x="755576" y="1196752"/>
            <a:ext cx="49685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99792" y="260648"/>
            <a:ext cx="51507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Вправа 184, 185 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(усно)</a:t>
            </a:r>
            <a:endParaRPr lang="uk-U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4703" t="54815" r="18082" b="34316"/>
          <a:stretch>
            <a:fillRect/>
          </a:stretch>
        </p:blipFill>
        <p:spPr bwMode="auto">
          <a:xfrm>
            <a:off x="827584" y="3356992"/>
            <a:ext cx="48965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4932040" y="2708920"/>
            <a:ext cx="1872208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72816"/>
            <a:ext cx="2955429" cy="4869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260648"/>
            <a:ext cx="3988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Вправа 198 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(усно)</a:t>
            </a:r>
            <a:endParaRPr lang="uk-U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861048"/>
            <a:ext cx="2645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48 – 8 = 40 одиниць</a:t>
            </a:r>
          </a:p>
          <a:p>
            <a:r>
              <a:rPr lang="uk-UA" dirty="0" smtClean="0"/>
              <a:t>Відповідь: 8 менше за 48</a:t>
            </a:r>
          </a:p>
          <a:p>
            <a:r>
              <a:rPr lang="uk-UA" dirty="0" smtClean="0"/>
              <a:t> на 40 одиниць.</a:t>
            </a:r>
            <a:endParaRPr lang="uk-UA" dirty="0"/>
          </a:p>
        </p:txBody>
      </p:sp>
      <p:sp>
        <p:nvSpPr>
          <p:cNvPr id="34" name="Выноска-облако 33"/>
          <p:cNvSpPr/>
          <p:nvPr/>
        </p:nvSpPr>
        <p:spPr>
          <a:xfrm>
            <a:off x="6156176" y="836712"/>
            <a:ext cx="2016224" cy="1188712"/>
          </a:xfrm>
          <a:prstGeom prst="cloudCallout">
            <a:avLst>
              <a:gd name="adj1" fmla="val -20833"/>
              <a:gd name="adj2" fmla="val 1086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Усно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4703" t="42529" r="15982" b="43767"/>
          <a:stretch>
            <a:fillRect/>
          </a:stretch>
        </p:blipFill>
        <p:spPr bwMode="auto">
          <a:xfrm>
            <a:off x="683568" y="1268760"/>
            <a:ext cx="49685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347864" y="3861048"/>
            <a:ext cx="23086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r>
              <a:rPr lang="uk-UA" sz="2000" dirty="0" smtClean="0"/>
              <a:t>48 : 8 = 6 разів</a:t>
            </a:r>
          </a:p>
          <a:p>
            <a:r>
              <a:rPr lang="uk-UA" sz="2000" dirty="0" smtClean="0"/>
              <a:t>Відповідь: 8 менше</a:t>
            </a:r>
          </a:p>
          <a:p>
            <a:r>
              <a:rPr lang="uk-UA" sz="2000" dirty="0" smtClean="0"/>
              <a:t> за 48 у 6 разів.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3819525" cy="5085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692696"/>
            <a:ext cx="34948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Молодець!</a:t>
            </a:r>
          </a:p>
          <a:p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Відпочивай!</a:t>
            </a:r>
            <a:endParaRPr lang="uk-UA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717032"/>
            <a:ext cx="2039341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smtClean="0"/>
              <a:t>Д/з – с.49,</a:t>
            </a:r>
          </a:p>
          <a:p>
            <a:r>
              <a:rPr lang="uk-UA" sz="2400" dirty="0" smtClean="0"/>
              <a:t> </a:t>
            </a:r>
            <a:r>
              <a:rPr lang="uk-UA" sz="2400" dirty="0" err="1" smtClean="0"/>
              <a:t>впр</a:t>
            </a:r>
            <a:r>
              <a:rPr lang="uk-UA" sz="2400" dirty="0" smtClean="0"/>
              <a:t>. 199, 200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Видеообзор и фото Ручка шариковая автоматическая Buromax Argentum 0,7 мм  Синяя (BM.8235-01). Купить Ручка шариковая автоматическая Buromax Argentum  0,7 мм Синяя (BM.8235-01). Цена, доставка по Украине - Киев, Харьков,  Днепропетровск, Одесса."/>
          <p:cNvPicPr>
            <a:picLocks noChangeAspect="1" noChangeArrowheads="1"/>
          </p:cNvPicPr>
          <p:nvPr/>
        </p:nvPicPr>
        <p:blipFill>
          <a:blip r:embed="rId4" cstate="print"/>
          <a:srcRect l="15120" r="18101"/>
          <a:stretch>
            <a:fillRect/>
          </a:stretch>
        </p:blipFill>
        <p:spPr bwMode="auto">
          <a:xfrm>
            <a:off x="4427984" y="3861048"/>
            <a:ext cx="1152128" cy="2502024"/>
          </a:xfrm>
          <a:prstGeom prst="rect">
            <a:avLst/>
          </a:prstGeom>
          <a:noFill/>
        </p:spPr>
      </p:pic>
      <p:pic>
        <p:nvPicPr>
          <p:cNvPr id="5" name="Picture 6" descr="Як вибрати олівці для малювання в студії Київ"/>
          <p:cNvPicPr>
            <a:picLocks noChangeAspect="1" noChangeArrowheads="1"/>
          </p:cNvPicPr>
          <p:nvPr/>
        </p:nvPicPr>
        <p:blipFill>
          <a:blip r:embed="rId5" cstate="print"/>
          <a:srcRect t="80239"/>
          <a:stretch>
            <a:fillRect/>
          </a:stretch>
        </p:blipFill>
        <p:spPr bwMode="auto">
          <a:xfrm>
            <a:off x="539552" y="5157192"/>
            <a:ext cx="2857500" cy="444202"/>
          </a:xfrm>
          <a:prstGeom prst="rect">
            <a:avLst/>
          </a:prstGeom>
          <a:noFill/>
        </p:spPr>
      </p:pic>
      <p:pic>
        <p:nvPicPr>
          <p:cNvPr id="6" name="Picture 8" descr="Канцтовари для дітей купити, канцелярські товари до школи та садочку  недорого, шкільне приладдя дешево, канцелярія та дитяча творчість [ЗнУмі]"/>
          <p:cNvPicPr>
            <a:picLocks noChangeAspect="1" noChangeArrowheads="1"/>
          </p:cNvPicPr>
          <p:nvPr/>
        </p:nvPicPr>
        <p:blipFill>
          <a:blip r:embed="rId6" cstate="print"/>
          <a:srcRect t="28350" b="29126"/>
          <a:stretch>
            <a:fillRect/>
          </a:stretch>
        </p:blipFill>
        <p:spPr bwMode="auto">
          <a:xfrm>
            <a:off x="467544" y="5733256"/>
            <a:ext cx="3384376" cy="648072"/>
          </a:xfrm>
          <a:prstGeom prst="rect">
            <a:avLst/>
          </a:prstGeom>
          <a:noFill/>
        </p:spPr>
      </p:pic>
      <p:pic>
        <p:nvPicPr>
          <p:cNvPr id="7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132856"/>
            <a:ext cx="2883421" cy="45091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99792" y="33569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004048" y="764704"/>
            <a:ext cx="2808312" cy="1404736"/>
          </a:xfrm>
          <a:prstGeom prst="cloudCallout">
            <a:avLst>
              <a:gd name="adj1" fmla="val 65321"/>
              <a:gd name="adj2" fmla="val 1405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dirty="0" smtClean="0"/>
              <a:t>   Підготуй</a:t>
            </a:r>
            <a:endParaRPr lang="uk-UA" sz="2800" dirty="0"/>
          </a:p>
        </p:txBody>
      </p:sp>
      <p:sp>
        <p:nvSpPr>
          <p:cNvPr id="9218" name="AutoShape 2" descr="Ручка картинки, стоковые фото Ручк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4" name="Picture 8" descr="Зошит 7в45с в Киеве (Тетради в клетку) - Пресса Украины, ГП на Bizorg.s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916832"/>
            <a:ext cx="1656184" cy="2091359"/>
          </a:xfrm>
          <a:prstGeom prst="rect">
            <a:avLst/>
          </a:prstGeom>
          <a:noFill/>
        </p:spPr>
      </p:pic>
      <p:pic>
        <p:nvPicPr>
          <p:cNvPr id="14" name="Picture 2" descr="А. Заїка, С. Тарнавська: Математика. Підручник для 3 класу. У 2-х частин.  Частина 1 купити в Києві, Україні | Ціна, відгуки, характеристики в STYLUS"/>
          <p:cNvPicPr>
            <a:picLocks noChangeAspect="1" noChangeArrowheads="1"/>
          </p:cNvPicPr>
          <p:nvPr/>
        </p:nvPicPr>
        <p:blipFill>
          <a:blip r:embed="rId9" cstate="print"/>
          <a:srcRect l="13963" r="14229"/>
          <a:stretch>
            <a:fillRect/>
          </a:stretch>
        </p:blipFill>
        <p:spPr bwMode="auto">
          <a:xfrm>
            <a:off x="611560" y="1196752"/>
            <a:ext cx="230425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b="1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340768"/>
            <a:ext cx="475252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Правила поведінки на уроці:</a:t>
            </a:r>
          </a:p>
          <a:p>
            <a:endParaRPr lang="uk-UA" sz="28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FF0000"/>
                </a:solidFill>
              </a:rPr>
              <a:t>Слухаю уважно.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FF0000"/>
                </a:solidFill>
              </a:rPr>
              <a:t>Не відволікаюсь.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FF0000"/>
                </a:solidFill>
              </a:rPr>
              <a:t>Зосереджено працюю.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FF0000"/>
                </a:solidFill>
              </a:rPr>
              <a:t>Активно відповідаю</a:t>
            </a:r>
            <a:r>
              <a:rPr lang="uk-UA" b="1" i="1" dirty="0" smtClean="0">
                <a:solidFill>
                  <a:srgbClr val="FF0000"/>
                </a:solidFill>
              </a:rPr>
              <a:t>.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7" name="Picture 4" descr="Фіксики"/>
          <p:cNvPicPr>
            <a:picLocks noChangeAspect="1" noChangeArrowheads="1"/>
          </p:cNvPicPr>
          <p:nvPr/>
        </p:nvPicPr>
        <p:blipFill>
          <a:blip r:embed="rId3" cstate="print"/>
          <a:srcRect l="10800" r="10001" b="17026"/>
          <a:stretch>
            <a:fillRect/>
          </a:stretch>
        </p:blipFill>
        <p:spPr bwMode="auto">
          <a:xfrm>
            <a:off x="6228184" y="2132856"/>
            <a:ext cx="2915816" cy="4509120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6300192" y="620688"/>
            <a:ext cx="2088232" cy="1188712"/>
          </a:xfrm>
          <a:prstGeom prst="cloudCallout">
            <a:avLst>
              <a:gd name="adj1" fmla="val 8911"/>
              <a:gd name="adj2" fmla="val 980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Запам’ятай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3326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i="1" dirty="0" smtClean="0"/>
              <a:t>    Число   жовтня</a:t>
            </a:r>
          </a:p>
          <a:p>
            <a:r>
              <a:rPr lang="uk-UA" sz="3200" b="1" i="1" dirty="0" smtClean="0"/>
              <a:t>   Класна  робота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62880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   Хвилинка каліграфії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12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204864"/>
            <a:ext cx="2379365" cy="4392488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6156176" y="1052736"/>
            <a:ext cx="1872208" cy="1116704"/>
          </a:xfrm>
          <a:prstGeom prst="cloudCallout">
            <a:avLst>
              <a:gd name="adj1" fmla="val -6952"/>
              <a:gd name="adj2" fmla="val 1191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Запиши  в 1 рядок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443711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443711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587727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Каліграфічні хвилинки з математики для учнів 1-4 класів ..."/>
          <p:cNvPicPr>
            <a:picLocks noChangeAspect="1" noChangeArrowheads="1"/>
          </p:cNvPicPr>
          <p:nvPr/>
        </p:nvPicPr>
        <p:blipFill>
          <a:blip r:embed="rId5" cstate="print"/>
          <a:srcRect l="59399" t="18489" r="8201" b="48642"/>
          <a:stretch>
            <a:fillRect/>
          </a:stretch>
        </p:blipFill>
        <p:spPr bwMode="auto">
          <a:xfrm>
            <a:off x="3563888" y="2780928"/>
            <a:ext cx="2160240" cy="1152128"/>
          </a:xfrm>
          <a:prstGeom prst="rect">
            <a:avLst/>
          </a:prstGeom>
          <a:noFill/>
        </p:spPr>
      </p:pic>
      <p:pic>
        <p:nvPicPr>
          <p:cNvPr id="22532" name="Picture 4" descr="Каліграфічні хвилинки з математики для учнів 1-4 класів ..."/>
          <p:cNvPicPr>
            <a:picLocks noChangeAspect="1" noChangeArrowheads="1"/>
          </p:cNvPicPr>
          <p:nvPr/>
        </p:nvPicPr>
        <p:blipFill>
          <a:blip r:embed="rId5" cstate="print"/>
          <a:srcRect l="42119" t="16435" r="41681" b="49915"/>
          <a:stretch>
            <a:fillRect/>
          </a:stretch>
        </p:blipFill>
        <p:spPr bwMode="auto">
          <a:xfrm>
            <a:off x="1835696" y="2708920"/>
            <a:ext cx="1080120" cy="1179512"/>
          </a:xfrm>
          <a:prstGeom prst="rect">
            <a:avLst/>
          </a:prstGeom>
          <a:noFill/>
        </p:spPr>
      </p:pic>
      <p:pic>
        <p:nvPicPr>
          <p:cNvPr id="15" name="Picture 4" descr="Каліграфічні хвилинки з математики для учнів 1-4 класів ..."/>
          <p:cNvPicPr>
            <a:picLocks noChangeAspect="1" noChangeArrowheads="1"/>
          </p:cNvPicPr>
          <p:nvPr/>
        </p:nvPicPr>
        <p:blipFill>
          <a:blip r:embed="rId5" cstate="print"/>
          <a:srcRect l="42119" t="55467" r="41681" b="13718"/>
          <a:stretch>
            <a:fillRect/>
          </a:stretch>
        </p:blipFill>
        <p:spPr bwMode="auto">
          <a:xfrm>
            <a:off x="755576" y="2780928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4046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i="1" dirty="0" smtClean="0"/>
              <a:t>    </a:t>
            </a:r>
          </a:p>
        </p:txBody>
      </p:sp>
      <p:pic>
        <p:nvPicPr>
          <p:cNvPr id="12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204864"/>
            <a:ext cx="2379365" cy="4392488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6156176" y="476672"/>
            <a:ext cx="2016224" cy="1692768"/>
          </a:xfrm>
          <a:prstGeom prst="cloudCallout">
            <a:avLst>
              <a:gd name="adj1" fmla="val -6952"/>
              <a:gd name="adj2" fmla="val 1191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Запам’ятай та прочитай назви букв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443711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443711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587727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Стенд &quot;Грецький і латинський алфавіт&quot; (арт.1407) | Elitclass"/>
          <p:cNvPicPr>
            <a:picLocks noChangeAspect="1" noChangeArrowheads="1"/>
          </p:cNvPicPr>
          <p:nvPr/>
        </p:nvPicPr>
        <p:blipFill>
          <a:blip r:embed="rId5" cstate="print"/>
          <a:srcRect l="55554" t="28565" r="12915" b="6871"/>
          <a:stretch>
            <a:fillRect/>
          </a:stretch>
        </p:blipFill>
        <p:spPr bwMode="auto">
          <a:xfrm>
            <a:off x="1907704" y="2204864"/>
            <a:ext cx="3024336" cy="396044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31640" y="908720"/>
            <a:ext cx="41044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Числа, </a:t>
            </a:r>
            <a:r>
              <a:rPr lang="ru-RU" sz="2000" i="1" dirty="0" err="1" smtClean="0">
                <a:solidFill>
                  <a:srgbClr val="FF0000"/>
                </a:solidFill>
              </a:rPr>
              <a:t>величини</a:t>
            </a:r>
            <a:r>
              <a:rPr lang="ru-RU" sz="2000" i="1" dirty="0" smtClean="0">
                <a:solidFill>
                  <a:srgbClr val="FF0000"/>
                </a:solidFill>
              </a:rPr>
              <a:t>, </a:t>
            </a:r>
            <a:r>
              <a:rPr lang="ru-RU" sz="2000" i="1" dirty="0" err="1" smtClean="0">
                <a:solidFill>
                  <a:srgbClr val="FF0000"/>
                </a:solidFill>
                <a:hlinkClick r:id="rId6" tooltip="Об’ємні і плоскі геометричні фігури і тіла"/>
              </a:rPr>
              <a:t>геометричні</a:t>
            </a:r>
            <a:r>
              <a:rPr lang="ru-RU" sz="2000" i="1" dirty="0" smtClean="0">
                <a:solidFill>
                  <a:srgbClr val="FF0000"/>
                </a:solidFill>
                <a:hlinkClick r:id="rId6" tooltip="Об’ємні і плоскі геометричні фігури і тіла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hlinkClick r:id="rId6" tooltip="Об’ємні і плоскі геометричні фігури і тіла"/>
              </a:rPr>
              <a:t>фігури</a:t>
            </a:r>
            <a:r>
              <a:rPr lang="ru-RU" sz="2000" i="1" dirty="0" smtClean="0">
                <a:solidFill>
                  <a:srgbClr val="FF0000"/>
                </a:solidFill>
              </a:rPr>
              <a:t> часто </a:t>
            </a:r>
            <a:r>
              <a:rPr lang="ru-RU" sz="2000" i="1" dirty="0" err="1" smtClean="0">
                <a:solidFill>
                  <a:srgbClr val="FF0000"/>
                </a:solidFill>
              </a:rPr>
              <a:t>позначають</a:t>
            </a:r>
            <a:r>
              <a:rPr lang="ru-RU" sz="2000" i="1" dirty="0" smtClean="0">
                <a:solidFill>
                  <a:srgbClr val="FF0000"/>
                </a:solidFill>
              </a:rPr>
              <a:t> буквами </a:t>
            </a:r>
            <a:r>
              <a:rPr lang="ru-RU" sz="2000" i="1" dirty="0" err="1" smtClean="0">
                <a:solidFill>
                  <a:srgbClr val="FF0000"/>
                </a:solidFill>
              </a:rPr>
              <a:t>латинського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алфавіту</a:t>
            </a:r>
            <a:r>
              <a:rPr lang="ru-RU" sz="2000" i="1" dirty="0" smtClean="0">
                <a:solidFill>
                  <a:srgbClr val="FF0000"/>
                </a:solidFill>
              </a:rPr>
              <a:t>. </a:t>
            </a:r>
            <a:endParaRPr lang="uk-UA" sz="2000" i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5364088" y="2060848"/>
            <a:ext cx="151216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700809"/>
            <a:ext cx="4424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12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204864"/>
            <a:ext cx="2379365" cy="4392488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6156176" y="836712"/>
            <a:ext cx="2160240" cy="1332728"/>
          </a:xfrm>
          <a:prstGeom prst="cloudCallout">
            <a:avLst>
              <a:gd name="adj1" fmla="val -6952"/>
              <a:gd name="adj2" fmla="val 1191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 зразком продовж відповіді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443711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443711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587727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188640"/>
            <a:ext cx="3969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Вправа 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191(усно)</a:t>
            </a:r>
            <a:endParaRPr lang="uk-U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3429000"/>
            <a:ext cx="253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2400" dirty="0" smtClean="0"/>
          </a:p>
          <a:p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443711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30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 cstate="print"/>
          <a:srcRect l="17854" t="68046" r="15982" b="24393"/>
          <a:stretch>
            <a:fillRect/>
          </a:stretch>
        </p:blipFill>
        <p:spPr bwMode="auto">
          <a:xfrm>
            <a:off x="755576" y="908720"/>
            <a:ext cx="48245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3653" t="34968" r="18082" b="46896"/>
          <a:stretch>
            <a:fillRect/>
          </a:stretch>
        </p:blipFill>
        <p:spPr bwMode="auto">
          <a:xfrm>
            <a:off x="755576" y="2060848"/>
            <a:ext cx="48245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3" y="2204864"/>
            <a:ext cx="2592288" cy="432048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6228184" y="548680"/>
            <a:ext cx="2376264" cy="1800200"/>
          </a:xfrm>
          <a:prstGeom prst="cloudCallout">
            <a:avLst>
              <a:gd name="adj1" fmla="val -6567"/>
              <a:gd name="adj2" fmla="val 1114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Дай відповіді на запитання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636912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uk-UA" sz="2400" b="1" dirty="0" smtClean="0"/>
              <a:t> </a:t>
            </a:r>
            <a:endParaRPr lang="uk-UA" sz="2400" dirty="0"/>
          </a:p>
        </p:txBody>
      </p:sp>
      <p:sp>
        <p:nvSpPr>
          <p:cNvPr id="22541" name="AutoShape 13" descr="Класна робота | Цеглинки L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43" name="AutoShape 15" descr="Класна робота | Цеглинки L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2339752" y="188640"/>
            <a:ext cx="4432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Вправа 192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(у зошит)</a:t>
            </a: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13653" t="52632" r="18082" b="34002"/>
          <a:stretch>
            <a:fillRect/>
          </a:stretch>
        </p:blipFill>
        <p:spPr bwMode="auto">
          <a:xfrm>
            <a:off x="755576" y="1196752"/>
            <a:ext cx="51845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9512" y="4869160"/>
            <a:ext cx="6732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- </a:t>
            </a:r>
            <a:r>
              <a:rPr lang="uk-UA" sz="2000" dirty="0" smtClean="0"/>
              <a:t>На другому рисунку утворилося 4 кути: </a:t>
            </a:r>
            <a:r>
              <a:rPr lang="en-US" sz="2000" dirty="0" smtClean="0"/>
              <a:t>MSP</a:t>
            </a:r>
            <a:r>
              <a:rPr lang="uk-UA" sz="2000" dirty="0" smtClean="0"/>
              <a:t>,</a:t>
            </a:r>
            <a:r>
              <a:rPr lang="en-US" sz="2000" dirty="0" smtClean="0"/>
              <a:t> PSN</a:t>
            </a:r>
            <a:r>
              <a:rPr lang="uk-UA" sz="2000" dirty="0" smtClean="0"/>
              <a:t>,</a:t>
            </a:r>
            <a:r>
              <a:rPr lang="en-US" sz="2000" dirty="0" smtClean="0"/>
              <a:t> MST</a:t>
            </a:r>
            <a:r>
              <a:rPr lang="uk-UA" sz="2000" dirty="0" smtClean="0"/>
              <a:t>,</a:t>
            </a:r>
            <a:r>
              <a:rPr lang="en-US" sz="2000" dirty="0" smtClean="0"/>
              <a:t> NST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221088"/>
            <a:ext cx="4511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uk-UA" sz="2000" dirty="0" smtClean="0"/>
              <a:t> 4 кути утворилося в кожному випадку.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132856"/>
            <a:ext cx="2523381" cy="4536504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6156176" y="476672"/>
            <a:ext cx="2016224" cy="1656184"/>
          </a:xfrm>
          <a:prstGeom prst="cloudCallout">
            <a:avLst>
              <a:gd name="adj1" fmla="val -6802"/>
              <a:gd name="adj2" fmla="val 1050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Пригадай та запиши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636912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uk-UA" sz="2400" b="1" dirty="0" smtClean="0"/>
              <a:t> </a:t>
            </a:r>
            <a:endParaRPr lang="uk-UA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188640"/>
            <a:ext cx="4480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Вправа 193 ( у зошит)</a:t>
            </a:r>
            <a:endParaRPr lang="uk-U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13653" t="68698" r="18082" b="22976"/>
          <a:stretch>
            <a:fillRect/>
          </a:stretch>
        </p:blipFill>
        <p:spPr bwMode="auto">
          <a:xfrm>
            <a:off x="539552" y="1052736"/>
            <a:ext cx="54006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67544" y="3501008"/>
            <a:ext cx="227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Перевір себе: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19457" name="Picture 1" descr="C:\Users\user\Pictures\001 (1).jpg"/>
          <p:cNvPicPr>
            <a:picLocks noChangeAspect="1" noChangeArrowheads="1"/>
          </p:cNvPicPr>
          <p:nvPr/>
        </p:nvPicPr>
        <p:blipFill>
          <a:blip r:embed="rId6" cstate="print"/>
          <a:srcRect l="10094" t="4866" r="37044" b="9098"/>
          <a:stretch>
            <a:fillRect/>
          </a:stretch>
        </p:blipFill>
        <p:spPr bwMode="auto">
          <a:xfrm>
            <a:off x="827584" y="4077072"/>
            <a:ext cx="3096344" cy="2304256"/>
          </a:xfrm>
          <a:prstGeom prst="rect">
            <a:avLst/>
          </a:prstGeom>
          <a:noFill/>
        </p:spPr>
      </p:pic>
      <p:pic>
        <p:nvPicPr>
          <p:cNvPr id="19458" name="Picture 2" descr="C:\Users\user\Pictures\001 (1).jpg"/>
          <p:cNvPicPr>
            <a:picLocks noChangeAspect="1" noChangeArrowheads="1"/>
          </p:cNvPicPr>
          <p:nvPr/>
        </p:nvPicPr>
        <p:blipFill>
          <a:blip r:embed="rId6" cstate="print"/>
          <a:srcRect l="65268" t="61334" r="10833" b="6132"/>
          <a:stretch>
            <a:fillRect/>
          </a:stretch>
        </p:blipFill>
        <p:spPr bwMode="auto">
          <a:xfrm>
            <a:off x="2555776" y="4005064"/>
            <a:ext cx="1296144" cy="936104"/>
          </a:xfrm>
          <a:prstGeom prst="rect">
            <a:avLst/>
          </a:prstGeom>
          <a:noFill/>
        </p:spPr>
      </p:pic>
      <p:pic>
        <p:nvPicPr>
          <p:cNvPr id="19459" name="Picture 3" descr="C:\Users\user\Pictures\001 (1).jpg"/>
          <p:cNvPicPr>
            <a:picLocks noChangeAspect="1" noChangeArrowheads="1"/>
          </p:cNvPicPr>
          <p:nvPr/>
        </p:nvPicPr>
        <p:blipFill>
          <a:blip r:embed="rId6" cstate="print"/>
          <a:srcRect l="10094" t="6277" r="64965" b="9098"/>
          <a:stretch>
            <a:fillRect/>
          </a:stretch>
        </p:blipFill>
        <p:spPr bwMode="auto">
          <a:xfrm>
            <a:off x="3923928" y="4005064"/>
            <a:ext cx="1296144" cy="237626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3968" y="429309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10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515719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20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43651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40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59492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10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59492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70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55976" y="508518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30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15816" y="515719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35</a:t>
            </a:r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43651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43</a:t>
            </a:r>
            <a:endParaRPr lang="uk-UA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59632" y="60212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76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Математический блицтурнир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2" descr="Дедус | Фиксипедия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04864"/>
            <a:ext cx="2523381" cy="4320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88640"/>
            <a:ext cx="4562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Вправа  194 (усно) 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012160" y="908720"/>
            <a:ext cx="2592288" cy="1440160"/>
          </a:xfrm>
          <a:prstGeom prst="cloudCallout">
            <a:avLst>
              <a:gd name="adj1" fmla="val -23926"/>
              <a:gd name="adj2" fmla="val 1024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Вправа 195 (усно)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15362" name="AutoShape 2" descr="Мальчик и девочка в рубашке с красной и белой полосатой | Бесплатно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Прямоугольник 47"/>
          <p:cNvSpPr/>
          <p:nvPr/>
        </p:nvSpPr>
        <p:spPr>
          <a:xfrm>
            <a:off x="755576" y="5877272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print"/>
          <a:srcRect l="15753" t="34023" r="13881" b="54929"/>
          <a:stretch>
            <a:fillRect/>
          </a:stretch>
        </p:blipFill>
        <p:spPr bwMode="auto">
          <a:xfrm>
            <a:off x="539552" y="1052736"/>
            <a:ext cx="5112568" cy="2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 l="15753" t="44599" r="13881" b="49258"/>
          <a:stretch>
            <a:fillRect/>
          </a:stretch>
        </p:blipFill>
        <p:spPr bwMode="auto">
          <a:xfrm>
            <a:off x="611560" y="4077072"/>
            <a:ext cx="49685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43608" y="3068960"/>
            <a:ext cx="3268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 м › 1 дм на 9 дм у 10 разів;</a:t>
            </a:r>
          </a:p>
          <a:p>
            <a:r>
              <a:rPr lang="uk-UA" dirty="0" smtClean="0"/>
              <a:t>1 дм › 1 см на 9 см у 10 разів;</a:t>
            </a:r>
          </a:p>
          <a:p>
            <a:r>
              <a:rPr lang="uk-UA" dirty="0" smtClean="0"/>
              <a:t>1 м › 1 см на 99 см у 100 разів.  </a:t>
            </a:r>
            <a:endParaRPr lang="uk-U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10934</TotalTime>
  <Words>393</Words>
  <Application>Microsoft Office PowerPoint</Application>
  <PresentationFormat>Экран (4:3)</PresentationFormat>
  <Paragraphs>119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2022-09-03T04:28:02Z</dcterms:created>
  <dcterms:modified xsi:type="dcterms:W3CDTF">2022-10-11T12:11:45Z</dcterms:modified>
</cp:coreProperties>
</file>