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3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4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5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6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7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3" r:id="rId8"/>
    <p:sldMasterId id="2147483746" r:id="rId9"/>
    <p:sldMasterId id="2147483759" r:id="rId10"/>
    <p:sldMasterId id="2147483772" r:id="rId11"/>
    <p:sldMasterId id="2147483785" r:id="rId12"/>
    <p:sldMasterId id="2147483798" r:id="rId13"/>
    <p:sldMasterId id="2147483811" r:id="rId14"/>
    <p:sldMasterId id="2147483824" r:id="rId15"/>
    <p:sldMasterId id="2147483836" r:id="rId16"/>
    <p:sldMasterId id="2147483848" r:id="rId17"/>
    <p:sldMasterId id="2147483860" r:id="rId18"/>
  </p:sldMasterIdLst>
  <p:notesMasterIdLst>
    <p:notesMasterId r:id="rId72"/>
  </p:notesMasterIdLst>
  <p:sldIdLst>
    <p:sldId id="292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56" r:id="rId38"/>
    <p:sldId id="289" r:id="rId39"/>
    <p:sldId id="290" r:id="rId40"/>
    <p:sldId id="260" r:id="rId41"/>
    <p:sldId id="257" r:id="rId42"/>
    <p:sldId id="258" r:id="rId43"/>
    <p:sldId id="259" r:id="rId44"/>
    <p:sldId id="261" r:id="rId45"/>
    <p:sldId id="262" r:id="rId46"/>
    <p:sldId id="263" r:id="rId47"/>
    <p:sldId id="291" r:id="rId48"/>
    <p:sldId id="293" r:id="rId49"/>
    <p:sldId id="294" r:id="rId50"/>
    <p:sldId id="295" r:id="rId51"/>
    <p:sldId id="296" r:id="rId52"/>
    <p:sldId id="297" r:id="rId53"/>
    <p:sldId id="298" r:id="rId54"/>
    <p:sldId id="299" r:id="rId55"/>
    <p:sldId id="300" r:id="rId56"/>
    <p:sldId id="301" r:id="rId57"/>
    <p:sldId id="302" r:id="rId58"/>
    <p:sldId id="303" r:id="rId59"/>
    <p:sldId id="304" r:id="rId60"/>
    <p:sldId id="305" r:id="rId61"/>
    <p:sldId id="306" r:id="rId62"/>
    <p:sldId id="307" r:id="rId63"/>
    <p:sldId id="308" r:id="rId64"/>
    <p:sldId id="310" r:id="rId65"/>
    <p:sldId id="311" r:id="rId66"/>
    <p:sldId id="312" r:id="rId67"/>
    <p:sldId id="314" r:id="rId68"/>
    <p:sldId id="313" r:id="rId69"/>
    <p:sldId id="309" r:id="rId70"/>
    <p:sldId id="315" r:id="rId7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63" Type="http://schemas.openxmlformats.org/officeDocument/2006/relationships/slide" Target="slides/slide45.xml"/><Relationship Id="rId68" Type="http://schemas.openxmlformats.org/officeDocument/2006/relationships/slide" Target="slides/slide50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66" Type="http://schemas.openxmlformats.org/officeDocument/2006/relationships/slide" Target="slides/slide48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61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slide" Target="slides/slide47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slide" Target="slides/slide46.xml"/><Relationship Id="rId69" Type="http://schemas.openxmlformats.org/officeDocument/2006/relationships/slide" Target="slides/slide5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slide" Target="slides/slide49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70" Type="http://schemas.openxmlformats.org/officeDocument/2006/relationships/slide" Target="slides/slide52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F7FB6-45C6-4BA9-8BFC-77A7A3885EFF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4B963-C894-4D79-964C-2865F02CA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041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45AE7D-3355-4161-BB2C-2115B7678F2C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702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3498F5-675F-4FA6-AE85-9D413D1446E0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519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8399A5-D559-4CA0-9952-C4EC0639AD8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4620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4FB2A2-376C-4DE4-AC45-2F1A9BBF221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9255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DCCB24-8956-4F41-ABEE-34C1E3E51966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4391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7D1858-F241-40A7-B302-EC9290B0B40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grpSp>
        <p:nvGrpSpPr>
          <p:cNvPr id="132104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32105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106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107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2108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3210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1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1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1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1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211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32115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116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117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2118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3211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2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2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2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2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2124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2125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0879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77742C-EBC3-4AAA-AF0A-DCD45DD26DB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0509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693D8A-E113-412E-AC36-05CFA8BC252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0898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62096A-D824-4DD6-9E49-88E45AC1D276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4650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829302-D9CB-4871-AA3F-E8E8604E97C5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4548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B8CA76-29EE-46B5-B946-2EF3937FEE36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7172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EF0B49-6A34-4CDA-9929-D5FBFC691C79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24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2190D9-D6FA-4FE5-857A-EE680C192877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66330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7E223E-54A2-4E0C-92F8-22491147038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07883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8399A5-D559-4CA0-9952-C4EC0639AD8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88383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4FB2A2-376C-4DE4-AC45-2F1A9BBF221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84658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DCCB24-8956-4F41-ABEE-34C1E3E51966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6519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7D1858-F241-40A7-B302-EC9290B0B40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grpSp>
        <p:nvGrpSpPr>
          <p:cNvPr id="132104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32105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106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107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2108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3210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1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1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1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1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211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32115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116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117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2118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3211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2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2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2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2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2124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2125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09722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77742C-EBC3-4AAA-AF0A-DCD45DD26DB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7221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693D8A-E113-412E-AC36-05CFA8BC252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36614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62096A-D824-4DD6-9E49-88E45AC1D276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57091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829302-D9CB-4871-AA3F-E8E8604E97C5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644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74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2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74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2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74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2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201">
                <a:solidFill>
                  <a:srgbClr val="FFFFFF"/>
                </a:solidFill>
              </a:defRPr>
            </a:lvl1pPr>
            <a:lvl2pPr marL="387066" indent="0" algn="ctr">
              <a:buNone/>
            </a:lvl2pPr>
            <a:lvl3pPr marL="774131" indent="0" algn="ctr">
              <a:buNone/>
            </a:lvl3pPr>
            <a:lvl4pPr marL="1161197" indent="0" algn="ctr">
              <a:buNone/>
            </a:lvl4pPr>
            <a:lvl5pPr marL="1548262" indent="0" algn="ctr">
              <a:buNone/>
            </a:lvl5pPr>
            <a:lvl6pPr marL="1935328" indent="0" algn="ctr">
              <a:buNone/>
            </a:lvl6pPr>
            <a:lvl7pPr marL="2322393" indent="0" algn="ctr">
              <a:buNone/>
            </a:lvl7pPr>
            <a:lvl8pPr marL="2709459" indent="0" algn="ctr">
              <a:buNone/>
            </a:lvl8pPr>
            <a:lvl9pPr marL="3096524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1693">
                <a:solidFill>
                  <a:srgbClr val="FFFFFF"/>
                </a:solidFill>
              </a:defRPr>
            </a:lvl1pPr>
          </a:lstStyle>
          <a:p>
            <a:pPr defTabSz="774131"/>
            <a:fld id="{37831700-C582-47E5-BCD6-BD5E1859E757}" type="datetimeFigureOut">
              <a:rPr lang="tr-TR" smtClean="0"/>
              <a:pPr defTabSz="774131"/>
              <a:t>9.10.2022</a:t>
            </a:fld>
            <a:endParaRPr lang="tr-T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40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defTabSz="774131"/>
            <a:endParaRPr lang="tr-TR">
              <a:solidFill>
                <a:srgbClr val="FFFF00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774131"/>
            <a:fld id="{5633A995-C5E7-496A-B789-DE84D514F775}" type="slidenum">
              <a:rPr lang="tr-TR" smtClean="0">
                <a:solidFill>
                  <a:srgbClr val="FFFF00"/>
                </a:solidFill>
              </a:rPr>
              <a:pPr defTabSz="774131"/>
              <a:t>‹#›</a:t>
            </a:fld>
            <a:endParaRPr lang="tr-TR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207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B8CA76-29EE-46B5-B946-2EF3937FEE36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2619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EF0B49-6A34-4CDA-9929-D5FBFC691C79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32050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2190D9-D6FA-4FE5-857A-EE680C192877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6736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7E223E-54A2-4E0C-92F8-22491147038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14898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8399A5-D559-4CA0-9952-C4EC0639AD8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43984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4FB2A2-376C-4DE4-AC45-2F1A9BBF221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68505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DCCB24-8956-4F41-ABEE-34C1E3E51966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45000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7D1858-F241-40A7-B302-EC9290B0B40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grpSp>
        <p:nvGrpSpPr>
          <p:cNvPr id="132104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32105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106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107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2108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3210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1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1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1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1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211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32115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116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117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2118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3211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2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2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2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2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2124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2125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15616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77742C-EBC3-4AAA-AF0A-DCD45DD26DB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06460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693D8A-E113-412E-AC36-05CFA8BC252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045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74131"/>
            <a:fld id="{37831700-C582-47E5-BCD6-BD5E1859E757}" type="datetimeFigureOut">
              <a:rPr lang="tr-TR" smtClean="0">
                <a:solidFill>
                  <a:srgbClr val="FFFF00"/>
                </a:solidFill>
              </a:rPr>
              <a:pPr defTabSz="774131"/>
              <a:t>9.10.2022</a:t>
            </a:fld>
            <a:endParaRPr lang="tr-TR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74131"/>
            <a:endParaRPr lang="tr-TR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774131"/>
            <a:fld id="{5633A995-C5E7-496A-B789-DE84D514F775}" type="slidenum">
              <a:rPr lang="tr-TR" smtClean="0"/>
              <a:pPr defTabSz="774131"/>
              <a:t>‹#›</a:t>
            </a:fld>
            <a:endParaRPr lang="tr-T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4165475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62096A-D824-4DD6-9E49-88E45AC1D276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46765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829302-D9CB-4871-AA3F-E8E8604E97C5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32577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B8CA76-29EE-46B5-B946-2EF3937FEE36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23659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EF0B49-6A34-4CDA-9929-D5FBFC691C79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1371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2190D9-D6FA-4FE5-857A-EE680C192877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82254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7E223E-54A2-4E0C-92F8-22491147038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43728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8399A5-D559-4CA0-9952-C4EC0639AD8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41950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4FB2A2-376C-4DE4-AC45-2F1A9BBF221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22887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DCCB24-8956-4F41-ABEE-34C1E3E51966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38929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7D1858-F241-40A7-B302-EC9290B0B40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grpSp>
        <p:nvGrpSpPr>
          <p:cNvPr id="132104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32105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106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107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2108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3210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1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1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1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1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211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32115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116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117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2118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3211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2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2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2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2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2124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2125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228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7123113" cy="1673225"/>
          </a:xfrm>
        </p:spPr>
        <p:txBody>
          <a:bodyPr anchor="t"/>
          <a:lstStyle>
            <a:lvl1pPr marL="0" indent="0">
              <a:buNone/>
              <a:defRPr sz="2370">
                <a:solidFill>
                  <a:schemeClr val="tx2"/>
                </a:solidFill>
              </a:defRPr>
            </a:lvl1pPr>
            <a:lvl2pPr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74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2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74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2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74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2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1600200"/>
            <a:ext cx="7620000" cy="990600"/>
          </a:xfrm>
        </p:spPr>
        <p:txBody>
          <a:bodyPr/>
          <a:lstStyle>
            <a:lvl1pPr algn="l">
              <a:buNone/>
              <a:defRPr sz="3725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74131"/>
            <a:fld id="{37831700-C582-47E5-BCD6-BD5E1859E757}" type="datetimeFigureOut">
              <a:rPr lang="tr-TR" smtClean="0">
                <a:solidFill>
                  <a:srgbClr val="FFFF00"/>
                </a:solidFill>
              </a:rPr>
              <a:pPr defTabSz="774131"/>
              <a:t>9.10.2022</a:t>
            </a:fld>
            <a:endParaRPr lang="tr-TR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032">
                <a:solidFill>
                  <a:srgbClr val="FFFFFF"/>
                </a:solidFill>
              </a:defRPr>
            </a:lvl1pPr>
          </a:lstStyle>
          <a:p>
            <a:pPr defTabSz="774131"/>
            <a:fld id="{5633A995-C5E7-496A-B789-DE84D514F775}" type="slidenum">
              <a:rPr lang="tr-TR" smtClean="0"/>
              <a:pPr defTabSz="774131"/>
              <a:t>‹#›</a:t>
            </a:fld>
            <a:endParaRPr lang="tr-T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774131"/>
            <a:endParaRPr lang="tr-TR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080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77742C-EBC3-4AAA-AF0A-DCD45DD26DB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02821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693D8A-E113-412E-AC36-05CFA8BC252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2255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62096A-D824-4DD6-9E49-88E45AC1D276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40718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829302-D9CB-4871-AA3F-E8E8604E97C5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7221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B8CA76-29EE-46B5-B946-2EF3937FEE36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83613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EF0B49-6A34-4CDA-9929-D5FBFC691C79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92445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2190D9-D6FA-4FE5-857A-EE680C192877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56433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7E223E-54A2-4E0C-92F8-22491147038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76492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8399A5-D559-4CA0-9952-C4EC0639AD8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74905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4FB2A2-376C-4DE4-AC45-2F1A9BBF221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610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defTabSz="774131"/>
            <a:fld id="{37831700-C582-47E5-BCD6-BD5E1859E757}" type="datetimeFigureOut">
              <a:rPr lang="tr-TR" smtClean="0">
                <a:solidFill>
                  <a:srgbClr val="FFFF00"/>
                </a:solidFill>
              </a:rPr>
              <a:pPr defTabSz="774131"/>
              <a:t>9.10.2022</a:t>
            </a:fld>
            <a:endParaRPr lang="tr-TR">
              <a:solidFill>
                <a:srgbClr val="FFFF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defTabSz="774131"/>
            <a:fld id="{5633A995-C5E7-496A-B789-DE84D514F775}" type="slidenum">
              <a:rPr lang="tr-TR" smtClean="0"/>
              <a:pPr defTabSz="774131"/>
              <a:t>‹#›</a:t>
            </a:fld>
            <a:endParaRPr lang="tr-T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defTabSz="774131"/>
            <a:endParaRPr lang="tr-TR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31112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DCCB24-8956-4F41-ABEE-34C1E3E51966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69373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7D1858-F241-40A7-B302-EC9290B0B40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grpSp>
        <p:nvGrpSpPr>
          <p:cNvPr id="132104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32105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106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107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2108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3210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1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1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1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1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211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32115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116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117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2118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3211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2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2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2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2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2124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2125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06956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77742C-EBC3-4AAA-AF0A-DCD45DD26DB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4563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693D8A-E113-412E-AC36-05CFA8BC252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04298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62096A-D824-4DD6-9E49-88E45AC1D276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0914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829302-D9CB-4871-AA3F-E8E8604E97C5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07457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B8CA76-29EE-46B5-B946-2EF3937FEE36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94065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EF0B49-6A34-4CDA-9929-D5FBFC691C79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52133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2190D9-D6FA-4FE5-857A-EE680C192877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40511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7E223E-54A2-4E0C-92F8-22491147038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975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defTabSz="774131"/>
            <a:fld id="{37831700-C582-47E5-BCD6-BD5E1859E757}" type="datetimeFigureOut">
              <a:rPr lang="tr-TR" smtClean="0">
                <a:solidFill>
                  <a:srgbClr val="FFFF00"/>
                </a:solidFill>
              </a:rPr>
              <a:pPr defTabSz="774131"/>
              <a:t>9.10.2022</a:t>
            </a:fld>
            <a:endParaRPr lang="tr-TR">
              <a:solidFill>
                <a:srgbClr val="FFFF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defTabSz="774131"/>
            <a:fld id="{5633A995-C5E7-496A-B789-DE84D514F775}" type="slidenum">
              <a:rPr lang="tr-TR" smtClean="0"/>
              <a:pPr defTabSz="774131"/>
              <a:t>‹#›</a:t>
            </a:fld>
            <a:endParaRPr lang="tr-T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defTabSz="774131"/>
            <a:endParaRPr lang="tr-TR">
              <a:solidFill>
                <a:srgbClr val="FFFF00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1693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1693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277228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8399A5-D559-4CA0-9952-C4EC0639AD8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24498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4FB2A2-376C-4DE4-AC45-2F1A9BBF221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6420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DCCB24-8956-4F41-ABEE-34C1E3E51966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64146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806A4C-FCAC-46CE-8132-769187D5BA60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75428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173A0F-CE2F-46C9-88CC-9B61DEA32945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69169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D420C7-4D7E-472E-9928-F7820D33BFDD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73508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5F3C2F-FCC1-4514-B1E7-CE83CB432AF3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1229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0B1305-E8A6-472A-8143-C171516B7EB7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2763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B57741-44EC-4519-800F-A55E1F2A61CD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72369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907D4B-5C13-45E9-9F4E-635139F16D0A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769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74131"/>
            <a:fld id="{37831700-C582-47E5-BCD6-BD5E1859E757}" type="datetimeFigureOut">
              <a:rPr lang="tr-TR" smtClean="0">
                <a:solidFill>
                  <a:srgbClr val="FFFF00"/>
                </a:solidFill>
              </a:rPr>
              <a:pPr defTabSz="774131"/>
              <a:t>9.10.2022</a:t>
            </a:fld>
            <a:endParaRPr lang="tr-TR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74131"/>
            <a:endParaRPr lang="tr-TR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774131"/>
            <a:fld id="{5633A995-C5E7-496A-B789-DE84D514F775}" type="slidenum">
              <a:rPr lang="tr-TR" smtClean="0"/>
              <a:pPr defTabSz="774131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022393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693E0-5231-44A8-9A93-D504F8661144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72757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B76517-B0D9-487A-ABE8-A2DE4517075D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2882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A094F-C392-441C-8F05-AD2F991E75D9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61393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90F0BA-D9D1-43B8-8CCF-7AE00942077A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7108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806A4C-FCAC-46CE-8132-769187D5BA60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9270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173A0F-CE2F-46C9-88CC-9B61DEA32945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40599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D420C7-4D7E-472E-9928-F7820D33BFDD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48047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5F3C2F-FCC1-4514-B1E7-CE83CB432AF3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1608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0B1305-E8A6-472A-8143-C171516B7EB7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1360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B57741-44EC-4519-800F-A55E1F2A61CD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426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74131"/>
            <a:fld id="{37831700-C582-47E5-BCD6-BD5E1859E757}" type="datetimeFigureOut">
              <a:rPr lang="tr-TR" smtClean="0">
                <a:solidFill>
                  <a:srgbClr val="FFFF00"/>
                </a:solidFill>
              </a:rPr>
              <a:pPr defTabSz="774131"/>
              <a:t>9.10.2022</a:t>
            </a:fld>
            <a:endParaRPr lang="tr-TR">
              <a:solidFill>
                <a:srgbClr val="FFFF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74131"/>
            <a:endParaRPr lang="tr-TR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774131"/>
            <a:fld id="{5633A995-C5E7-496A-B789-DE84D514F775}" type="slidenum">
              <a:rPr lang="tr-TR" smtClean="0">
                <a:solidFill>
                  <a:srgbClr val="FFFF00"/>
                </a:solidFill>
              </a:rPr>
              <a:pPr defTabSz="774131"/>
              <a:t>‹#›</a:t>
            </a:fld>
            <a:endParaRPr lang="tr-TR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4718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907D4B-5C13-45E9-9F4E-635139F16D0A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67925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693E0-5231-44A8-9A93-D504F8661144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10962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B76517-B0D9-487A-ABE8-A2DE4517075D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42491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9A094F-C392-441C-8F05-AD2F991E75D9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83412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90F0BA-D9D1-43B8-8CCF-7AE00942077A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04077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3F878-F5E8-489B-AC8A-64F2A7E22C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1FC063-5EA9-49AF-AFAF-D68C9E82B2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61538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3F878-F5E8-489B-AC8A-64F2A7E22C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1FC063-5EA9-49AF-AFAF-D68C9E82B2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16419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3F878-F5E8-489B-AC8A-64F2A7E22C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1FC063-5EA9-49AF-AFAF-D68C9E82B2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62868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3F878-F5E8-489B-AC8A-64F2A7E22C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1FC063-5EA9-49AF-AFAF-D68C9E82B2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20374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3F878-F5E8-489B-AC8A-64F2A7E22C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1FC063-5EA9-49AF-AFAF-D68C9E82B2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55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8077200" cy="869950"/>
          </a:xfrm>
        </p:spPr>
        <p:txBody>
          <a:bodyPr anchor="ctr"/>
          <a:lstStyle>
            <a:lvl1pPr algn="l">
              <a:buNone/>
              <a:defRPr sz="3725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74131"/>
            <a:fld id="{37831700-C582-47E5-BCD6-BD5E1859E757}" type="datetimeFigureOut">
              <a:rPr lang="tr-TR" smtClean="0">
                <a:solidFill>
                  <a:srgbClr val="FFFF00"/>
                </a:solidFill>
              </a:rPr>
              <a:pPr defTabSz="774131"/>
              <a:t>9.10.2022</a:t>
            </a:fld>
            <a:endParaRPr lang="tr-TR">
              <a:solidFill>
                <a:srgbClr val="FFFF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74131"/>
            <a:endParaRPr lang="tr-TR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774131"/>
            <a:fld id="{5633A995-C5E7-496A-B789-DE84D514F775}" type="slidenum">
              <a:rPr lang="tr-TR" smtClean="0"/>
              <a:pPr defTabSz="774131"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847"/>
              </a:spcAft>
              <a:buNone/>
              <a:defRPr sz="1524"/>
            </a:lvl1pPr>
            <a:lvl2pPr>
              <a:buNone/>
              <a:defRPr sz="1016"/>
            </a:lvl2pPr>
            <a:lvl3pPr>
              <a:buNone/>
              <a:defRPr sz="847"/>
            </a:lvl3pPr>
            <a:lvl4pPr>
              <a:buNone/>
              <a:defRPr sz="762"/>
            </a:lvl4pPr>
            <a:lvl5pPr>
              <a:buNone/>
              <a:defRPr sz="762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1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7406017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3F878-F5E8-489B-AC8A-64F2A7E22C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1FC063-5EA9-49AF-AFAF-D68C9E82B2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09375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3F878-F5E8-489B-AC8A-64F2A7E22C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1FC063-5EA9-49AF-AFAF-D68C9E82B2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09150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3F878-F5E8-489B-AC8A-64F2A7E22C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1FC063-5EA9-49AF-AFAF-D68C9E82B2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8330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3F878-F5E8-489B-AC8A-64F2A7E22C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1FC063-5EA9-49AF-AFAF-D68C9E82B2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7815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3F878-F5E8-489B-AC8A-64F2A7E22C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1FC063-5EA9-49AF-AFAF-D68C9E82B2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170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3F878-F5E8-489B-AC8A-64F2A7E22C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1FC063-5EA9-49AF-AFAF-D68C9E82B2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15832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4AAD347D-5ACD-4C99-B74B-A9C85AD731A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342900"/>
              <a:t>10/9/2022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71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342900"/>
              <a:t>10/9/2022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11484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796027F-7875-4030-9381-8BD8C4F2193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342900"/>
              <a:t>10/9/2022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49241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796027F-7875-4030-9381-8BD8C4F2193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342900"/>
              <a:t>10/9/2022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6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439"/>
            </a:lvl1pPr>
            <a:lvl2pPr>
              <a:buFontTx/>
              <a:buNone/>
              <a:defRPr sz="1016"/>
            </a:lvl2pPr>
            <a:lvl3pPr>
              <a:buFontTx/>
              <a:buNone/>
              <a:defRPr sz="847"/>
            </a:lvl3pPr>
            <a:lvl4pPr>
              <a:buFontTx/>
              <a:buNone/>
              <a:defRPr sz="762"/>
            </a:lvl4pPr>
            <a:lvl5pPr>
              <a:buFontTx/>
              <a:buNone/>
              <a:defRPr sz="762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74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2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74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2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74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2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37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1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74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2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2"/>
            <a:ext cx="2667000" cy="365125"/>
          </a:xfrm>
        </p:spPr>
        <p:txBody>
          <a:bodyPr rtlCol="0"/>
          <a:lstStyle/>
          <a:p>
            <a:pPr defTabSz="774131"/>
            <a:fld id="{37831700-C582-47E5-BCD6-BD5E1859E757}" type="datetimeFigureOut">
              <a:rPr lang="tr-TR" smtClean="0">
                <a:solidFill>
                  <a:srgbClr val="FFFF00"/>
                </a:solidFill>
              </a:rPr>
              <a:pPr defTabSz="774131"/>
              <a:t>9.10.2022</a:t>
            </a:fld>
            <a:endParaRPr lang="tr-TR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370"/>
            </a:lvl1pPr>
          </a:lstStyle>
          <a:p>
            <a:pPr defTabSz="774131"/>
            <a:fld id="{5633A995-C5E7-496A-B789-DE84D514F775}" type="slidenum">
              <a:rPr lang="tr-TR" smtClean="0"/>
              <a:pPr defTabSz="774131"/>
              <a:t>‹#›</a:t>
            </a:fld>
            <a:endParaRPr lang="tr-T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8"/>
            <a:ext cx="4572000" cy="365125"/>
          </a:xfrm>
        </p:spPr>
        <p:txBody>
          <a:bodyPr rtlCol="0"/>
          <a:lstStyle/>
          <a:p>
            <a:pPr defTabSz="774131"/>
            <a:endParaRPr lang="tr-TR">
              <a:solidFill>
                <a:srgbClr val="FFFF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2709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84281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796027F-7875-4030-9381-8BD8C4F2193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342900"/>
              <a:t>10/9/2022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4716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342900"/>
              <a:t>10/9/2022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3789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342900"/>
              <a:t>10/9/2022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0576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342900"/>
              <a:t>10/9/2022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13861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342900"/>
              <a:t>10/9/2022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59125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342900"/>
              <a:t>10/9/2022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5161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342900"/>
              <a:t>10/9/2022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4112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342900"/>
              <a:t>10/9/2022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721" y="971254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50" b="0" i="0" u="none" strike="noStrike" kern="1200" cap="none" spc="0" normalizeH="0" baseline="0" noProof="0" dirty="0">
                <a:ln>
                  <a:noFill/>
                </a:ln>
                <a:solidFill>
                  <a:srgbClr val="1E51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8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50" b="0" i="0" u="none" strike="noStrike" kern="1200" cap="none" spc="0" normalizeH="0" baseline="0" noProof="0" dirty="0">
                <a:ln>
                  <a:noFill/>
                </a:ln>
                <a:solidFill>
                  <a:srgbClr val="1E51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554407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342900"/>
              <a:t>10/9/2022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0266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342900"/>
              <a:t>10/9/2022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3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74131"/>
            <a:fld id="{37831700-C582-47E5-BCD6-BD5E1859E757}" type="datetimeFigureOut">
              <a:rPr lang="tr-TR" smtClean="0">
                <a:solidFill>
                  <a:srgbClr val="FFFF00"/>
                </a:solidFill>
              </a:rPr>
              <a:pPr defTabSz="774131"/>
              <a:t>9.10.2022</a:t>
            </a:fld>
            <a:endParaRPr lang="tr-TR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74131"/>
            <a:endParaRPr lang="tr-TR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74131"/>
            <a:fld id="{5633A995-C5E7-496A-B789-DE84D514F775}" type="slidenum">
              <a:rPr lang="tr-TR" smtClean="0"/>
              <a:pPr defTabSz="774131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996575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342900"/>
              <a:t>10/9/2022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04085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342900"/>
              <a:t>10/9/2022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9911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342900"/>
              <a:t>10/9/2022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44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2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4"/>
            <a:ext cx="2209800" cy="365125"/>
          </a:xfrm>
        </p:spPr>
        <p:txBody>
          <a:bodyPr/>
          <a:lstStyle/>
          <a:p>
            <a:pPr defTabSz="774131"/>
            <a:fld id="{37831700-C582-47E5-BCD6-BD5E1859E757}" type="datetimeFigureOut">
              <a:rPr lang="tr-TR" smtClean="0">
                <a:solidFill>
                  <a:srgbClr val="FFFF00"/>
                </a:solidFill>
              </a:rPr>
              <a:pPr defTabSz="774131"/>
              <a:t>9.10.2022</a:t>
            </a:fld>
            <a:endParaRPr lang="tr-TR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2" y="6248209"/>
            <a:ext cx="5573483" cy="365125"/>
          </a:xfrm>
        </p:spPr>
        <p:txBody>
          <a:bodyPr/>
          <a:lstStyle/>
          <a:p>
            <a:pPr defTabSz="774131"/>
            <a:endParaRPr lang="tr-TR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9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74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2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74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2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74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2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3"/>
            <a:ext cx="533400" cy="244476"/>
          </a:xfrm>
        </p:spPr>
        <p:txBody>
          <a:bodyPr/>
          <a:lstStyle/>
          <a:p>
            <a:pPr defTabSz="774131"/>
            <a:fld id="{5633A995-C5E7-496A-B789-DE84D514F775}" type="slidenum">
              <a:rPr lang="tr-TR" smtClean="0"/>
              <a:pPr defTabSz="774131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034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9EA43-1AB2-4B42-A575-B44574327A81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09.10.2022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F96696-956B-4A68-8CA6-FF49575057A4}" type="slidenum"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600" b="0" i="0" u="none" strike="noStrike" kern="1200" cap="none" spc="0" normalizeH="0" baseline="0" noProof="0" smtClean="0">
              <a:ln>
                <a:noFill/>
              </a:ln>
              <a:solidFill>
                <a:srgbClr val="7B9899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513202"/>
      </p:ext>
    </p:extLst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C4231-D245-4448-A53F-DC04B21D6469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09.10.2022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E1935D-C12B-48D5-8E86-40D8CAF94287}" type="slidenum"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600" b="0" i="0" u="none" strike="noStrike" kern="1200" cap="none" spc="0" normalizeH="0" baseline="0" noProof="0" smtClean="0">
              <a:ln>
                <a:noFill/>
              </a:ln>
              <a:solidFill>
                <a:srgbClr val="7B9899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92914"/>
      </p:ext>
    </p:extLst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7D785-143A-4D04-B20C-3401352DA57F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09.10.2022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3999B7-2154-4D8C-B41F-A52C461212D3}" type="slidenum"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600" b="0" i="0" u="none" strike="noStrike" kern="1200" cap="none" spc="0" normalizeH="0" baseline="0" noProof="0" smtClean="0">
              <a:ln>
                <a:noFill/>
              </a:ln>
              <a:solidFill>
                <a:srgbClr val="7B9899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333346"/>
      </p:ext>
    </p:extLst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A7456-6310-46E0-AC3F-DAC0F3F12722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09.10.2022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B59D04-8763-4C35-9352-6F49678327C3}" type="slidenum"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600" b="0" i="0" u="none" strike="noStrike" kern="1200" cap="none" spc="0" normalizeH="0" baseline="0" noProof="0" smtClean="0">
              <a:ln>
                <a:noFill/>
              </a:ln>
              <a:solidFill>
                <a:srgbClr val="7B9899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810557"/>
      </p:ext>
    </p:extLst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Прямоугольник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6DA391-E21E-4AEB-8D8B-8FD8E2DDB6AA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09.10.2022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25D1A0-770B-47FF-95CE-72F05CF8D9F6}" type="slidenum"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600" b="0" i="0" u="none" strike="noStrike" kern="1200" cap="none" spc="0" normalizeH="0" baseline="0" noProof="0" smtClean="0">
              <a:ln>
                <a:noFill/>
              </a:ln>
              <a:solidFill>
                <a:srgbClr val="7B9899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40463"/>
      </p:ext>
    </p:extLst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91AB7-B33F-49C2-90BD-DC625485DF6D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09.10.2022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36C0D6-5A7D-4ACD-93E2-549A254DDAE1}" type="slidenum"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600" b="0" i="0" u="none" strike="noStrike" kern="1200" cap="none" spc="0" normalizeH="0" baseline="0" noProof="0" smtClean="0">
              <a:ln>
                <a:noFill/>
              </a:ln>
              <a:solidFill>
                <a:srgbClr val="7B9899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47041"/>
      </p:ext>
    </p:extLst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55E757-700B-4F30-B4DB-73159300657D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09.10.2022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6B3EB8-9214-4DF0-A74A-DD8AFF055C5E}" type="slidenum"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6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811121"/>
      </p:ext>
    </p:extLst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DC734C-7E36-42F2-AF7C-3DC10A5CA126}" type="slidenum"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600" b="0" i="0" u="none" strike="noStrike" kern="1200" cap="none" spc="0" normalizeH="0" baseline="0" noProof="0" smtClean="0">
              <a:ln>
                <a:noFill/>
              </a:ln>
              <a:solidFill>
                <a:srgbClr val="7B9899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5CC56-115C-4866-BCE7-7C91754CEF98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09.10.2022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083432"/>
      </p:ext>
    </p:extLst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D5ABCA-C646-481F-9F02-0ADED54C321E}" type="slidenum"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600" b="0" i="0" u="none" strike="noStrike" kern="1200" cap="none" spc="0" normalizeH="0" baseline="0" noProof="0" smtClean="0">
              <a:ln>
                <a:noFill/>
              </a:ln>
              <a:solidFill>
                <a:srgbClr val="7B9899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03B664-C2D9-436D-A6A2-598A2FAFCADE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09.10.2022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644740"/>
      </p:ext>
    </p:extLst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C7F95-F96C-49D7-88B6-548415CCF38A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09.10.2022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81D95D-AD1F-4864-B9BB-B030E9D40E85}" type="slidenum"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600" b="0" i="0" u="none" strike="noStrike" kern="1200" cap="none" spc="0" normalizeH="0" baseline="0" noProof="0" smtClean="0">
              <a:ln>
                <a:noFill/>
              </a:ln>
              <a:solidFill>
                <a:srgbClr val="7B9899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953589"/>
      </p:ext>
    </p:extLst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BFDFDE-A01D-433B-8D49-2BB1A5FBA7C7}" type="slidenum"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600" b="0" i="0" u="none" strike="noStrike" kern="1200" cap="none" spc="0" normalizeH="0" baseline="0" noProof="0" smtClean="0">
              <a:ln>
                <a:noFill/>
              </a:ln>
              <a:solidFill>
                <a:srgbClr val="7B9899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61B3D-368F-46E4-BA6F-229EB39A3E4A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09.10.2022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510126"/>
      </p:ext>
    </p:extLst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996831-B914-43E6-8288-B2B207894992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1639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6393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6394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6395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grpSp>
          <p:nvGrpSpPr>
            <p:cNvPr id="16396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6397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16398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16399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16400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16401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402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403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6404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6405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grpSp>
          <p:nvGrpSpPr>
            <p:cNvPr id="16406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6407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16408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16409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16410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16411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412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6413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169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BBF6D6-9F28-4B2A-9B9C-9E7BE1B3D655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7955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792B39-F3DB-4C78-8B2E-FA448301FF1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6736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AD87F6-FDED-4832-B857-01D01CF10A3E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3251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62A139-9E04-4AF6-BA5D-336C86AF3BA2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9345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86B912-13E5-43FA-A4A3-3A698A102645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489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E8C2B8-BA5E-43B7-9FCA-DBE32E3C6CA2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3256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72A512-3ECF-401F-B102-A7154BC7AEA7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8009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AEB7FD-CABA-43A1-8E96-D3A56591DDA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0510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4C6DEA-7BAD-4EDF-B77E-E9509D641AC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6970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A49C58-5535-4FCB-BB1D-76498806D05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6375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996831-B914-43E6-8288-B2B207894992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1639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6393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6394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6395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grpSp>
          <p:nvGrpSpPr>
            <p:cNvPr id="16396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6397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16398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16399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16400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16401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402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403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6404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6405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grpSp>
          <p:nvGrpSpPr>
            <p:cNvPr id="16406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6407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16408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16409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16410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16411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412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6413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8833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BBF6D6-9F28-4B2A-9B9C-9E7BE1B3D655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3814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792B39-F3DB-4C78-8B2E-FA448301FF1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0098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AD87F6-FDED-4832-B857-01D01CF10A3E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1514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62A139-9E04-4AF6-BA5D-336C86AF3BA2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16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86B912-13E5-43FA-A4A3-3A698A102645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9248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E8C2B8-BA5E-43B7-9FCA-DBE32E3C6CA2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1838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72A512-3ECF-401F-B102-A7154BC7AEA7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8270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AEB7FD-CABA-43A1-8E96-D3A56591DDA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7809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4C6DEA-7BAD-4EDF-B77E-E9509D641AC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8840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A49C58-5535-4FCB-BB1D-76498806D05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8261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996831-B914-43E6-8288-B2B207894992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1639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6393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6394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6395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grpSp>
          <p:nvGrpSpPr>
            <p:cNvPr id="16396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6397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16398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16399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16400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16401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402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403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6404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6405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grpSp>
          <p:nvGrpSpPr>
            <p:cNvPr id="16406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6407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16408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16409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16410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16411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412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6413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9793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BBF6D6-9F28-4B2A-9B9C-9E7BE1B3D655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4215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792B39-F3DB-4C78-8B2E-FA448301FF1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4549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AD87F6-FDED-4832-B857-01D01CF10A3E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80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62A139-9E04-4AF6-BA5D-336C86AF3BA2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6547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86B912-13E5-43FA-A4A3-3A698A102645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0837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E8C2B8-BA5E-43B7-9FCA-DBE32E3C6CA2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7104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72A512-3ECF-401F-B102-A7154BC7AEA7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8859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AEB7FD-CABA-43A1-8E96-D3A56591DDA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9990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4C6DEA-7BAD-4EDF-B77E-E9509D641AC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4703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A49C58-5535-4FCB-BB1D-76498806D05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5060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7D1858-F241-40A7-B302-EC9290B0B40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grpSp>
        <p:nvGrpSpPr>
          <p:cNvPr id="132104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32105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106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107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2108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3210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1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1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1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1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211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32115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116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117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2118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3211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2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2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2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2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2124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2125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2556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77742C-EBC3-4AAA-AF0A-DCD45DD26DB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3168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693D8A-E113-412E-AC36-05CFA8BC252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55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62096A-D824-4DD6-9E49-88E45AC1D276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3512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829302-D9CB-4871-AA3F-E8E8604E97C5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7149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B8CA76-29EE-46B5-B946-2EF3937FEE36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5715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EF0B49-6A34-4CDA-9929-D5FBFC691C79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9792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2190D9-D6FA-4FE5-857A-EE680C192877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4790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7E223E-54A2-4E0C-92F8-22491147038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785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8399A5-D559-4CA0-9952-C4EC0639AD8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1230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4FB2A2-376C-4DE4-AC45-2F1A9BBF221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5801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DCCB24-8956-4F41-ABEE-34C1E3E51966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8126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7D1858-F241-40A7-B302-EC9290B0B40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grpSp>
        <p:nvGrpSpPr>
          <p:cNvPr id="132104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32105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106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107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2108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3210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1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1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1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1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211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32115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116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117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2118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3211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2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2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2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2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2124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2125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81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77742C-EBC3-4AAA-AF0A-DCD45DD26DB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508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693D8A-E113-412E-AC36-05CFA8BC252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6106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62096A-D824-4DD6-9E49-88E45AC1D276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7508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829302-D9CB-4871-AA3F-E8E8604E97C5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523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B8CA76-29EE-46B5-B946-2EF3937FEE36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4301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EF0B49-6A34-4CDA-9929-D5FBFC691C79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5007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2190D9-D6FA-4FE5-857A-EE680C192877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810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7E223E-54A2-4E0C-92F8-22491147038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560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8399A5-D559-4CA0-9952-C4EC0639AD8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7908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4FB2A2-376C-4DE4-AC45-2F1A9BBF221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71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DCCB24-8956-4F41-ABEE-34C1E3E51966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3795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7D1858-F241-40A7-B302-EC9290B0B40B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grpSp>
        <p:nvGrpSpPr>
          <p:cNvPr id="132104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32105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106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107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2108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3210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1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1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1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1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211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32115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116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117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2118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3211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2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2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2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12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2124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2125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377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77742C-EBC3-4AAA-AF0A-DCD45DD26DB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16477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693D8A-E113-412E-AC36-05CFA8BC2521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5464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62096A-D824-4DD6-9E49-88E45AC1D276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4749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829302-D9CB-4871-AA3F-E8E8604E97C5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6876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B8CA76-29EE-46B5-B946-2EF3937FEE36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8393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EF0B49-6A34-4CDA-9929-D5FBFC691C79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93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2190D9-D6FA-4FE5-857A-EE680C192877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4871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7E223E-54A2-4E0C-92F8-22491147038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92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image" Target="../media/image9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image" Target="../media/image9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8.xml"/><Relationship Id="rId18" Type="http://schemas.openxmlformats.org/officeDocument/2006/relationships/theme" Target="../theme/theme18.xml"/><Relationship Id="rId3" Type="http://schemas.openxmlformats.org/officeDocument/2006/relationships/slideLayout" Target="../slideLayouts/slideLayout198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17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197.xml"/><Relationship Id="rId16" Type="http://schemas.openxmlformats.org/officeDocument/2006/relationships/slideLayout" Target="../slideLayouts/slideLayout211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05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slideLayout" Target="../slideLayouts/slideLayout209.xml"/><Relationship Id="rId22" Type="http://schemas.openxmlformats.org/officeDocument/2006/relationships/image" Target="../media/image1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C63415-ADE1-42C4-8F89-28CF4F8E3A4A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108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108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3108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3108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9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9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109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3109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3109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09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09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109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09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09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31100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3110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3110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3111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11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3111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3111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3111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31115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3111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1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1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1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2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2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2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2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3112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673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C63415-ADE1-42C4-8F89-28CF4F8E3A4A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108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108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3108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3108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9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9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109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3109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3109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09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09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109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09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09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31100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3110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3110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3111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11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3111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3111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3111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31115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3111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1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1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1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2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2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2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2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3112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701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C63415-ADE1-42C4-8F89-28CF4F8E3A4A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108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108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3108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3108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9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9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109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3109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3109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09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09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109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09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09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31100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3110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3110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3111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11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3111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3111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3111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31115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3111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1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1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1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2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2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2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2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3112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940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C63415-ADE1-42C4-8F89-28CF4F8E3A4A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108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108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3108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3108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9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9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109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3109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3109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09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09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109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09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09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31100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3110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3110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3111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11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3111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3111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3111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31115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3111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1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1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1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2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2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2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2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3112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974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C63415-ADE1-42C4-8F89-28CF4F8E3A4A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108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108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3108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3108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9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9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109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3109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3109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09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09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109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09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09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31100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3110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3110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3111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11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3111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3111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3111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31115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3111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1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1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1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2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2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2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2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3112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899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FE31D8-D000-49CE-A0F7-13431FD39CB3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35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FE31D8-D000-49CE-A0F7-13431FD39CB3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65E9C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465E9C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16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3F878-F5E8-489B-AC8A-64F2A7E22C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10/9/2022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1FC063-5EA9-49AF-AFAF-D68C9E82B2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32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342900"/>
            <a:fld id="{4AAD347D-5ACD-4C99-B74B-A9C85AD731A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342900"/>
              <a:t>10/9/2022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382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185">
                <a:solidFill>
                  <a:schemeClr val="tx2"/>
                </a:solidFill>
              </a:defRPr>
            </a:lvl1pPr>
          </a:lstStyle>
          <a:p>
            <a:pPr defTabSz="774131"/>
            <a:fld id="{37831700-C582-47E5-BCD6-BD5E1859E757}" type="datetimeFigureOut">
              <a:rPr lang="tr-TR" smtClean="0">
                <a:solidFill>
                  <a:srgbClr val="FFFF00"/>
                </a:solidFill>
              </a:rPr>
              <a:pPr defTabSz="774131"/>
              <a:t>9.10.2022</a:t>
            </a:fld>
            <a:endParaRPr lang="tr-TR">
              <a:solidFill>
                <a:srgbClr val="FFFF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185">
                <a:solidFill>
                  <a:schemeClr val="tx2"/>
                </a:solidFill>
              </a:defRPr>
            </a:lvl1pPr>
          </a:lstStyle>
          <a:p>
            <a:pPr defTabSz="774131"/>
            <a:endParaRPr lang="tr-TR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74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2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74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2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74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2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185" b="1">
                <a:solidFill>
                  <a:srgbClr val="FFFFFF"/>
                </a:solidFill>
              </a:defRPr>
            </a:lvl1pPr>
          </a:lstStyle>
          <a:p>
            <a:pPr defTabSz="774131"/>
            <a:fld id="{5633A995-C5E7-496A-B789-DE84D514F775}" type="slidenum">
              <a:rPr lang="tr-TR" smtClean="0"/>
              <a:pPr defTabSz="774131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043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725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946" indent="-270946" algn="l" rtl="0" eaLnBrk="1" latinLnBrk="0" hangingPunct="1">
        <a:spcBef>
          <a:spcPts val="593"/>
        </a:spcBef>
        <a:buClr>
          <a:schemeClr val="accent2"/>
        </a:buClr>
        <a:buSzPct val="60000"/>
        <a:buFont typeface="Wingdings"/>
        <a:buChar char=""/>
        <a:defRPr kumimoji="0" sz="2455" kern="1200">
          <a:solidFill>
            <a:schemeClr val="tx1"/>
          </a:solidFill>
          <a:latin typeface="+mn-lt"/>
          <a:ea typeface="+mn-ea"/>
          <a:cs typeface="+mn-cs"/>
        </a:defRPr>
      </a:lvl1pPr>
      <a:lvl2pPr marL="541892" indent="-232239" algn="l" rtl="0" eaLnBrk="1" latinLnBrk="0" hangingPunct="1">
        <a:spcBef>
          <a:spcPts val="466"/>
        </a:spcBef>
        <a:buClr>
          <a:schemeClr val="accent1"/>
        </a:buClr>
        <a:buSzPct val="70000"/>
        <a:buFont typeface="Wingdings 2"/>
        <a:buChar char=""/>
        <a:defRPr kumimoji="0" sz="2201" kern="1200">
          <a:solidFill>
            <a:schemeClr val="tx1"/>
          </a:solidFill>
          <a:latin typeface="+mn-lt"/>
          <a:ea typeface="+mn-ea"/>
          <a:cs typeface="+mn-cs"/>
        </a:defRPr>
      </a:lvl2pPr>
      <a:lvl3pPr marL="774131" indent="-193533" algn="l" rtl="0" eaLnBrk="1" latinLnBrk="0" hangingPunct="1">
        <a:spcBef>
          <a:spcPts val="423"/>
        </a:spcBef>
        <a:buClr>
          <a:schemeClr val="accent2"/>
        </a:buClr>
        <a:buSzPct val="75000"/>
        <a:buFont typeface="Wingdings"/>
        <a:buChar char=""/>
        <a:defRPr kumimoji="0" sz="1947" kern="1200">
          <a:solidFill>
            <a:schemeClr val="tx1"/>
          </a:solidFill>
          <a:latin typeface="+mn-lt"/>
          <a:ea typeface="+mn-ea"/>
          <a:cs typeface="+mn-cs"/>
        </a:defRPr>
      </a:lvl3pPr>
      <a:lvl4pPr marL="1161197" indent="-193533" algn="l" rtl="0" eaLnBrk="1" latinLnBrk="0" hangingPunct="1">
        <a:spcBef>
          <a:spcPts val="339"/>
        </a:spcBef>
        <a:buClr>
          <a:schemeClr val="accent3"/>
        </a:buClr>
        <a:buSzPct val="75000"/>
        <a:buFont typeface="Wingdings"/>
        <a:buChar char=""/>
        <a:defRPr kumimoji="0" sz="1693" kern="1200">
          <a:solidFill>
            <a:schemeClr val="tx1"/>
          </a:solidFill>
          <a:latin typeface="+mn-lt"/>
          <a:ea typeface="+mn-ea"/>
          <a:cs typeface="+mn-cs"/>
        </a:defRPr>
      </a:lvl4pPr>
      <a:lvl5pPr marL="1548262" indent="-193533" algn="l" rtl="0" eaLnBrk="1" latinLnBrk="0" hangingPunct="1">
        <a:spcBef>
          <a:spcPts val="339"/>
        </a:spcBef>
        <a:buClr>
          <a:schemeClr val="accent4"/>
        </a:buClr>
        <a:buSzPct val="65000"/>
        <a:buFont typeface="Wingdings"/>
        <a:buChar char=""/>
        <a:defRPr kumimoji="0" sz="1693" kern="1200">
          <a:solidFill>
            <a:schemeClr val="tx1"/>
          </a:solidFill>
          <a:latin typeface="+mn-lt"/>
          <a:ea typeface="+mn-ea"/>
          <a:cs typeface="+mn-cs"/>
        </a:defRPr>
      </a:lvl5pPr>
      <a:lvl6pPr marL="1780501" indent="-193533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524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12741" indent="-193533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524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44980" indent="-193533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524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477219" indent="-193533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524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870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774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1611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482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9353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3223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7094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0965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8B9CC3-C72E-47D8-A494-0ED33817E699}" type="datetimeFigureOut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09.10.2022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7B9899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A54900-1E16-4091-BA37-3AEDA3314FF9}" type="slidenum">
              <a:rPr kumimoji="0" lang="ru-RU" alt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600" b="0" i="0" u="none" strike="noStrike" kern="1200" cap="none" spc="0" normalizeH="0" baseline="0" noProof="0" smtClean="0">
              <a:ln>
                <a:noFill/>
              </a:ln>
              <a:solidFill>
                <a:srgbClr val="7B9899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302040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plit orient="vert"/>
    <p:sndAc>
      <p:stSnd>
        <p:snd r:embed="rId13" name="chimes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7D73B5-0985-45DD-86B4-9B8A4857977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536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536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1537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537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537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537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grpSp>
          <p:nvGrpSpPr>
            <p:cNvPr id="1538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538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538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8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8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38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1538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1538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5388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538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9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9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9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9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9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9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9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5397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539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539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540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540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540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5403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540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40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40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40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40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40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41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41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541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457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7D73B5-0985-45DD-86B4-9B8A4857977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536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536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1537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537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537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537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grpSp>
          <p:nvGrpSpPr>
            <p:cNvPr id="1538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538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538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8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8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38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1538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1538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5388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538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9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9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9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9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9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9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9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5397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539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539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540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540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540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5403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540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40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40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40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40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40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41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41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541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40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7D73B5-0985-45DD-86B4-9B8A4857977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536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536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1537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537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537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537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grpSp>
          <p:nvGrpSpPr>
            <p:cNvPr id="1538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538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538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8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8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38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1538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1538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5388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538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9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9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9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9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9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9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9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5397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539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1539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540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540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540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5403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540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40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40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40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40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40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41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41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541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487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C63415-ADE1-42C4-8F89-28CF4F8E3A4A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108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108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3108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3108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9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9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109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3109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3109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09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09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109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09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09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31100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3110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3110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3111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11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3111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3111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3111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31115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3111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1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1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1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2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2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2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2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3112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403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C63415-ADE1-42C4-8F89-28CF4F8E3A4A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108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108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3108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3108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9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9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109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3109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3109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09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09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109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09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09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31100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3110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3110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3111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11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3111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3111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3111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31115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3111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1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1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1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2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2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2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2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3112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290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C63415-ADE1-42C4-8F89-28CF4F8E3A4A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108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108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3108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3108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8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9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09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109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3109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3109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09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09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109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09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09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31100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3110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0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3110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3111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11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3111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3111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3111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31115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3111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1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1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1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2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2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2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12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3112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637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5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vseosvita.ua/test/start/kgu055" TargetMode="External"/><Relationship Id="rId1" Type="http://schemas.openxmlformats.org/officeDocument/2006/relationships/slideLayout" Target="../slideLayouts/slideLayout197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80855"/>
            <a:ext cx="9277895" cy="2419895"/>
          </a:xfrm>
        </p:spPr>
        <p:txBody>
          <a:bodyPr/>
          <a:lstStyle/>
          <a:p>
            <a:pPr algn="ctr"/>
            <a:r>
              <a:rPr lang="en-US" sz="4800" dirty="0" smtClean="0"/>
              <a:t>Monday</a:t>
            </a:r>
            <a:r>
              <a:rPr lang="en-US" sz="4800" dirty="0"/>
              <a:t>, the </a:t>
            </a:r>
            <a:r>
              <a:rPr lang="en-US" sz="4800" dirty="0" smtClean="0"/>
              <a:t>tenth </a:t>
            </a:r>
            <a:r>
              <a:rPr lang="en-US" sz="4800" dirty="0"/>
              <a:t>of October</a:t>
            </a:r>
            <a:br>
              <a:rPr lang="en-US" sz="4800" dirty="0"/>
            </a:br>
            <a:r>
              <a:rPr lang="en-US" sz="4800" dirty="0"/>
              <a:t>Classwork</a:t>
            </a:r>
            <a:r>
              <a:rPr lang="en-US" sz="4500" dirty="0"/>
              <a:t/>
            </a:r>
            <a:br>
              <a:rPr lang="en-US" sz="4500" dirty="0"/>
            </a:br>
            <a:r>
              <a:rPr lang="en-US" sz="4500" dirty="0"/>
              <a:t/>
            </a:r>
            <a:br>
              <a:rPr lang="en-US" sz="4500" dirty="0"/>
            </a:br>
            <a:r>
              <a:rPr lang="en-US" sz="4500" dirty="0"/>
              <a:t/>
            </a:r>
            <a:br>
              <a:rPr lang="en-US" sz="4500" dirty="0"/>
            </a:br>
            <a:r>
              <a:rPr lang="en-US" sz="4500" dirty="0"/>
              <a:t/>
            </a:r>
            <a:br>
              <a:rPr lang="en-US" sz="4500" dirty="0"/>
            </a:br>
            <a:r>
              <a:rPr lang="en-US" sz="4500" dirty="0"/>
              <a:t>                                           p. </a:t>
            </a:r>
            <a:r>
              <a:rPr lang="en-US" sz="4500" dirty="0" smtClean="0"/>
              <a:t>45</a:t>
            </a:r>
            <a:endParaRPr lang="ru-RU" sz="45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717032"/>
            <a:ext cx="8185780" cy="149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7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5700" b="1" i="1" u="sng">
                <a:solidFill>
                  <a:schemeClr val="folHlink"/>
                </a:solidFill>
              </a:rPr>
              <a:t>Signal words</a:t>
            </a:r>
            <a:endParaRPr lang="ru-RU" altLang="ru-RU" sz="5700" b="1" i="1" u="sng">
              <a:solidFill>
                <a:schemeClr val="folHlink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ru-RU" sz="3600" b="1" i="1">
                <a:solidFill>
                  <a:schemeClr val="hlink"/>
                </a:solidFill>
              </a:rPr>
              <a:t>Already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ru-RU" sz="3600" b="1" i="1">
                <a:solidFill>
                  <a:schemeClr val="hlink"/>
                </a:solidFill>
              </a:rPr>
              <a:t>yet</a:t>
            </a:r>
            <a:r>
              <a:rPr lang="ru-RU" altLang="ru-RU" sz="3600" b="1" i="1">
                <a:solidFill>
                  <a:schemeClr val="hlink"/>
                </a:solidFill>
              </a:rPr>
              <a:t> </a:t>
            </a:r>
            <a:endParaRPr lang="en-US" altLang="ru-RU" sz="3600" b="1" i="1">
              <a:solidFill>
                <a:schemeClr val="hlink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ru-RU" b="1" i="1"/>
              <a:t> </a:t>
            </a:r>
            <a:r>
              <a:rPr lang="en-US" altLang="ru-RU" sz="3600" b="1" i="1">
                <a:solidFill>
                  <a:schemeClr val="hlink"/>
                </a:solidFill>
              </a:rPr>
              <a:t>ever</a:t>
            </a:r>
            <a:r>
              <a:rPr lang="ru-RU" altLang="ru-RU" sz="3600" b="1" i="1">
                <a:solidFill>
                  <a:schemeClr val="hlink"/>
                </a:solidFill>
              </a:rPr>
              <a:t> </a:t>
            </a:r>
            <a:endParaRPr lang="en-US" altLang="ru-RU" sz="3600" b="1" i="1">
              <a:solidFill>
                <a:schemeClr val="hlink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ru-RU" sz="3600" b="1" i="1">
                <a:solidFill>
                  <a:schemeClr val="hlink"/>
                </a:solidFill>
              </a:rPr>
              <a:t>never</a:t>
            </a:r>
            <a:r>
              <a:rPr lang="ru-RU" altLang="ru-RU" sz="3600" b="1" i="1">
                <a:solidFill>
                  <a:schemeClr val="hlink"/>
                </a:solidFill>
              </a:rPr>
              <a:t> </a:t>
            </a:r>
            <a:endParaRPr lang="en-US" altLang="ru-RU" sz="3600" b="1" i="1">
              <a:solidFill>
                <a:schemeClr val="hlink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ru-RU" sz="3600" b="1" i="1">
                <a:solidFill>
                  <a:schemeClr val="hlink"/>
                </a:solidFill>
              </a:rPr>
              <a:t>just</a:t>
            </a:r>
            <a:r>
              <a:rPr lang="ru-RU" altLang="ru-RU" sz="3600" b="1" i="1">
                <a:solidFill>
                  <a:schemeClr val="hlink"/>
                </a:solidFill>
              </a:rPr>
              <a:t> </a:t>
            </a:r>
            <a:endParaRPr lang="en-US" altLang="ru-RU" sz="3600" b="1" i="1">
              <a:solidFill>
                <a:schemeClr val="hlink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ru-RU" sz="3600" b="1" i="1">
                <a:solidFill>
                  <a:schemeClr val="hlink"/>
                </a:solidFill>
              </a:rPr>
              <a:t>before</a:t>
            </a:r>
            <a:endParaRPr lang="ru-RU" altLang="ru-RU" sz="3600" b="1" i="1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1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981075"/>
            <a:ext cx="6840537" cy="4535488"/>
          </a:xfrm>
        </p:spPr>
        <p:txBody>
          <a:bodyPr/>
          <a:lstStyle/>
          <a:p>
            <a:r>
              <a:rPr lang="en-US" altLang="ru-RU" sz="7200" b="1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ru-RU" sz="7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PRESENT PERFECT tense</a:t>
            </a:r>
            <a:r>
              <a:rPr lang="en-US" altLang="ru-RU" sz="7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72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br>
              <a:rPr lang="en-US" altLang="ru-RU" sz="72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ru-RU" sz="7200" b="1">
                <a:effectLst>
                  <a:outerShdw blurRad="38100" dist="38100" dir="2700000" algn="tl">
                    <a:srgbClr val="C0C0C0"/>
                  </a:outerShdw>
                </a:effectLst>
              </a:rPr>
              <a:t>is used:</a:t>
            </a:r>
            <a:endParaRPr lang="ru-RU" altLang="ru-RU" sz="7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1683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569325" cy="1223962"/>
          </a:xfrm>
        </p:spPr>
        <p:txBody>
          <a:bodyPr/>
          <a:lstStyle/>
          <a:p>
            <a:pPr marL="838200" indent="-838200" algn="l">
              <a:buClr>
                <a:srgbClr val="CC0099"/>
              </a:buClr>
              <a:buFont typeface="Wingdings" panose="05000000000000000000" pitchFamily="2" charset="2"/>
              <a:buNone/>
            </a:pPr>
            <a:r>
              <a:rPr lang="en-US" altLang="ru-RU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 to express a </a:t>
            </a:r>
            <a:r>
              <a:rPr lang="en-US" altLang="ru-RU" sz="40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present </a:t>
            </a:r>
            <a:br>
              <a:rPr lang="en-US" altLang="ru-RU" sz="40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ru-RU" sz="40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RESULT</a:t>
            </a:r>
            <a:r>
              <a:rPr lang="en-US" altLang="ru-RU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the </a:t>
            </a:r>
            <a:r>
              <a:rPr lang="en-US" alt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past</a:t>
            </a:r>
            <a:r>
              <a:rPr lang="en-US" altLang="ru-RU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actions :</a:t>
            </a:r>
            <a:endParaRPr lang="ru-RU" altLang="ru-RU" sz="40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513" y="4941888"/>
            <a:ext cx="5761037" cy="15113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ru-RU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“He </a:t>
            </a:r>
            <a:r>
              <a:rPr lang="en-US" altLang="ru-RU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hasn’t done</a:t>
            </a:r>
            <a:r>
              <a:rPr lang="en-US" altLang="ru-RU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his homework”. </a:t>
            </a:r>
            <a:endParaRPr lang="ru-RU" altLang="ru-RU" sz="4400" b="1" i="1"/>
          </a:p>
        </p:txBody>
      </p:sp>
      <p:pic>
        <p:nvPicPr>
          <p:cNvPr id="83977" name="Picture 9" descr="Копия 1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0213"/>
            <a:ext cx="7129462" cy="31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774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6870700" cy="915988"/>
          </a:xfrm>
        </p:spPr>
        <p:txBody>
          <a:bodyPr/>
          <a:lstStyle/>
          <a:p>
            <a:r>
              <a:rPr lang="en-US" altLang="ru-RU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RESULT</a:t>
            </a:r>
            <a:endParaRPr lang="ru-RU" altLang="ru-RU" b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5445125"/>
            <a:ext cx="7129462" cy="83343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ru-RU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She </a:t>
            </a:r>
            <a:r>
              <a:rPr lang="en-US" alt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has picked</a:t>
            </a:r>
            <a:r>
              <a:rPr lang="en-US" altLang="ru-RU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a lot of apples.</a:t>
            </a:r>
            <a:endParaRPr lang="ru-RU" altLang="ru-RU" sz="4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9684" name="Picture 4" descr="Копия Изображение 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1341438"/>
            <a:ext cx="3646487" cy="41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4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8137525" cy="773113"/>
          </a:xfrm>
        </p:spPr>
        <p:txBody>
          <a:bodyPr/>
          <a:lstStyle/>
          <a:p>
            <a:r>
              <a:rPr lang="en-US" altLang="ru-RU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2) to express </a:t>
            </a:r>
            <a:r>
              <a:rPr lang="en-US" altLang="ru-RU" sz="40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life experience</a:t>
            </a:r>
            <a:r>
              <a:rPr lang="en-US" altLang="ru-RU" sz="4000" b="1" i="1" u="sng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4000" b="1" i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ever, never</a:t>
            </a:r>
            <a:r>
              <a:rPr lang="en-US" altLang="ru-RU" sz="4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ru-RU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ru-RU" altLang="ru-RU" sz="40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3541" name="Rectangle 5"/>
          <p:cNvSpPr>
            <a:spLocks noChangeArrowheads="1"/>
          </p:cNvSpPr>
          <p:nvPr/>
        </p:nvSpPr>
        <p:spPr bwMode="auto">
          <a:xfrm>
            <a:off x="5003800" y="2565400"/>
            <a:ext cx="35925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40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altLang="ru-RU" sz="4000" b="1" i="1" u="none" strike="noStrike" kern="120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Have</a:t>
            </a:r>
            <a:r>
              <a:rPr kumimoji="0" lang="en-US" altLang="ru-RU" sz="40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ru-RU" sz="40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you </a:t>
            </a:r>
            <a:r>
              <a:rPr kumimoji="0" lang="en-US" altLang="ru-RU" sz="4000" b="1" i="1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ever </a:t>
            </a:r>
            <a:r>
              <a:rPr kumimoji="0" lang="en-US" altLang="ru-RU" sz="4000" b="1" i="1" u="none" strike="noStrike" kern="120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been</a:t>
            </a:r>
            <a:r>
              <a:rPr kumimoji="0" lang="en-US" altLang="ru-RU" sz="40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ru-RU" sz="40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child</a:t>
            </a:r>
            <a:r>
              <a:rPr kumimoji="0" lang="en-US" alt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?”</a:t>
            </a:r>
            <a:endParaRPr kumimoji="0" lang="ru-RU" altLang="ru-RU" sz="40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93543" name="Picture 7" descr="1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4608512" cy="416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95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7920037" cy="1816100"/>
          </a:xfrm>
        </p:spPr>
        <p:txBody>
          <a:bodyPr/>
          <a:lstStyle/>
          <a:p>
            <a:pPr algn="l"/>
            <a:r>
              <a:rPr lang="uk-UA" alt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alt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ru-RU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express a </a:t>
            </a:r>
            <a:r>
              <a:rPr lang="en-US" alt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PAST action</a:t>
            </a:r>
            <a:r>
              <a:rPr lang="en-US" altLang="ru-RU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period of </a:t>
            </a:r>
            <a:r>
              <a:rPr lang="en-US" alt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time isn’t finished</a:t>
            </a:r>
            <a:r>
              <a:rPr lang="en-US" altLang="ru-RU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ru-RU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already, just, yet, this year</a:t>
            </a:r>
            <a:r>
              <a:rPr lang="en-US" altLang="ru-RU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):</a:t>
            </a:r>
            <a:endParaRPr lang="ru-RU" altLang="ru-RU" sz="4000" b="1" i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2519" name="Picture 7" descr="1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060575"/>
            <a:ext cx="4222750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520" name="Rectangle 8"/>
          <p:cNvSpPr>
            <a:spLocks noChangeArrowheads="1"/>
          </p:cNvSpPr>
          <p:nvPr/>
        </p:nvSpPr>
        <p:spPr bwMode="auto">
          <a:xfrm>
            <a:off x="5795963" y="2852738"/>
            <a:ext cx="28321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“You </a:t>
            </a:r>
            <a:r>
              <a:rPr kumimoji="0" lang="en-US" alt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have </a:t>
            </a:r>
            <a:r>
              <a:rPr kumimoji="0" lang="en-US" altLang="ru-RU" sz="4000" b="1" i="1" u="none" strike="noStrike" kern="120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already</a:t>
            </a:r>
            <a:r>
              <a:rPr kumimoji="0" lang="en-US" altLang="ru-RU" sz="4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had</a:t>
            </a:r>
            <a:r>
              <a:rPr kumimoji="0" lang="en-US" alt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six cakes!”.</a:t>
            </a:r>
            <a:endParaRPr kumimoji="0" lang="ru-RU" altLang="ru-RU" sz="40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30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280400" cy="1008063"/>
          </a:xfrm>
        </p:spPr>
        <p:txBody>
          <a:bodyPr/>
          <a:lstStyle/>
          <a:p>
            <a:pPr algn="l"/>
            <a:r>
              <a:rPr lang="uk-UA" altLang="ru-RU" sz="40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altLang="ru-RU" sz="40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ru-RU" sz="40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present </a:t>
            </a:r>
            <a:r>
              <a:rPr lang="en-US" altLang="ru-RU" sz="4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new information</a:t>
            </a:r>
            <a:r>
              <a:rPr lang="en-US" altLang="ru-RU" sz="40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ru-RU" altLang="ru-RU" sz="4000" b="1" u="sng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3502025" y="32464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sng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1258" name="Rectangle 10"/>
          <p:cNvSpPr>
            <a:spLocks noChangeArrowheads="1"/>
          </p:cNvSpPr>
          <p:nvPr/>
        </p:nvSpPr>
        <p:spPr bwMode="auto">
          <a:xfrm>
            <a:off x="2987675" y="5589588"/>
            <a:ext cx="55451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“Wow! I’</a:t>
            </a:r>
            <a:r>
              <a:rPr kumimoji="0" lang="en-US" alt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ve</a:t>
            </a:r>
            <a:r>
              <a:rPr kumimoji="0" lang="en-US" alt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got</a:t>
            </a:r>
            <a:r>
              <a:rPr kumimoji="0" lang="en-US" alt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 5!”</a:t>
            </a:r>
            <a:endParaRPr kumimoji="0" lang="ru-RU" altLang="ru-RU" sz="4000" b="1" i="0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81261" name="Picture 13" descr="j03974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57338"/>
            <a:ext cx="4175125" cy="392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61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6870700" cy="915988"/>
          </a:xfrm>
        </p:spPr>
        <p:txBody>
          <a:bodyPr/>
          <a:lstStyle/>
          <a:p>
            <a:r>
              <a:rPr lang="en-US" altLang="ru-RU" b="1" u="sng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new information</a:t>
            </a:r>
            <a:endParaRPr lang="ru-RU" altLang="ru-RU" b="1" u="sng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6825" y="2420938"/>
            <a:ext cx="3671888" cy="34972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ru-RU" sz="4000"/>
              <a:t>“The police </a:t>
            </a:r>
            <a:r>
              <a:rPr lang="en-US" altLang="ru-RU" sz="4000">
                <a:solidFill>
                  <a:srgbClr val="FF0000"/>
                </a:solidFill>
              </a:rPr>
              <a:t>have arrested</a:t>
            </a:r>
            <a:r>
              <a:rPr lang="en-US" altLang="ru-RU" sz="4000"/>
              <a:t> two men”</a:t>
            </a:r>
            <a:endParaRPr lang="ru-RU" altLang="ru-RU" sz="4000"/>
          </a:p>
        </p:txBody>
      </p:sp>
      <p:pic>
        <p:nvPicPr>
          <p:cNvPr id="201732" name="Picture 4" descr="j03983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4144963" cy="43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52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7848600" cy="1168400"/>
          </a:xfrm>
        </p:spPr>
        <p:txBody>
          <a:bodyPr/>
          <a:lstStyle/>
          <a:p>
            <a:pPr algn="l"/>
            <a:r>
              <a:rPr lang="uk-UA" alt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r>
              <a:rPr lang="en-US" alt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 </a:t>
            </a:r>
            <a:r>
              <a:rPr lang="en-US" altLang="ru-RU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US" altLang="ru-RU" sz="36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the (first) time</a:t>
            </a:r>
            <a:r>
              <a:rPr lang="en-US" altLang="ru-RU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smth</a:t>
            </a:r>
            <a:r>
              <a:rPr lang="en-US" altLang="ru-RU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alt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has happened</a:t>
            </a:r>
            <a:r>
              <a:rPr lang="en-US" altLang="ru-RU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endParaRPr lang="ru-RU" altLang="ru-RU" sz="3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2133600"/>
            <a:ext cx="4105275" cy="3382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ru-RU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US" altLang="ru-RU" sz="4000" b="1" i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the (first) time</a:t>
            </a:r>
            <a:r>
              <a:rPr lang="en-US" altLang="ru-RU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buFontTx/>
              <a:buNone/>
            </a:pPr>
            <a:r>
              <a:rPr lang="en-US" altLang="ru-RU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altLang="ru-RU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have won</a:t>
            </a:r>
            <a:r>
              <a:rPr lang="en-US" altLang="ru-RU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a lotery!”</a:t>
            </a:r>
            <a:r>
              <a:rPr lang="en-US" altLang="ru-RU" sz="4000"/>
              <a:t> </a:t>
            </a:r>
            <a:endParaRPr lang="ru-RU" altLang="ru-RU" sz="4000"/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3279775" y="32464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sng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2279" name="Picture 7" descr="j04244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3663950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280" name="Rectangle 8"/>
          <p:cNvSpPr>
            <a:spLocks noChangeArrowheads="1"/>
          </p:cNvSpPr>
          <p:nvPr/>
        </p:nvSpPr>
        <p:spPr bwMode="auto">
          <a:xfrm>
            <a:off x="395288" y="1557338"/>
            <a:ext cx="82089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algn="ctr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algn="ctr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algn="ctr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algn="ctr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altLang="ru-RU" sz="4000" b="1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1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8134350" cy="2520950"/>
          </a:xfrm>
        </p:spPr>
        <p:txBody>
          <a:bodyPr/>
          <a:lstStyle/>
          <a:p>
            <a:pPr algn="l"/>
            <a:r>
              <a:rPr lang="en-US" altLang="ru-RU" sz="36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7). With </a:t>
            </a:r>
            <a:r>
              <a:rPr lang="en-US" altLang="ru-RU" sz="36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state</a:t>
            </a:r>
            <a:r>
              <a:rPr lang="en-US" altLang="ru-RU" sz="36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verbs instead of Continuous:</a:t>
            </a:r>
            <a:r>
              <a:rPr lang="en-US" altLang="ru-RU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ru-RU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36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be, dislike, enjoy, feel, hate, hear, know, like, prefer, remember, see, smell, taste, </a:t>
            </a:r>
            <a:r>
              <a:rPr lang="en-US" altLang="ru-RU" sz="36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etc</a:t>
            </a:r>
            <a:r>
              <a:rPr lang="en-US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ru-RU" altLang="ru-RU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5589588"/>
            <a:ext cx="7056437" cy="9382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4200" b="1"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en-US" altLang="ru-RU" sz="4200" b="1">
                <a:effectLst>
                  <a:outerShdw blurRad="38100" dist="38100" dir="2700000" algn="tl">
                    <a:srgbClr val="C0C0C0"/>
                  </a:outerShdw>
                </a:effectLst>
              </a:rPr>
              <a:t>I </a:t>
            </a:r>
            <a:r>
              <a:rPr lang="en-US" altLang="ru-RU" sz="4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have</a:t>
            </a:r>
            <a:r>
              <a:rPr lang="en-US" altLang="ru-RU" sz="4200" b="1">
                <a:effectLst>
                  <a:outerShdw blurRad="38100" dist="38100" dir="2700000" algn="tl">
                    <a:srgbClr val="C0C0C0"/>
                  </a:outerShdw>
                </a:effectLst>
              </a:rPr>
              <a:t> always </a:t>
            </a:r>
            <a:r>
              <a:rPr lang="en-US" altLang="ru-RU" sz="4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liked </a:t>
            </a:r>
            <a:r>
              <a:rPr lang="en-US" altLang="ru-RU" sz="4200" b="1">
                <a:effectLst>
                  <a:outerShdw blurRad="38100" dist="38100" dir="2700000" algn="tl">
                    <a:srgbClr val="C0C0C0"/>
                  </a:outerShdw>
                </a:effectLst>
              </a:rPr>
              <a:t>this film</a:t>
            </a:r>
            <a:r>
              <a:rPr lang="ru-RU" altLang="ru-RU" sz="4200" b="1"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r>
              <a:rPr lang="en-US" altLang="ru-RU" sz="4200" b="1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ru-RU" altLang="ru-RU" sz="4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6375" name="Picture 7" descr="j03974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195638"/>
            <a:ext cx="511333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73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588" dirty="0">
                <a:solidFill>
                  <a:schemeClr val="bg1"/>
                </a:solidFill>
                <a:latin typeface="AR CHRISTY" pitchFamily="2" charset="0"/>
              </a:rPr>
              <a:t>Past Simple</a:t>
            </a:r>
            <a:endParaRPr lang="tr-TR" sz="5588" dirty="0">
              <a:solidFill>
                <a:schemeClr val="bg1"/>
              </a:solidFill>
              <a:latin typeface="AR CHRISTY" pitchFamily="2" charset="0"/>
            </a:endParaRPr>
          </a:p>
        </p:txBody>
      </p:sp>
      <p:pic>
        <p:nvPicPr>
          <p:cNvPr id="8198" name="Picture 6" descr="http://2.bp.blogspot.com/--shLfOIm0dY/T7N0loVzreI/AAAAAAAAAOI/9PRAIiVwXP8/s1600/Past_Simple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9" b="1043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56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568952" cy="6264696"/>
          </a:xfrm>
        </p:spPr>
      </p:pic>
    </p:spTree>
    <p:extLst>
      <p:ext uri="{BB962C8B-B14F-4D97-AF65-F5344CB8AC3E}">
        <p14:creationId xmlns:p14="http://schemas.microsoft.com/office/powerpoint/2010/main" val="20804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552" y="864294"/>
            <a:ext cx="8385175" cy="1096963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Formula Present Perfect Continuous Tense</a:t>
            </a:r>
            <a:br>
              <a:rPr lang="en-US" sz="3200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endParaRPr lang="ru-RU" sz="6600" b="0" dirty="0">
              <a:solidFill>
                <a:srgbClr val="003300"/>
              </a:solidFill>
              <a:effectLst/>
              <a:latin typeface="Berlin Sans FB" pitchFamily="34" charset="0"/>
            </a:endParaRP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27584" y="1412776"/>
            <a:ext cx="2088232" cy="345608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7200" dirty="0">
                <a:effectLst/>
              </a:rPr>
              <a:t>have</a:t>
            </a:r>
          </a:p>
          <a:p>
            <a:pPr>
              <a:buFont typeface="Wingdings" pitchFamily="2" charset="2"/>
              <a:buNone/>
            </a:pPr>
            <a:r>
              <a:rPr lang="en-US" sz="7200" dirty="0">
                <a:effectLst/>
              </a:rPr>
              <a:t>has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627784" y="2239962"/>
            <a:ext cx="64087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+ been + </a:t>
            </a: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Ving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58973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333375"/>
            <a:ext cx="8594725" cy="61198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>
                <a:solidFill>
                  <a:srgbClr val="003300"/>
                </a:solidFill>
                <a:effectLst/>
                <a:latin typeface="Berlin Sans FB" pitchFamily="34" charset="0"/>
              </a:rPr>
              <a:t>For </a:t>
            </a:r>
            <a:r>
              <a:rPr lang="en-US" sz="5400" dirty="0">
                <a:effectLst/>
                <a:latin typeface="Berlin Sans FB" pitchFamily="34" charset="0"/>
              </a:rPr>
              <a:t>– </a:t>
            </a:r>
            <a:r>
              <a:rPr lang="uk-UA" sz="4000" dirty="0" smtClean="0">
                <a:effectLst/>
                <a:latin typeface="Berlin Sans FB" pitchFamily="34" charset="0"/>
              </a:rPr>
              <a:t>протягом</a:t>
            </a:r>
            <a:endParaRPr lang="en-US" sz="4000" dirty="0">
              <a:effectLst/>
              <a:latin typeface="Berlin Sans FB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5400" dirty="0">
                <a:solidFill>
                  <a:srgbClr val="003300"/>
                </a:solidFill>
                <a:effectLst/>
                <a:latin typeface="Berlin Sans FB" pitchFamily="34" charset="0"/>
              </a:rPr>
              <a:t>Since </a:t>
            </a:r>
            <a:r>
              <a:rPr lang="en-US" sz="5400" dirty="0">
                <a:effectLst/>
                <a:latin typeface="Berlin Sans FB" pitchFamily="34" charset="0"/>
              </a:rPr>
              <a:t>– </a:t>
            </a:r>
            <a:r>
              <a:rPr lang="ru-RU" sz="4000" dirty="0" smtClean="0">
                <a:latin typeface="Berlin Sans FB" pitchFamily="34" charset="0"/>
              </a:rPr>
              <a:t>з</a:t>
            </a:r>
            <a:r>
              <a:rPr lang="ru-RU" sz="4000" dirty="0" smtClean="0">
                <a:effectLst/>
                <a:latin typeface="Berlin Sans FB" pitchFamily="34" charset="0"/>
              </a:rPr>
              <a:t>, </a:t>
            </a:r>
            <a:r>
              <a:rPr lang="ru-RU" sz="4000" dirty="0" err="1" smtClean="0">
                <a:effectLst/>
                <a:latin typeface="Berlin Sans FB" pitchFamily="34" charset="0"/>
              </a:rPr>
              <a:t>від</a:t>
            </a:r>
            <a:r>
              <a:rPr lang="ru-RU" sz="4000" dirty="0" smtClean="0">
                <a:effectLst/>
                <a:latin typeface="Berlin Sans FB" pitchFamily="34" charset="0"/>
              </a:rPr>
              <a:t>, </a:t>
            </a:r>
            <a:r>
              <a:rPr lang="ru-RU" sz="4000" dirty="0" smtClean="0">
                <a:latin typeface="Berlin Sans FB" pitchFamily="34" charset="0"/>
              </a:rPr>
              <a:t>з</a:t>
            </a:r>
            <a:r>
              <a:rPr lang="ru-RU" sz="4000" dirty="0" smtClean="0">
                <a:effectLst/>
                <a:latin typeface="Berlin Sans FB" pitchFamily="34" charset="0"/>
              </a:rPr>
              <a:t> </a:t>
            </a:r>
            <a:r>
              <a:rPr lang="uk-UA" sz="4000" dirty="0" smtClean="0">
                <a:effectLst/>
                <a:latin typeface="Berlin Sans FB" pitchFamily="34" charset="0"/>
              </a:rPr>
              <a:t>того часу як</a:t>
            </a:r>
            <a:endParaRPr lang="en-US" sz="5400" dirty="0">
              <a:effectLst/>
              <a:latin typeface="Berlin Sans FB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5400" dirty="0">
                <a:solidFill>
                  <a:srgbClr val="003300"/>
                </a:solidFill>
                <a:effectLst/>
                <a:latin typeface="Berlin Sans FB" pitchFamily="34" charset="0"/>
              </a:rPr>
              <a:t>All day</a:t>
            </a:r>
            <a:r>
              <a:rPr lang="en-US" sz="5400" dirty="0">
                <a:effectLst/>
                <a:latin typeface="Berlin Sans FB" pitchFamily="34" charset="0"/>
              </a:rPr>
              <a:t> (all my life,... ) – </a:t>
            </a:r>
            <a:r>
              <a:rPr lang="ru-RU" sz="4000" dirty="0">
                <a:effectLst/>
                <a:latin typeface="Berlin Sans FB" pitchFamily="34" charset="0"/>
              </a:rPr>
              <a:t>весь день ( </a:t>
            </a:r>
            <a:r>
              <a:rPr lang="ru-RU" sz="4000" dirty="0" smtClean="0">
                <a:effectLst/>
                <a:latin typeface="Berlin Sans FB" pitchFamily="34" charset="0"/>
              </a:rPr>
              <a:t>все </a:t>
            </a:r>
            <a:r>
              <a:rPr lang="ru-RU" sz="4000" dirty="0" err="1" smtClean="0">
                <a:effectLst/>
                <a:latin typeface="Berlin Sans FB" pitchFamily="34" charset="0"/>
              </a:rPr>
              <a:t>життя</a:t>
            </a:r>
            <a:r>
              <a:rPr lang="ru-RU" sz="4000" dirty="0" smtClean="0">
                <a:effectLst/>
                <a:latin typeface="Berlin Sans FB" pitchFamily="34" charset="0"/>
              </a:rPr>
              <a:t>, </a:t>
            </a:r>
            <a:r>
              <a:rPr lang="ru-RU" sz="4000" dirty="0">
                <a:effectLst/>
                <a:latin typeface="Berlin Sans FB" pitchFamily="34" charset="0"/>
              </a:rPr>
              <a:t>... )</a:t>
            </a:r>
            <a:endParaRPr lang="en-US" sz="5400" dirty="0">
              <a:effectLst/>
              <a:latin typeface="Berlin Sans FB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5400" dirty="0">
                <a:solidFill>
                  <a:srgbClr val="003300"/>
                </a:solidFill>
                <a:effectLst/>
                <a:latin typeface="Berlin Sans FB" pitchFamily="34" charset="0"/>
              </a:rPr>
              <a:t>Recently </a:t>
            </a:r>
            <a:r>
              <a:rPr lang="en-US" sz="5400" dirty="0">
                <a:effectLst/>
                <a:latin typeface="Berlin Sans FB" pitchFamily="34" charset="0"/>
              </a:rPr>
              <a:t>- </a:t>
            </a:r>
            <a:r>
              <a:rPr lang="ru-RU" sz="4000" dirty="0" err="1" smtClean="0">
                <a:effectLst/>
                <a:latin typeface="Berlin Sans FB" pitchFamily="34" charset="0"/>
              </a:rPr>
              <a:t>нещодавно</a:t>
            </a:r>
            <a:endParaRPr lang="en-US" sz="5400" dirty="0">
              <a:effectLst/>
              <a:latin typeface="Berlin Sans FB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5400" dirty="0">
                <a:solidFill>
                  <a:srgbClr val="003300"/>
                </a:solidFill>
                <a:effectLst/>
                <a:latin typeface="Berlin Sans FB" pitchFamily="34" charset="0"/>
              </a:rPr>
              <a:t>Lately</a:t>
            </a:r>
            <a:r>
              <a:rPr lang="en-US" sz="5400" dirty="0">
                <a:effectLst/>
                <a:latin typeface="Berlin Sans FB" pitchFamily="34" charset="0"/>
              </a:rPr>
              <a:t> – </a:t>
            </a:r>
            <a:r>
              <a:rPr lang="uk-UA" sz="4000" dirty="0" smtClean="0">
                <a:effectLst/>
                <a:latin typeface="Berlin Sans FB" pitchFamily="34" charset="0"/>
              </a:rPr>
              <a:t>останнім часом</a:t>
            </a:r>
            <a:endParaRPr lang="en-US" sz="5400" dirty="0">
              <a:effectLst/>
              <a:latin typeface="Berlin Sans FB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5400" dirty="0">
                <a:solidFill>
                  <a:srgbClr val="003300"/>
                </a:solidFill>
                <a:effectLst/>
                <a:latin typeface="Berlin Sans FB" pitchFamily="34" charset="0"/>
              </a:rPr>
              <a:t>For a long time</a:t>
            </a:r>
            <a:r>
              <a:rPr lang="en-US" sz="5400" dirty="0">
                <a:effectLst/>
                <a:latin typeface="Berlin Sans FB" pitchFamily="34" charset="0"/>
              </a:rPr>
              <a:t> - </a:t>
            </a:r>
            <a:r>
              <a:rPr lang="ru-RU" sz="4000" dirty="0" err="1" smtClean="0">
                <a:effectLst/>
                <a:latin typeface="Berlin Sans FB" pitchFamily="34" charset="0"/>
              </a:rPr>
              <a:t>довго</a:t>
            </a:r>
            <a:endParaRPr lang="ru-RU" sz="5400" dirty="0">
              <a:effectLst/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517988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5" y="332656"/>
            <a:ext cx="9144000" cy="6323888"/>
          </a:xfrm>
        </p:spPr>
      </p:pic>
    </p:spTree>
    <p:extLst>
      <p:ext uri="{BB962C8B-B14F-4D97-AF65-F5344CB8AC3E}">
        <p14:creationId xmlns:p14="http://schemas.microsoft.com/office/powerpoint/2010/main" val="355109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7" y="-243408"/>
            <a:ext cx="9348689" cy="7101408"/>
          </a:xfrm>
        </p:spPr>
      </p:pic>
    </p:spTree>
    <p:extLst>
      <p:ext uri="{BB962C8B-B14F-4D97-AF65-F5344CB8AC3E}">
        <p14:creationId xmlns:p14="http://schemas.microsoft.com/office/powerpoint/2010/main" val="300271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We use </a:t>
            </a:r>
            <a:r>
              <a:rPr lang="en-GB" dirty="0" smtClean="0">
                <a:solidFill>
                  <a:srgbClr val="FF0000"/>
                </a:solidFill>
              </a:rPr>
              <a:t>Present Perfect Progressive </a:t>
            </a:r>
            <a:r>
              <a:rPr lang="en-GB" dirty="0" smtClean="0"/>
              <a:t>for</a:t>
            </a:r>
            <a:r>
              <a:rPr lang="en-GB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 A repeated action or situation which started in the past and continues up to the present</a:t>
            </a:r>
          </a:p>
          <a:p>
            <a:pPr marL="0" indent="0">
              <a:buNone/>
            </a:pP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Tom </a:t>
            </a:r>
            <a:r>
              <a:rPr lang="en-GB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been repairing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car all day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i="1" dirty="0"/>
              <a:t> </a:t>
            </a:r>
            <a:r>
              <a:rPr lang="en-GB" i="1" dirty="0" smtClean="0"/>
              <a:t>An action which was happening over a period of time in the past and may have finished? But its results are obvious in the present</a:t>
            </a:r>
          </a:p>
          <a:p>
            <a:pPr marL="0" indent="0">
              <a:buNone/>
            </a:pP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He is very tired. </a:t>
            </a:r>
            <a:r>
              <a:rPr lang="en-GB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He’s been studying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night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116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Present Perfect Progressive </a:t>
            </a:r>
            <a:b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sz="3200" dirty="0" smtClean="0">
                <a:solidFill>
                  <a:srgbClr val="FF0000"/>
                </a:solidFill>
              </a:rPr>
              <a:t>vs</a:t>
            </a:r>
            <a:br>
              <a:rPr lang="en-GB" sz="3200" dirty="0" smtClean="0">
                <a:solidFill>
                  <a:srgbClr val="FF0000"/>
                </a:solidFill>
              </a:rPr>
            </a:br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Present Perfect Simple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2395935"/>
              </p:ext>
            </p:extLst>
          </p:nvPr>
        </p:nvGraphicFramePr>
        <p:xfrm>
          <a:off x="457200" y="1600200"/>
          <a:ext cx="8230502" cy="3888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5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5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6672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Present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</a:rPr>
                        <a:t> Perfect Progressive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92493" marR="92493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Present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Perfect Simple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92493" marR="9249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798">
                <a:tc>
                  <a:txBody>
                    <a:bodyPr/>
                    <a:lstStyle/>
                    <a:p>
                      <a:r>
                        <a:rPr lang="uk-UA" dirty="0" smtClean="0"/>
                        <a:t>Акцент  </a:t>
                      </a:r>
                      <a:r>
                        <a:rPr lang="uk-UA" dirty="0" smtClean="0"/>
                        <a:t>на тривалості </a:t>
                      </a:r>
                      <a:r>
                        <a:rPr lang="uk-UA" dirty="0" smtClean="0"/>
                        <a:t>дії</a:t>
                      </a:r>
                      <a:endParaRPr lang="ru-RU" dirty="0"/>
                    </a:p>
                  </a:txBody>
                  <a:tcPr marL="92493" marR="92493"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Акцент </a:t>
                      </a:r>
                      <a:r>
                        <a:rPr lang="uk-UA" dirty="0" smtClean="0"/>
                        <a:t>на завершеності дії, та її результаті в теперішньому</a:t>
                      </a:r>
                      <a:endParaRPr lang="ru-RU" dirty="0"/>
                    </a:p>
                  </a:txBody>
                  <a:tcPr marL="92493" marR="9249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9374">
                <a:tc>
                  <a:txBody>
                    <a:bodyPr/>
                    <a:lstStyle/>
                    <a:p>
                      <a:r>
                        <a:rPr lang="en-GB" i="1" dirty="0" smtClean="0"/>
                        <a:t>I’ve been reading  the book that you recommended.</a:t>
                      </a:r>
                      <a:r>
                        <a:rPr lang="en-GB" i="1" baseline="0" dirty="0" smtClean="0"/>
                        <a:t> It’s amazing! (</a:t>
                      </a:r>
                      <a:r>
                        <a:rPr lang="uk-UA" i="1" baseline="0" dirty="0" smtClean="0"/>
                        <a:t>Я читаю книгу, ще не закінчила)</a:t>
                      </a:r>
                    </a:p>
                    <a:p>
                      <a:r>
                        <a:rPr lang="en-GB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How long?</a:t>
                      </a:r>
                    </a:p>
                    <a:p>
                      <a:r>
                        <a:rPr lang="en-GB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I’ve been reading since morning</a:t>
                      </a:r>
                    </a:p>
                    <a:p>
                      <a:r>
                        <a:rPr lang="en-GB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 has been driving for 5 hours</a:t>
                      </a:r>
                    </a:p>
                    <a:p>
                      <a:r>
                        <a:rPr lang="en-GB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They have been playing for 20 min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2493" marR="92493"/>
                </a:tc>
                <a:tc>
                  <a:txBody>
                    <a:bodyPr/>
                    <a:lstStyle/>
                    <a:p>
                      <a:r>
                        <a:rPr lang="en-GB" i="1" dirty="0" smtClean="0"/>
                        <a:t>I’ve read the book that</a:t>
                      </a:r>
                      <a:r>
                        <a:rPr lang="en-GB" i="1" baseline="0" dirty="0" smtClean="0"/>
                        <a:t> you recommended</a:t>
                      </a:r>
                      <a:r>
                        <a:rPr lang="uk-UA" i="1" baseline="0" dirty="0" smtClean="0"/>
                        <a:t> ( Книга прочитана)</a:t>
                      </a:r>
                      <a:endParaRPr lang="en-GB" i="1" baseline="0" dirty="0" smtClean="0"/>
                    </a:p>
                    <a:p>
                      <a:r>
                        <a:rPr lang="en-GB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How many?</a:t>
                      </a:r>
                    </a:p>
                    <a:p>
                      <a:r>
                        <a:rPr lang="en-GB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I’ve read 200 pages</a:t>
                      </a:r>
                    </a:p>
                    <a:p>
                      <a:r>
                        <a:rPr lang="en-GB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He has driven 500 km</a:t>
                      </a:r>
                    </a:p>
                    <a:p>
                      <a:r>
                        <a:rPr lang="en-GB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They have scored 2 goals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2493" marR="9249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54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7350302"/>
              </p:ext>
            </p:extLst>
          </p:nvPr>
        </p:nvGraphicFramePr>
        <p:xfrm>
          <a:off x="323528" y="620688"/>
          <a:ext cx="8435280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7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7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98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solidFill>
                            <a:srgbClr val="FF0000"/>
                          </a:solidFill>
                        </a:rPr>
                        <a:t>Present</a:t>
                      </a:r>
                      <a:r>
                        <a:rPr lang="en-GB" sz="2800" baseline="0" dirty="0" smtClean="0">
                          <a:solidFill>
                            <a:srgbClr val="FF0000"/>
                          </a:solidFill>
                        </a:rPr>
                        <a:t> Perfect Progressive</a:t>
                      </a:r>
                      <a:endParaRPr lang="ru-RU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      Present Perfect Simple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6732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FF00"/>
                          </a:solidFill>
                        </a:rPr>
                        <a:t>       Focus on the activity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FF00"/>
                          </a:solidFill>
                        </a:rPr>
                        <a:t>         Focus on the result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4059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She has been doing her homework</a:t>
                      </a:r>
                      <a:r>
                        <a:rPr lang="en-GB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so she is tired</a:t>
                      </a:r>
                    </a:p>
                    <a:p>
                      <a:r>
                        <a:rPr lang="en-GB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Why is the kitchen in such a mess? </a:t>
                      </a:r>
                      <a:endParaRPr lang="uk-UA" sz="28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GB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I’ve </a:t>
                      </a:r>
                      <a:r>
                        <a:rPr lang="en-GB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been making cookies.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She has done all her homework so she can relax this evening</a:t>
                      </a:r>
                    </a:p>
                    <a:p>
                      <a:r>
                        <a:rPr lang="en-GB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I’ve made cookies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9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/>
              <a:t>Є</a:t>
            </a:r>
            <a:r>
              <a:rPr lang="en-GB" sz="2000" dirty="0" smtClean="0"/>
              <a:t>  </a:t>
            </a:r>
            <a:r>
              <a:rPr lang="uk-UA" sz="2000" dirty="0" smtClean="0"/>
              <a:t> дієслова які не вживаються в часах групи </a:t>
            </a:r>
            <a:r>
              <a:rPr lang="en-GB" sz="2000" dirty="0" smtClean="0"/>
              <a:t>Continuous( Progressive)</a:t>
            </a:r>
            <a:endParaRPr lang="ru-RU" sz="20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139952" y="62068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771800" y="1196752"/>
            <a:ext cx="2880320" cy="720080"/>
          </a:xfrm>
          <a:prstGeom prst="rect">
            <a:avLst/>
          </a:prstGeom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>Stative verbs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2564904"/>
            <a:ext cx="640871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/>
              <a:t>Це дієслова стану: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be, dislike, enjoy, feel, hate, hear, know, like, prefer, remember, see, smell, taste</a:t>
            </a:r>
            <a:r>
              <a:rPr lang="en-US" sz="3600" i="1" dirty="0" smtClean="0">
                <a:solidFill>
                  <a:srgbClr val="FF0000"/>
                </a:solidFill>
              </a:rPr>
              <a:t>,</a:t>
            </a:r>
            <a:r>
              <a:rPr lang="uk-UA" sz="3600" i="1" dirty="0" smtClean="0">
                <a:solidFill>
                  <a:srgbClr val="FF0000"/>
                </a:solidFill>
              </a:rPr>
              <a:t> </a:t>
            </a:r>
            <a:r>
              <a:rPr lang="en-US" sz="3600" i="1" dirty="0" smtClean="0">
                <a:solidFill>
                  <a:srgbClr val="FF0000"/>
                </a:solidFill>
              </a:rPr>
              <a:t>believe, </a:t>
            </a:r>
            <a:r>
              <a:rPr lang="en-US" sz="3600" i="1" dirty="0" err="1">
                <a:solidFill>
                  <a:srgbClr val="FF0000"/>
                </a:solidFill>
              </a:rPr>
              <a:t>etc</a:t>
            </a:r>
            <a:endParaRPr lang="uk-UA" sz="3600" i="1" dirty="0"/>
          </a:p>
          <a:p>
            <a:r>
              <a:rPr lang="en-GB" sz="3600" dirty="0" smtClean="0"/>
              <a:t>I’ve </a:t>
            </a:r>
            <a:r>
              <a:rPr lang="en-GB" sz="3600" dirty="0" smtClean="0"/>
              <a:t>known John for two </a:t>
            </a:r>
            <a:r>
              <a:rPr lang="en-GB" sz="3600" dirty="0" smtClean="0"/>
              <a:t>years.</a:t>
            </a:r>
          </a:p>
          <a:p>
            <a:r>
              <a:rPr lang="en-GB" sz="3600" dirty="0" smtClean="0"/>
              <a:t>I’ve believed in God all my life.</a:t>
            </a:r>
            <a:endParaRPr lang="en-GB" sz="3600" dirty="0" smtClean="0"/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3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280920" cy="6120680"/>
          </a:xfrm>
        </p:spPr>
      </p:pic>
    </p:spTree>
    <p:extLst>
      <p:ext uri="{BB962C8B-B14F-4D97-AF65-F5344CB8AC3E}">
        <p14:creationId xmlns:p14="http://schemas.microsoft.com/office/powerpoint/2010/main" val="101823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229600" cy="1143000"/>
          </a:xfrm>
          <a:extLst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Remember!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20542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            </a:t>
            </a:r>
            <a:r>
              <a:rPr kumimoji="0" lang="ru-RU" alt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Про</a:t>
            </a:r>
            <a:r>
              <a:rPr kumimoji="0" lang="uk-UA" alt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стий</a:t>
            </a:r>
            <a:r>
              <a:rPr kumimoji="0" lang="uk-UA" altLang="ru-RU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минулий час</a:t>
            </a:r>
            <a:endParaRPr kumimoji="0" lang="ru-RU" altLang="ru-RU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          </a:t>
            </a:r>
            <a:r>
              <a:rPr kumimoji="0" lang="ru-RU" alt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en-US" alt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alt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Past Simple Tense</a:t>
            </a:r>
            <a:r>
              <a:rPr kumimoji="0" lang="ru-RU" alt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)</a:t>
            </a:r>
            <a:r>
              <a:rPr kumimoji="0" lang="ru-RU" alt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  <a:endParaRPr kumimoji="0" lang="ru-RU" altLang="ru-RU" sz="3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ru-RU" alt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позначає</a:t>
            </a:r>
            <a:r>
              <a:rPr kumimoji="0" lang="ru-RU" alt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дію</a:t>
            </a:r>
            <a:r>
              <a:rPr kumimoji="0" lang="ru-RU" alt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, яка </a:t>
            </a:r>
            <a:r>
              <a:rPr kumimoji="0" lang="ru-RU" alt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відбулася</a:t>
            </a:r>
            <a:r>
              <a:rPr kumimoji="0" lang="ru-RU" alt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в </a:t>
            </a:r>
            <a:r>
              <a:rPr kumimoji="0" lang="ru-RU" alt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минулому</a:t>
            </a:r>
            <a:r>
              <a:rPr kumimoji="0" lang="ru-RU" alt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9952597"/>
      </p:ext>
    </p:extLst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Free Travel, With, Group Background Images, Travel Package Tour Poster  Background Material Photo Background PNG and Vect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3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332656"/>
            <a:ext cx="7416824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Forte" panose="03060902040502070203" pitchFamily="66" charset="0"/>
              </a:rPr>
              <a:t>Past Simple</a:t>
            </a:r>
            <a:endParaRPr lang="uk-UA" sz="6600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latin typeface="Forte" panose="03060902040502070203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  <a:t>vs</a:t>
            </a:r>
          </a:p>
          <a:p>
            <a:pPr algn="ctr">
              <a:defRPr/>
            </a:pP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Forte" panose="03060902040502070203" pitchFamily="66" charset="0"/>
              </a:rPr>
              <a:t>Present Perfect</a:t>
            </a:r>
          </a:p>
          <a:p>
            <a:pPr lvl="0" algn="ctr">
              <a:defRPr/>
            </a:pPr>
            <a:r>
              <a:rPr lang="en-US" sz="6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Forte" panose="03060902040502070203" pitchFamily="66" charset="0"/>
              </a:rPr>
              <a:t>vs</a:t>
            </a:r>
            <a:endParaRPr lang="en-US" sz="66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Forte" panose="03060902040502070203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  <a:t>Present Perfect Continuous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uLnTx/>
              <a:uFillTx/>
              <a:latin typeface="Forte" panose="03060902040502070203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29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2" y="116632"/>
            <a:ext cx="9057984" cy="60174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438105"/>
            <a:ext cx="9277895" cy="2419895"/>
          </a:xfrm>
        </p:spPr>
        <p:txBody>
          <a:bodyPr/>
          <a:lstStyle/>
          <a:p>
            <a:pPr algn="ctr"/>
            <a:r>
              <a:rPr lang="en-US" sz="4500" dirty="0"/>
              <a:t/>
            </a:r>
            <a:br>
              <a:rPr lang="en-US" sz="4500" dirty="0"/>
            </a:br>
            <a:r>
              <a:rPr lang="en-US" sz="4500" dirty="0"/>
              <a:t/>
            </a:r>
            <a:br>
              <a:rPr lang="en-US" sz="4500" dirty="0"/>
            </a:br>
            <a:r>
              <a:rPr lang="en-US" sz="4500" dirty="0"/>
              <a:t/>
            </a:r>
            <a:br>
              <a:rPr lang="en-US" sz="4500" dirty="0"/>
            </a:br>
            <a:r>
              <a:rPr lang="en-US" sz="4500" dirty="0"/>
              <a:t/>
            </a:r>
            <a:br>
              <a:rPr lang="en-US" sz="4500" dirty="0"/>
            </a:br>
            <a:r>
              <a:rPr lang="en-US" sz="4500" dirty="0"/>
              <a:t>                                           </a:t>
            </a:r>
            <a:r>
              <a:rPr lang="en-US" sz="4500" dirty="0">
                <a:solidFill>
                  <a:schemeClr val="bg1"/>
                </a:solidFill>
              </a:rPr>
              <a:t>p. </a:t>
            </a:r>
            <a:r>
              <a:rPr lang="en-US" sz="4500" dirty="0" smtClean="0">
                <a:solidFill>
                  <a:schemeClr val="bg1"/>
                </a:solidFill>
              </a:rPr>
              <a:t>46</a:t>
            </a:r>
            <a:endParaRPr lang="ru-RU" sz="4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1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8263880" cy="1400530"/>
          </a:xfrm>
        </p:spPr>
        <p:txBody>
          <a:bodyPr/>
          <a:lstStyle/>
          <a:p>
            <a:r>
              <a:rPr lang="en-US" dirty="0"/>
              <a:t>3 </a:t>
            </a:r>
            <a:r>
              <a:rPr lang="en-US" b="1" i="1" dirty="0" smtClean="0"/>
              <a:t>Read </a:t>
            </a:r>
            <a:r>
              <a:rPr lang="en-US" b="1" i="1" dirty="0"/>
              <a:t>and make </a:t>
            </a:r>
            <a:r>
              <a:rPr lang="en-US" b="1" i="1" dirty="0" smtClean="0"/>
              <a:t>up sentences </a:t>
            </a:r>
            <a:r>
              <a:rPr lang="en-US" b="1" i="1" dirty="0"/>
              <a:t>saying </a:t>
            </a:r>
            <a:r>
              <a:rPr lang="en-US" b="1" i="1" dirty="0" smtClean="0"/>
              <a:t>how long </a:t>
            </a:r>
            <a:r>
              <a:rPr lang="en-US" b="1" i="1" dirty="0"/>
              <a:t>the people </a:t>
            </a:r>
            <a:r>
              <a:rPr lang="en-US" b="1" i="1" dirty="0" smtClean="0"/>
              <a:t>have been doing </a:t>
            </a:r>
            <a:r>
              <a:rPr lang="en-US" b="1" i="1" dirty="0"/>
              <a:t>different things</a:t>
            </a:r>
            <a:r>
              <a:rPr lang="en-US" b="1" i="1" dirty="0" smtClean="0"/>
              <a:t>.</a:t>
            </a:r>
            <a:br>
              <a:rPr lang="en-US" b="1" i="1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16216" y="6073170"/>
            <a:ext cx="253466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>
                <a:solidFill>
                  <a:srgbClr val="EBEBEB"/>
                </a:solidFill>
                <a:ea typeface="+mj-ea"/>
                <a:cs typeface="+mj-cs"/>
              </a:rPr>
              <a:t> </a:t>
            </a:r>
            <a:r>
              <a:rPr lang="en-US" sz="4500" dirty="0">
                <a:solidFill>
                  <a:prstClr val="black"/>
                </a:solidFill>
                <a:ea typeface="+mj-ea"/>
                <a:cs typeface="+mj-cs"/>
              </a:rPr>
              <a:t>p. </a:t>
            </a:r>
            <a:r>
              <a:rPr lang="en-US" sz="4500" dirty="0" smtClean="0">
                <a:solidFill>
                  <a:prstClr val="black"/>
                </a:solidFill>
                <a:ea typeface="+mj-ea"/>
                <a:cs typeface="+mj-cs"/>
              </a:rPr>
              <a:t>46-47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690336"/>
            <a:ext cx="799288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Example:</a:t>
            </a:r>
            <a:r>
              <a:rPr lang="ru-RU" sz="2800" dirty="0" smtClean="0"/>
              <a:t> </a:t>
            </a:r>
            <a:r>
              <a:rPr lang="en-US" sz="2800" dirty="0"/>
              <a:t>Paula started laughing ten minutes ago and she is </a:t>
            </a:r>
            <a:r>
              <a:rPr lang="en-US" sz="2800" dirty="0" smtClean="0"/>
              <a:t>still laughing</a:t>
            </a:r>
            <a:r>
              <a:rPr lang="en-US" sz="2800" dirty="0"/>
              <a:t>. </a:t>
            </a:r>
            <a:r>
              <a:rPr lang="en-US" sz="2800" dirty="0" smtClean="0"/>
              <a:t>(She/</a:t>
            </a:r>
            <a:r>
              <a:rPr lang="ru-RU" sz="2800" dirty="0" smtClean="0"/>
              <a:t> </a:t>
            </a:r>
            <a:r>
              <a:rPr lang="en-US" sz="2800" dirty="0" smtClean="0"/>
              <a:t>laugh)</a:t>
            </a:r>
            <a:endParaRPr lang="ru-RU" sz="2800" dirty="0"/>
          </a:p>
          <a:p>
            <a:r>
              <a:rPr lang="en-US" sz="5400" dirty="0" smtClean="0"/>
              <a:t>She </a:t>
            </a:r>
            <a:r>
              <a:rPr lang="en-US" sz="5400" dirty="0"/>
              <a:t>has </a:t>
            </a:r>
            <a:r>
              <a:rPr lang="en-US" sz="5400" dirty="0" smtClean="0"/>
              <a:t>been </a:t>
            </a:r>
            <a:r>
              <a:rPr lang="en-US" sz="5400" dirty="0"/>
              <a:t>laughing for ten </a:t>
            </a:r>
            <a:r>
              <a:rPr lang="en-US" sz="5400" dirty="0" smtClean="0"/>
              <a:t>minutes.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01419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8335888" cy="1400530"/>
          </a:xfrm>
        </p:spPr>
        <p:txBody>
          <a:bodyPr/>
          <a:lstStyle/>
          <a:p>
            <a:r>
              <a:rPr lang="en-US" sz="4400" dirty="0" smtClean="0"/>
              <a:t>1. </a:t>
            </a:r>
            <a:r>
              <a:rPr lang="en-US" sz="4400" dirty="0"/>
              <a:t>The Carltons </a:t>
            </a:r>
            <a:r>
              <a:rPr lang="en-US" sz="4400" dirty="0" smtClean="0"/>
              <a:t>bought their </a:t>
            </a:r>
            <a:r>
              <a:rPr lang="en-US" sz="4400" dirty="0"/>
              <a:t>car two years ago and they still have it</a:t>
            </a:r>
            <a:r>
              <a:rPr lang="en-US" sz="4400" dirty="0" smtClean="0"/>
              <a:t>. </a:t>
            </a:r>
            <a:r>
              <a:rPr lang="en-US" sz="4400" dirty="0" smtClean="0">
                <a:solidFill>
                  <a:srgbClr val="00B0F0"/>
                </a:solidFill>
              </a:rPr>
              <a:t>(They / drive)</a:t>
            </a:r>
            <a:endParaRPr lang="ru-RU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7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8911952" cy="1400530"/>
          </a:xfrm>
        </p:spPr>
        <p:txBody>
          <a:bodyPr/>
          <a:lstStyle/>
          <a:p>
            <a:r>
              <a:rPr lang="en-US" sz="4400" dirty="0" smtClean="0"/>
              <a:t>1. </a:t>
            </a:r>
            <a:r>
              <a:rPr lang="en-US" sz="4400" dirty="0"/>
              <a:t>The Carltons </a:t>
            </a:r>
            <a:r>
              <a:rPr lang="en-US" sz="4400" dirty="0" smtClean="0"/>
              <a:t>bought their </a:t>
            </a:r>
            <a:r>
              <a:rPr lang="en-US" sz="4400" dirty="0"/>
              <a:t>car two years ago and they still have it</a:t>
            </a:r>
            <a:r>
              <a:rPr lang="en-US" sz="4400" dirty="0" smtClean="0"/>
              <a:t>. </a:t>
            </a:r>
            <a:r>
              <a:rPr lang="en-US" sz="4400" dirty="0" smtClean="0">
                <a:solidFill>
                  <a:srgbClr val="00B0F0"/>
                </a:solidFill>
              </a:rPr>
              <a:t>(They / drive)</a:t>
            </a:r>
            <a:br>
              <a:rPr lang="en-US" sz="4400" dirty="0" smtClean="0">
                <a:solidFill>
                  <a:srgbClr val="00B0F0"/>
                </a:solidFill>
              </a:rPr>
            </a:br>
            <a:r>
              <a:rPr lang="en-US" sz="4400" dirty="0">
                <a:solidFill>
                  <a:srgbClr val="00B0F0"/>
                </a:solidFill>
              </a:rPr>
              <a:t/>
            </a:r>
            <a:br>
              <a:rPr lang="en-US" sz="4400" dirty="0">
                <a:solidFill>
                  <a:srgbClr val="00B0F0"/>
                </a:solidFill>
              </a:rPr>
            </a:br>
            <a:r>
              <a:rPr lang="en-US" sz="6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They have been driving for two years.</a:t>
            </a:r>
            <a:endParaRPr lang="ru-RU" sz="6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8911952" cy="1400530"/>
          </a:xfrm>
        </p:spPr>
        <p:txBody>
          <a:bodyPr/>
          <a:lstStyle/>
          <a:p>
            <a:r>
              <a:rPr lang="en-US" sz="4400" dirty="0" smtClean="0"/>
              <a:t>2. Kitty’s </a:t>
            </a:r>
            <a:r>
              <a:rPr lang="en-US" sz="4400" dirty="0"/>
              <a:t>brother </a:t>
            </a:r>
            <a:r>
              <a:rPr lang="en-US" sz="4400" dirty="0" smtClean="0"/>
              <a:t>jumped </a:t>
            </a:r>
            <a:r>
              <a:rPr lang="en-US" sz="4400" dirty="0"/>
              <a:t>in the pool at 12. It’s now 1 p.m. and </a:t>
            </a:r>
            <a:r>
              <a:rPr lang="en-US" sz="4400" dirty="0" smtClean="0"/>
              <a:t>he’s still </a:t>
            </a:r>
            <a:r>
              <a:rPr lang="en-US" sz="4400" dirty="0"/>
              <a:t>in the pool</a:t>
            </a:r>
            <a:r>
              <a:rPr lang="en-US" sz="4400" dirty="0" smtClean="0"/>
              <a:t>. </a:t>
            </a:r>
            <a:r>
              <a:rPr lang="en-US" sz="4400" dirty="0" smtClean="0">
                <a:solidFill>
                  <a:srgbClr val="00B0F0"/>
                </a:solidFill>
              </a:rPr>
              <a:t>(He / swim)</a:t>
            </a:r>
            <a:br>
              <a:rPr lang="en-US" sz="4400" dirty="0" smtClean="0">
                <a:solidFill>
                  <a:srgbClr val="00B0F0"/>
                </a:solidFill>
              </a:rPr>
            </a:br>
            <a:r>
              <a:rPr lang="en-US" sz="4400" dirty="0">
                <a:solidFill>
                  <a:srgbClr val="00B0F0"/>
                </a:solidFill>
              </a:rPr>
              <a:t/>
            </a:r>
            <a:br>
              <a:rPr lang="en-US" sz="4400" dirty="0">
                <a:solidFill>
                  <a:srgbClr val="00B0F0"/>
                </a:solidFill>
              </a:rPr>
            </a:br>
            <a:endParaRPr lang="ru-RU" sz="6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2718"/>
            <a:ext cx="9217024" cy="1400530"/>
          </a:xfrm>
        </p:spPr>
        <p:txBody>
          <a:bodyPr/>
          <a:lstStyle/>
          <a:p>
            <a:r>
              <a:rPr lang="en-US" sz="4400" dirty="0" smtClean="0"/>
              <a:t>2. Kitty’s </a:t>
            </a:r>
            <a:r>
              <a:rPr lang="en-US" sz="4400" dirty="0"/>
              <a:t>brother </a:t>
            </a:r>
            <a:r>
              <a:rPr lang="en-US" sz="4400" dirty="0" smtClean="0"/>
              <a:t>jumped </a:t>
            </a:r>
            <a:r>
              <a:rPr lang="en-US" sz="4400" dirty="0"/>
              <a:t>in the pool at 12. It’s now 1 p.m. and </a:t>
            </a:r>
            <a:r>
              <a:rPr lang="en-US" sz="4400" dirty="0" smtClean="0"/>
              <a:t>he’s still </a:t>
            </a:r>
            <a:r>
              <a:rPr lang="en-US" sz="4400" dirty="0"/>
              <a:t>in the pool</a:t>
            </a:r>
            <a:r>
              <a:rPr lang="en-US" sz="4400" dirty="0" smtClean="0"/>
              <a:t>. </a:t>
            </a:r>
            <a:r>
              <a:rPr lang="en-US" sz="4400" dirty="0" smtClean="0">
                <a:solidFill>
                  <a:srgbClr val="00B0F0"/>
                </a:solidFill>
              </a:rPr>
              <a:t>(He / swim)</a:t>
            </a:r>
            <a:br>
              <a:rPr lang="en-US" sz="4400" dirty="0" smtClean="0">
                <a:solidFill>
                  <a:srgbClr val="00B0F0"/>
                </a:solidFill>
              </a:rPr>
            </a:br>
            <a:r>
              <a:rPr lang="en-US" sz="4400" dirty="0">
                <a:solidFill>
                  <a:srgbClr val="00B0F0"/>
                </a:solidFill>
              </a:rPr>
              <a:t/>
            </a:r>
            <a:br>
              <a:rPr lang="en-US" sz="4400" dirty="0">
                <a:solidFill>
                  <a:srgbClr val="00B0F0"/>
                </a:solidFill>
              </a:rPr>
            </a:br>
            <a:r>
              <a:rPr lang="en-US" sz="6600" dirty="0" smtClean="0">
                <a:solidFill>
                  <a:srgbClr val="00B0F0"/>
                </a:solidFill>
              </a:rPr>
              <a:t>He has been swimming for an hour</a:t>
            </a:r>
            <a:r>
              <a:rPr lang="en-US" sz="4400" dirty="0" smtClean="0">
                <a:solidFill>
                  <a:srgbClr val="00B0F0"/>
                </a:solidFill>
              </a:rPr>
              <a:t/>
            </a:r>
            <a:br>
              <a:rPr lang="en-US" sz="4400" dirty="0" smtClean="0">
                <a:solidFill>
                  <a:srgbClr val="00B0F0"/>
                </a:solidFill>
              </a:rPr>
            </a:br>
            <a:r>
              <a:rPr lang="en-US" sz="4400" dirty="0">
                <a:solidFill>
                  <a:srgbClr val="00B0F0"/>
                </a:solidFill>
              </a:rPr>
              <a:t/>
            </a:r>
            <a:br>
              <a:rPr lang="en-US" sz="4400" dirty="0">
                <a:solidFill>
                  <a:srgbClr val="00B0F0"/>
                </a:solidFill>
              </a:rPr>
            </a:br>
            <a:endParaRPr lang="ru-RU" sz="6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54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2718"/>
            <a:ext cx="9217024" cy="1400530"/>
          </a:xfrm>
        </p:spPr>
        <p:txBody>
          <a:bodyPr/>
          <a:lstStyle/>
          <a:p>
            <a:r>
              <a:rPr lang="en-US" sz="4400" dirty="0" smtClean="0"/>
              <a:t>3. Sheila </a:t>
            </a:r>
            <a:r>
              <a:rPr lang="en-US" sz="4400" dirty="0"/>
              <a:t>came to work at 9. It’s now 5 p.m. and she’s still at work</a:t>
            </a:r>
            <a:r>
              <a:rPr lang="en-US" sz="4400" dirty="0" smtClean="0"/>
              <a:t>.</a:t>
            </a:r>
            <a:r>
              <a:rPr lang="en-US" sz="4400" dirty="0" smtClean="0">
                <a:solidFill>
                  <a:srgbClr val="00B0F0"/>
                </a:solidFill>
              </a:rPr>
              <a:t>(She / work)</a:t>
            </a:r>
            <a:br>
              <a:rPr lang="en-US" sz="4400" dirty="0" smtClean="0">
                <a:solidFill>
                  <a:srgbClr val="00B0F0"/>
                </a:solidFill>
              </a:rPr>
            </a:br>
            <a:r>
              <a:rPr lang="en-US" sz="4400" dirty="0">
                <a:solidFill>
                  <a:srgbClr val="00B0F0"/>
                </a:solidFill>
              </a:rPr>
              <a:t/>
            </a:r>
            <a:br>
              <a:rPr lang="en-US" sz="4400" dirty="0">
                <a:solidFill>
                  <a:srgbClr val="00B0F0"/>
                </a:solidFill>
              </a:rPr>
            </a:br>
            <a:r>
              <a:rPr lang="en-US" sz="4400" dirty="0" smtClean="0">
                <a:solidFill>
                  <a:srgbClr val="00B0F0"/>
                </a:solidFill>
              </a:rPr>
              <a:t/>
            </a:r>
            <a:br>
              <a:rPr lang="en-US" sz="4400" dirty="0" smtClean="0">
                <a:solidFill>
                  <a:srgbClr val="00B0F0"/>
                </a:solidFill>
              </a:rPr>
            </a:br>
            <a:r>
              <a:rPr lang="en-US" sz="4400" dirty="0">
                <a:solidFill>
                  <a:srgbClr val="00B0F0"/>
                </a:solidFill>
              </a:rPr>
              <a:t/>
            </a:r>
            <a:br>
              <a:rPr lang="en-US" sz="4400" dirty="0">
                <a:solidFill>
                  <a:srgbClr val="00B0F0"/>
                </a:solidFill>
              </a:rPr>
            </a:br>
            <a:endParaRPr lang="ru-RU" sz="6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7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9217024" cy="1400530"/>
          </a:xfrm>
        </p:spPr>
        <p:txBody>
          <a:bodyPr/>
          <a:lstStyle/>
          <a:p>
            <a:r>
              <a:rPr lang="en-US" sz="4400" dirty="0">
                <a:solidFill>
                  <a:srgbClr val="EBEBEB"/>
                </a:solidFill>
              </a:rPr>
              <a:t>3. Sheila came to work at 9. It’s now 5 p.m. and she’s still at work</a:t>
            </a:r>
            <a:r>
              <a:rPr lang="en-US" sz="4400" dirty="0" smtClean="0">
                <a:solidFill>
                  <a:srgbClr val="EBEBEB"/>
                </a:solidFill>
              </a:rPr>
              <a:t>. </a:t>
            </a:r>
            <a:r>
              <a:rPr lang="en-US" sz="4400" dirty="0" smtClean="0">
                <a:solidFill>
                  <a:srgbClr val="00B0F0"/>
                </a:solidFill>
              </a:rPr>
              <a:t>(</a:t>
            </a:r>
            <a:r>
              <a:rPr lang="en-US" sz="4400" dirty="0">
                <a:solidFill>
                  <a:srgbClr val="00B0F0"/>
                </a:solidFill>
              </a:rPr>
              <a:t>She / work)</a:t>
            </a:r>
            <a:r>
              <a:rPr lang="en-US" sz="4400" dirty="0" smtClean="0">
                <a:solidFill>
                  <a:srgbClr val="00B0F0"/>
                </a:solidFill>
              </a:rPr>
              <a:t/>
            </a:r>
            <a:br>
              <a:rPr lang="en-US" sz="4400" dirty="0" smtClean="0">
                <a:solidFill>
                  <a:srgbClr val="00B0F0"/>
                </a:solidFill>
              </a:rPr>
            </a:br>
            <a:r>
              <a:rPr lang="en-US" sz="4400" dirty="0">
                <a:solidFill>
                  <a:srgbClr val="00B0F0"/>
                </a:solidFill>
              </a:rPr>
              <a:t/>
            </a:r>
            <a:br>
              <a:rPr lang="en-US" sz="4400" dirty="0">
                <a:solidFill>
                  <a:srgbClr val="00B0F0"/>
                </a:solidFill>
              </a:rPr>
            </a:br>
            <a:r>
              <a:rPr lang="en-US" sz="6600" dirty="0" smtClean="0">
                <a:solidFill>
                  <a:srgbClr val="00B0F0"/>
                </a:solidFill>
              </a:rPr>
              <a:t>She has been working for eight hours</a:t>
            </a:r>
            <a:r>
              <a:rPr lang="en-US" sz="4400" dirty="0" smtClean="0">
                <a:solidFill>
                  <a:srgbClr val="00B0F0"/>
                </a:solidFill>
              </a:rPr>
              <a:t/>
            </a:r>
            <a:br>
              <a:rPr lang="en-US" sz="4400" dirty="0" smtClean="0">
                <a:solidFill>
                  <a:srgbClr val="00B0F0"/>
                </a:solidFill>
              </a:rPr>
            </a:br>
            <a:r>
              <a:rPr lang="en-US" sz="4400" dirty="0">
                <a:solidFill>
                  <a:srgbClr val="00B0F0"/>
                </a:solidFill>
              </a:rPr>
              <a:t/>
            </a:r>
            <a:br>
              <a:rPr lang="en-US" sz="4400" dirty="0">
                <a:solidFill>
                  <a:srgbClr val="00B0F0"/>
                </a:solidFill>
              </a:rPr>
            </a:br>
            <a:endParaRPr lang="ru-RU" sz="6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89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9217024" cy="1400530"/>
          </a:xfrm>
        </p:spPr>
        <p:txBody>
          <a:bodyPr/>
          <a:lstStyle/>
          <a:p>
            <a:r>
              <a:rPr lang="en-US" sz="4400" dirty="0" smtClean="0">
                <a:solidFill>
                  <a:srgbClr val="EBEBEB"/>
                </a:solidFill>
              </a:rPr>
              <a:t>4</a:t>
            </a:r>
            <a:r>
              <a:rPr lang="en-US" sz="4400" dirty="0">
                <a:solidFill>
                  <a:srgbClr val="EBEBEB"/>
                </a:solidFill>
              </a:rPr>
              <a:t>. We got our mixer in 2001. We still use it</a:t>
            </a:r>
            <a:r>
              <a:rPr lang="en-US" sz="4400" dirty="0" smtClean="0">
                <a:solidFill>
                  <a:srgbClr val="EBEBEB"/>
                </a:solidFill>
              </a:rPr>
              <a:t>.</a:t>
            </a:r>
            <a:r>
              <a:rPr lang="en-US" sz="4400" dirty="0" smtClean="0">
                <a:solidFill>
                  <a:srgbClr val="00B0F0"/>
                </a:solidFill>
              </a:rPr>
              <a:t>(We </a:t>
            </a:r>
            <a:r>
              <a:rPr lang="en-US" sz="4400" dirty="0">
                <a:solidFill>
                  <a:srgbClr val="00B0F0"/>
                </a:solidFill>
              </a:rPr>
              <a:t>/ </a:t>
            </a:r>
            <a:r>
              <a:rPr lang="en-US" sz="4400" dirty="0" smtClean="0">
                <a:solidFill>
                  <a:srgbClr val="00B0F0"/>
                </a:solidFill>
              </a:rPr>
              <a:t>use)</a:t>
            </a:r>
            <a:br>
              <a:rPr lang="en-US" sz="4400" dirty="0" smtClean="0">
                <a:solidFill>
                  <a:srgbClr val="00B0F0"/>
                </a:solidFill>
              </a:rPr>
            </a:br>
            <a:r>
              <a:rPr lang="en-US" sz="4400" dirty="0">
                <a:solidFill>
                  <a:srgbClr val="00B0F0"/>
                </a:solidFill>
              </a:rPr>
              <a:t/>
            </a:r>
            <a:br>
              <a:rPr lang="en-US" sz="4400" dirty="0">
                <a:solidFill>
                  <a:srgbClr val="00B0F0"/>
                </a:solidFill>
              </a:rPr>
            </a:br>
            <a:r>
              <a:rPr lang="en-US" sz="4400" dirty="0" smtClean="0">
                <a:solidFill>
                  <a:srgbClr val="00B0F0"/>
                </a:solidFill>
              </a:rPr>
              <a:t/>
            </a:r>
            <a:br>
              <a:rPr lang="en-US" sz="4400" dirty="0" smtClean="0">
                <a:solidFill>
                  <a:srgbClr val="00B0F0"/>
                </a:solidFill>
              </a:rPr>
            </a:br>
            <a:r>
              <a:rPr lang="en-US" sz="4400" dirty="0">
                <a:solidFill>
                  <a:srgbClr val="00B0F0"/>
                </a:solidFill>
              </a:rPr>
              <a:t/>
            </a:r>
            <a:br>
              <a:rPr lang="en-US" sz="4400" dirty="0">
                <a:solidFill>
                  <a:srgbClr val="00B0F0"/>
                </a:solidFill>
              </a:rPr>
            </a:br>
            <a:endParaRPr lang="ru-RU" sz="6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58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214313"/>
            <a:ext cx="2054225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1907704" y="250812"/>
            <a:ext cx="696366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dirty="0">
                <a:latin typeface="Georgia" panose="02040502050405020303" pitchFamily="18" charset="0"/>
              </a:rPr>
              <a:t>   </a:t>
            </a:r>
            <a:r>
              <a:rPr lang="ru-RU" altLang="ru-RU" sz="3600" dirty="0" err="1" smtClean="0">
                <a:latin typeface="Georgia" panose="02040502050405020303" pitchFamily="18" charset="0"/>
              </a:rPr>
              <a:t>Всі</a:t>
            </a:r>
            <a:r>
              <a:rPr lang="ru-RU" altLang="ru-RU" sz="3600" dirty="0" smtClean="0">
                <a:latin typeface="Georgia" panose="02040502050405020303" pitchFamily="18" charset="0"/>
              </a:rPr>
              <a:t> </a:t>
            </a:r>
            <a:r>
              <a:rPr lang="ru-RU" altLang="ru-RU" sz="3600" dirty="0" err="1" smtClean="0">
                <a:latin typeface="Georgia" panose="02040502050405020303" pitchFamily="18" charset="0"/>
              </a:rPr>
              <a:t>дієслова</a:t>
            </a:r>
            <a:r>
              <a:rPr lang="ru-RU" altLang="ru-RU" sz="3600" dirty="0" smtClean="0">
                <a:latin typeface="Georgia" panose="02040502050405020303" pitchFamily="18" charset="0"/>
              </a:rPr>
              <a:t> </a:t>
            </a:r>
            <a:r>
              <a:rPr lang="ru-RU" altLang="ru-RU" sz="3600" dirty="0" err="1" smtClean="0">
                <a:latin typeface="Georgia" panose="02040502050405020303" pitchFamily="18" charset="0"/>
              </a:rPr>
              <a:t>поділяютьсяся</a:t>
            </a:r>
            <a:r>
              <a:rPr lang="ru-RU" altLang="ru-RU" sz="3600" dirty="0" smtClean="0">
                <a:latin typeface="Georgia" panose="02040502050405020303" pitchFamily="18" charset="0"/>
              </a:rPr>
              <a:t> </a:t>
            </a:r>
            <a:r>
              <a:rPr lang="ru-RU" altLang="ru-RU" sz="3600" dirty="0">
                <a:latin typeface="Georgia" panose="02040502050405020303" pitchFamily="18" charset="0"/>
              </a:rPr>
              <a:t>на </a:t>
            </a:r>
            <a:r>
              <a:rPr lang="ru-RU" altLang="ru-RU" sz="3600" dirty="0" err="1" smtClean="0">
                <a:latin typeface="Georgia" panose="02040502050405020303" pitchFamily="18" charset="0"/>
              </a:rPr>
              <a:t>правильні</a:t>
            </a:r>
            <a:r>
              <a:rPr lang="ru-RU" altLang="ru-RU" sz="3600" dirty="0" smtClean="0">
                <a:latin typeface="Georgia" panose="02040502050405020303" pitchFamily="18" charset="0"/>
              </a:rPr>
              <a:t> і </a:t>
            </a:r>
            <a:r>
              <a:rPr lang="ru-RU" altLang="ru-RU" sz="3600" dirty="0" err="1" smtClean="0">
                <a:latin typeface="Georgia" panose="02040502050405020303" pitchFamily="18" charset="0"/>
              </a:rPr>
              <a:t>неправильні</a:t>
            </a:r>
            <a:endParaRPr lang="ru-RU" altLang="ru-RU" sz="3600" dirty="0">
              <a:latin typeface="Georgia" panose="02040502050405020303" pitchFamily="18" charset="0"/>
            </a:endParaRP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357188" y="2786063"/>
            <a:ext cx="4115229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Georgia" panose="02040502050405020303" pitchFamily="18" charset="0"/>
              </a:rPr>
              <a:t>         </a:t>
            </a:r>
            <a:r>
              <a:rPr lang="ru-RU" altLang="ru-RU" sz="2400" dirty="0" err="1" smtClean="0">
                <a:latin typeface="Georgia" panose="02040502050405020303" pitchFamily="18" charset="0"/>
              </a:rPr>
              <a:t>правильн</a:t>
            </a:r>
            <a:r>
              <a:rPr lang="uk-UA" altLang="ru-RU" sz="2400" dirty="0" smtClean="0">
                <a:latin typeface="Georgia" panose="02040502050405020303" pitchFamily="18" charset="0"/>
              </a:rPr>
              <a:t>і</a:t>
            </a:r>
            <a:endParaRPr lang="en-US" altLang="ru-RU" sz="2400" dirty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ru-RU" sz="4000" dirty="0">
                <a:latin typeface="Georgia" panose="02040502050405020303" pitchFamily="18" charset="0"/>
              </a:rPr>
              <a:t>like – lik</a:t>
            </a:r>
            <a:r>
              <a:rPr lang="en-US" altLang="ru-RU" sz="4000" dirty="0">
                <a:solidFill>
                  <a:srgbClr val="FF0000"/>
                </a:solidFill>
                <a:latin typeface="Georgia" panose="02040502050405020303" pitchFamily="18" charset="0"/>
              </a:rPr>
              <a:t>ed </a:t>
            </a:r>
          </a:p>
          <a:p>
            <a:pPr eaLnBrk="1" hangingPunct="1"/>
            <a:r>
              <a:rPr lang="en-US" altLang="ru-RU" sz="4000" dirty="0">
                <a:latin typeface="Georgia" panose="02040502050405020303" pitchFamily="18" charset="0"/>
              </a:rPr>
              <a:t>watch – watch</a:t>
            </a:r>
            <a:r>
              <a:rPr lang="en-US" altLang="ru-RU" sz="4000" dirty="0">
                <a:solidFill>
                  <a:srgbClr val="FF0000"/>
                </a:solidFill>
                <a:latin typeface="Georgia" panose="02040502050405020303" pitchFamily="18" charset="0"/>
              </a:rPr>
              <a:t>ed</a:t>
            </a:r>
            <a:r>
              <a:rPr lang="en-US" altLang="ru-RU" sz="4000" dirty="0">
                <a:latin typeface="Georgia" panose="02040502050405020303" pitchFamily="18" charset="0"/>
              </a:rPr>
              <a:t> </a:t>
            </a:r>
          </a:p>
          <a:p>
            <a:pPr eaLnBrk="1" hangingPunct="1"/>
            <a:r>
              <a:rPr lang="en-US" altLang="ru-RU" sz="4000" dirty="0">
                <a:latin typeface="Georgia" panose="02040502050405020303" pitchFamily="18" charset="0"/>
              </a:rPr>
              <a:t>play – play</a:t>
            </a:r>
            <a:r>
              <a:rPr lang="en-US" altLang="ru-RU" sz="4000" dirty="0">
                <a:solidFill>
                  <a:srgbClr val="FF0000"/>
                </a:solidFill>
                <a:latin typeface="Georgia" panose="02040502050405020303" pitchFamily="18" charset="0"/>
              </a:rPr>
              <a:t>ed</a:t>
            </a:r>
            <a:r>
              <a:rPr lang="en-US" altLang="ru-RU" sz="4000" dirty="0">
                <a:latin typeface="Georgia" panose="02040502050405020303" pitchFamily="18" charset="0"/>
              </a:rPr>
              <a:t> </a:t>
            </a:r>
          </a:p>
          <a:p>
            <a:pPr eaLnBrk="1" hangingPunct="1"/>
            <a:r>
              <a:rPr lang="en-US" altLang="ru-RU" sz="4000" dirty="0">
                <a:latin typeface="Georgia" panose="02040502050405020303" pitchFamily="18" charset="0"/>
              </a:rPr>
              <a:t>count – count</a:t>
            </a:r>
            <a:r>
              <a:rPr lang="en-US" altLang="ru-RU" sz="4000" dirty="0">
                <a:solidFill>
                  <a:srgbClr val="FF0000"/>
                </a:solidFill>
                <a:latin typeface="Georgia" panose="02040502050405020303" pitchFamily="18" charset="0"/>
              </a:rPr>
              <a:t>ed </a:t>
            </a:r>
            <a:endParaRPr lang="ru-RU" altLang="ru-RU" sz="4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5143500" y="2786063"/>
            <a:ext cx="3619902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Georgia" panose="02040502050405020303" pitchFamily="18" charset="0"/>
              </a:rPr>
              <a:t>      </a:t>
            </a:r>
            <a:r>
              <a:rPr lang="ru-RU" altLang="ru-RU" sz="2400" dirty="0" err="1" smtClean="0">
                <a:latin typeface="Georgia" panose="02040502050405020303" pitchFamily="18" charset="0"/>
              </a:rPr>
              <a:t>неправильні</a:t>
            </a:r>
            <a:endParaRPr lang="ru-RU" altLang="ru-RU" sz="2400" dirty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ru-RU" sz="4000" dirty="0">
                <a:latin typeface="Georgia" panose="02040502050405020303" pitchFamily="18" charset="0"/>
              </a:rPr>
              <a:t>sleep – </a:t>
            </a:r>
            <a:r>
              <a:rPr lang="en-US" alt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slept </a:t>
            </a:r>
          </a:p>
          <a:p>
            <a:pPr eaLnBrk="1" hangingPunct="1"/>
            <a:r>
              <a:rPr lang="en-US" altLang="ru-RU" sz="4000" dirty="0">
                <a:latin typeface="Georgia" panose="02040502050405020303" pitchFamily="18" charset="0"/>
              </a:rPr>
              <a:t>swim – </a:t>
            </a:r>
            <a:r>
              <a:rPr lang="en-US" alt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swam</a:t>
            </a:r>
            <a:r>
              <a:rPr lang="en-US" altLang="ru-RU" sz="4000" dirty="0">
                <a:latin typeface="Georgia" panose="02040502050405020303" pitchFamily="18" charset="0"/>
              </a:rPr>
              <a:t> </a:t>
            </a:r>
          </a:p>
          <a:p>
            <a:pPr eaLnBrk="1" hangingPunct="1"/>
            <a:r>
              <a:rPr lang="en-US" altLang="ru-RU" sz="4000" dirty="0">
                <a:latin typeface="Georgia" panose="02040502050405020303" pitchFamily="18" charset="0"/>
              </a:rPr>
              <a:t>go – </a:t>
            </a:r>
            <a:r>
              <a:rPr lang="en-US" alt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went </a:t>
            </a:r>
          </a:p>
          <a:p>
            <a:pPr eaLnBrk="1" hangingPunct="1"/>
            <a:r>
              <a:rPr lang="en-US" altLang="ru-RU" sz="4000" dirty="0">
                <a:latin typeface="Georgia" panose="02040502050405020303" pitchFamily="18" charset="0"/>
              </a:rPr>
              <a:t>have – </a:t>
            </a:r>
            <a:r>
              <a:rPr lang="en-US" alt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had </a:t>
            </a:r>
          </a:p>
        </p:txBody>
      </p:sp>
    </p:spTree>
    <p:extLst>
      <p:ext uri="{BB962C8B-B14F-4D97-AF65-F5344CB8AC3E}">
        <p14:creationId xmlns:p14="http://schemas.microsoft.com/office/powerpoint/2010/main" val="2121753963"/>
      </p:ext>
    </p:extLst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9217024" cy="1400530"/>
          </a:xfrm>
        </p:spPr>
        <p:txBody>
          <a:bodyPr/>
          <a:lstStyle/>
          <a:p>
            <a:r>
              <a:rPr lang="en-US" sz="4400" dirty="0" smtClean="0">
                <a:solidFill>
                  <a:srgbClr val="EBEBEB"/>
                </a:solidFill>
              </a:rPr>
              <a:t>4</a:t>
            </a:r>
            <a:r>
              <a:rPr lang="en-US" sz="4400" dirty="0">
                <a:solidFill>
                  <a:srgbClr val="EBEBEB"/>
                </a:solidFill>
              </a:rPr>
              <a:t>. We got our mixer in 2001. We still use it</a:t>
            </a:r>
            <a:r>
              <a:rPr lang="en-US" sz="4400" dirty="0" smtClean="0">
                <a:solidFill>
                  <a:srgbClr val="EBEBEB"/>
                </a:solidFill>
              </a:rPr>
              <a:t>.</a:t>
            </a:r>
            <a:r>
              <a:rPr lang="en-US" sz="4400" dirty="0" smtClean="0">
                <a:solidFill>
                  <a:srgbClr val="00B0F0"/>
                </a:solidFill>
              </a:rPr>
              <a:t>(We </a:t>
            </a:r>
            <a:r>
              <a:rPr lang="en-US" sz="4400" dirty="0">
                <a:solidFill>
                  <a:srgbClr val="00B0F0"/>
                </a:solidFill>
              </a:rPr>
              <a:t>/ </a:t>
            </a:r>
            <a:r>
              <a:rPr lang="en-US" sz="4400" dirty="0" smtClean="0">
                <a:solidFill>
                  <a:srgbClr val="00B0F0"/>
                </a:solidFill>
              </a:rPr>
              <a:t>use)</a:t>
            </a:r>
            <a:br>
              <a:rPr lang="en-US" sz="4400" dirty="0" smtClean="0">
                <a:solidFill>
                  <a:srgbClr val="00B0F0"/>
                </a:solidFill>
              </a:rPr>
            </a:br>
            <a:r>
              <a:rPr lang="en-US" sz="4400" dirty="0">
                <a:solidFill>
                  <a:srgbClr val="00B0F0"/>
                </a:solidFill>
              </a:rPr>
              <a:t/>
            </a:r>
            <a:br>
              <a:rPr lang="en-US" sz="4400" dirty="0">
                <a:solidFill>
                  <a:srgbClr val="00B0F0"/>
                </a:solidFill>
              </a:rPr>
            </a:br>
            <a:r>
              <a:rPr lang="en-US" sz="6600" dirty="0" smtClean="0">
                <a:solidFill>
                  <a:srgbClr val="00B0F0"/>
                </a:solidFill>
              </a:rPr>
              <a:t>We have been using it for 21 years.</a:t>
            </a:r>
            <a:r>
              <a:rPr lang="en-US" sz="4400" dirty="0" smtClean="0">
                <a:solidFill>
                  <a:srgbClr val="00B0F0"/>
                </a:solidFill>
              </a:rPr>
              <a:t/>
            </a:r>
            <a:br>
              <a:rPr lang="en-US" sz="4400" dirty="0" smtClean="0">
                <a:solidFill>
                  <a:srgbClr val="00B0F0"/>
                </a:solidFill>
              </a:rPr>
            </a:br>
            <a:r>
              <a:rPr lang="en-US" sz="4400" dirty="0">
                <a:solidFill>
                  <a:srgbClr val="00B0F0"/>
                </a:solidFill>
              </a:rPr>
              <a:t/>
            </a:r>
            <a:br>
              <a:rPr lang="en-US" sz="4400" dirty="0">
                <a:solidFill>
                  <a:srgbClr val="00B0F0"/>
                </a:solidFill>
              </a:rPr>
            </a:br>
            <a:endParaRPr lang="ru-RU" sz="6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50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2718"/>
            <a:ext cx="9217024" cy="1400530"/>
          </a:xfrm>
        </p:spPr>
        <p:txBody>
          <a:bodyPr/>
          <a:lstStyle/>
          <a:p>
            <a:r>
              <a:rPr lang="en-US" sz="4400" dirty="0" smtClean="0"/>
              <a:t>5</a:t>
            </a:r>
            <a:r>
              <a:rPr lang="en-US" sz="4400" dirty="0"/>
              <a:t>. </a:t>
            </a:r>
            <a:r>
              <a:rPr lang="en-US" sz="4400" dirty="0" smtClean="0"/>
              <a:t>Ben </a:t>
            </a:r>
            <a:r>
              <a:rPr lang="en-US" sz="4400" dirty="0"/>
              <a:t>started telling j</a:t>
            </a:r>
            <a:r>
              <a:rPr lang="en-US" sz="4400" dirty="0" smtClean="0"/>
              <a:t>okes </a:t>
            </a:r>
            <a:r>
              <a:rPr lang="en-US" sz="4400" dirty="0"/>
              <a:t>at 6 in the afternoon. It’s now 8 and he</a:t>
            </a:r>
            <a:br>
              <a:rPr lang="en-US" sz="4400" dirty="0"/>
            </a:br>
            <a:r>
              <a:rPr lang="en-US" sz="4400" dirty="0"/>
              <a:t>hasn’t stopped.</a:t>
            </a:r>
            <a:r>
              <a:rPr lang="en-US" sz="4400" dirty="0" smtClean="0">
                <a:solidFill>
                  <a:srgbClr val="00B0F0"/>
                </a:solidFill>
              </a:rPr>
              <a:t>(He / tell )</a:t>
            </a:r>
            <a:br>
              <a:rPr lang="en-US" sz="4400" dirty="0" smtClean="0">
                <a:solidFill>
                  <a:srgbClr val="00B0F0"/>
                </a:solidFill>
              </a:rPr>
            </a:br>
            <a:r>
              <a:rPr lang="en-US" sz="4400" dirty="0">
                <a:solidFill>
                  <a:srgbClr val="00B0F0"/>
                </a:solidFill>
              </a:rPr>
              <a:t/>
            </a:r>
            <a:br>
              <a:rPr lang="en-US" sz="4400" dirty="0">
                <a:solidFill>
                  <a:srgbClr val="00B0F0"/>
                </a:solidFill>
              </a:rPr>
            </a:br>
            <a:r>
              <a:rPr lang="en-US" sz="4400" dirty="0" smtClean="0">
                <a:solidFill>
                  <a:srgbClr val="00B0F0"/>
                </a:solidFill>
              </a:rPr>
              <a:t/>
            </a:r>
            <a:br>
              <a:rPr lang="en-US" sz="4400" dirty="0" smtClean="0">
                <a:solidFill>
                  <a:srgbClr val="00B0F0"/>
                </a:solidFill>
              </a:rPr>
            </a:br>
            <a:r>
              <a:rPr lang="en-US" sz="4400" dirty="0">
                <a:solidFill>
                  <a:srgbClr val="00B0F0"/>
                </a:solidFill>
              </a:rPr>
              <a:t/>
            </a:r>
            <a:br>
              <a:rPr lang="en-US" sz="4400" dirty="0">
                <a:solidFill>
                  <a:srgbClr val="00B0F0"/>
                </a:solidFill>
              </a:rPr>
            </a:br>
            <a:endParaRPr lang="ru-RU" sz="6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08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2718"/>
            <a:ext cx="9217024" cy="1400530"/>
          </a:xfrm>
        </p:spPr>
        <p:txBody>
          <a:bodyPr/>
          <a:lstStyle/>
          <a:p>
            <a:r>
              <a:rPr lang="en-US" sz="4400" dirty="0" smtClean="0"/>
              <a:t>5</a:t>
            </a:r>
            <a:r>
              <a:rPr lang="en-US" sz="4400" dirty="0"/>
              <a:t>. </a:t>
            </a:r>
            <a:r>
              <a:rPr lang="en-US" sz="4400" dirty="0" smtClean="0"/>
              <a:t>Ben </a:t>
            </a:r>
            <a:r>
              <a:rPr lang="en-US" sz="4400" dirty="0"/>
              <a:t>started telling j</a:t>
            </a:r>
            <a:r>
              <a:rPr lang="en-US" sz="4400" dirty="0" smtClean="0"/>
              <a:t>okes </a:t>
            </a:r>
            <a:r>
              <a:rPr lang="en-US" sz="4400" dirty="0"/>
              <a:t>at 6 in the afternoon. It’s now 8 and he</a:t>
            </a:r>
            <a:br>
              <a:rPr lang="en-US" sz="4400" dirty="0"/>
            </a:br>
            <a:r>
              <a:rPr lang="en-US" sz="4400" dirty="0"/>
              <a:t>hasn’t stopped.</a:t>
            </a:r>
            <a:r>
              <a:rPr lang="en-US" sz="4400" dirty="0" smtClean="0">
                <a:solidFill>
                  <a:srgbClr val="00B0F0"/>
                </a:solidFill>
              </a:rPr>
              <a:t>(He / tell )</a:t>
            </a:r>
            <a:br>
              <a:rPr lang="en-US" sz="4400" dirty="0" smtClean="0">
                <a:solidFill>
                  <a:srgbClr val="00B0F0"/>
                </a:solidFill>
              </a:rPr>
            </a:br>
            <a:r>
              <a:rPr lang="en-US" sz="4400" dirty="0">
                <a:solidFill>
                  <a:srgbClr val="00B0F0"/>
                </a:solidFill>
              </a:rPr>
              <a:t/>
            </a:r>
            <a:br>
              <a:rPr lang="en-US" sz="4400" dirty="0">
                <a:solidFill>
                  <a:srgbClr val="00B0F0"/>
                </a:solidFill>
              </a:rPr>
            </a:br>
            <a:r>
              <a:rPr lang="en-US" sz="6600" dirty="0" smtClean="0">
                <a:solidFill>
                  <a:srgbClr val="00B0F0"/>
                </a:solidFill>
              </a:rPr>
              <a:t>He has been telling jokes for 2 hour.</a:t>
            </a:r>
            <a:r>
              <a:rPr lang="en-US" sz="4400" dirty="0" smtClean="0">
                <a:solidFill>
                  <a:srgbClr val="00B0F0"/>
                </a:solidFill>
              </a:rPr>
              <a:t/>
            </a:r>
            <a:br>
              <a:rPr lang="en-US" sz="4400" dirty="0" smtClean="0">
                <a:solidFill>
                  <a:srgbClr val="00B0F0"/>
                </a:solidFill>
              </a:rPr>
            </a:br>
            <a:r>
              <a:rPr lang="en-US" sz="4400" dirty="0">
                <a:solidFill>
                  <a:srgbClr val="00B0F0"/>
                </a:solidFill>
              </a:rPr>
              <a:t/>
            </a:r>
            <a:br>
              <a:rPr lang="en-US" sz="4400" dirty="0">
                <a:solidFill>
                  <a:srgbClr val="00B0F0"/>
                </a:solidFill>
              </a:rPr>
            </a:br>
            <a:endParaRPr lang="ru-RU" sz="6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59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8911952" cy="1400530"/>
          </a:xfrm>
        </p:spPr>
        <p:txBody>
          <a:bodyPr/>
          <a:lstStyle/>
          <a:p>
            <a:r>
              <a:rPr lang="en-US" sz="4400" dirty="0" smtClean="0"/>
              <a:t>6</a:t>
            </a:r>
            <a:r>
              <a:rPr lang="en-US" sz="4400" dirty="0"/>
              <a:t>. Mark and Will started playing a computer game at 4 p.m. It’s </a:t>
            </a:r>
            <a:r>
              <a:rPr lang="en-US" sz="4400" dirty="0" smtClean="0"/>
              <a:t>now 6 </a:t>
            </a:r>
            <a:r>
              <a:rPr lang="en-US" sz="4400" dirty="0"/>
              <a:t>and they are </a:t>
            </a:r>
            <a:r>
              <a:rPr lang="en-US" sz="4400" dirty="0" smtClean="0"/>
              <a:t>still playing. </a:t>
            </a:r>
            <a:r>
              <a:rPr lang="en-US" sz="4400" dirty="0" smtClean="0">
                <a:solidFill>
                  <a:srgbClr val="00B0F0"/>
                </a:solidFill>
              </a:rPr>
              <a:t>(They / play)</a:t>
            </a:r>
            <a:br>
              <a:rPr lang="en-US" sz="4400" dirty="0" smtClean="0">
                <a:solidFill>
                  <a:srgbClr val="00B0F0"/>
                </a:solidFill>
              </a:rPr>
            </a:br>
            <a:r>
              <a:rPr lang="en-US" sz="4400" dirty="0">
                <a:solidFill>
                  <a:srgbClr val="00B0F0"/>
                </a:solidFill>
              </a:rPr>
              <a:t/>
            </a:r>
            <a:br>
              <a:rPr lang="en-US" sz="4400" dirty="0">
                <a:solidFill>
                  <a:srgbClr val="00B0F0"/>
                </a:solidFill>
              </a:rPr>
            </a:br>
            <a:endParaRPr lang="ru-RU" sz="6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8911952" cy="1400530"/>
          </a:xfrm>
        </p:spPr>
        <p:txBody>
          <a:bodyPr/>
          <a:lstStyle/>
          <a:p>
            <a:r>
              <a:rPr lang="en-US" sz="4400" dirty="0" smtClean="0"/>
              <a:t>6</a:t>
            </a:r>
            <a:r>
              <a:rPr lang="en-US" sz="4400" dirty="0"/>
              <a:t>. Mark and Will started playing a computer game at 4 p.m. It’s </a:t>
            </a:r>
            <a:r>
              <a:rPr lang="en-US" sz="4400" dirty="0" smtClean="0"/>
              <a:t>now 6 </a:t>
            </a:r>
            <a:r>
              <a:rPr lang="en-US" sz="4400" dirty="0"/>
              <a:t>and they are </a:t>
            </a:r>
            <a:r>
              <a:rPr lang="en-US" sz="4400" dirty="0" smtClean="0"/>
              <a:t>still playing. </a:t>
            </a:r>
            <a:r>
              <a:rPr lang="en-US" sz="4400" dirty="0" smtClean="0">
                <a:solidFill>
                  <a:srgbClr val="00B0F0"/>
                </a:solidFill>
              </a:rPr>
              <a:t>(They / play)</a:t>
            </a:r>
            <a:br>
              <a:rPr lang="en-US" sz="4400" dirty="0" smtClean="0">
                <a:solidFill>
                  <a:srgbClr val="00B0F0"/>
                </a:solidFill>
              </a:rPr>
            </a:br>
            <a:r>
              <a:rPr lang="en-US" sz="4400" dirty="0">
                <a:solidFill>
                  <a:srgbClr val="00B0F0"/>
                </a:solidFill>
              </a:rPr>
              <a:t/>
            </a:r>
            <a:br>
              <a:rPr lang="en-US" sz="4400" dirty="0">
                <a:solidFill>
                  <a:srgbClr val="00B0F0"/>
                </a:solidFill>
              </a:rPr>
            </a:br>
            <a:r>
              <a:rPr lang="en-US" sz="6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They have been playing a computer game for 2 hours.</a:t>
            </a:r>
            <a:endParaRPr lang="ru-RU" sz="6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9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8911952" cy="1400530"/>
          </a:xfrm>
        </p:spPr>
        <p:txBody>
          <a:bodyPr/>
          <a:lstStyle/>
          <a:p>
            <a:r>
              <a:rPr lang="en-US" sz="4400" dirty="0" smtClean="0"/>
              <a:t>7</a:t>
            </a:r>
            <a:r>
              <a:rPr lang="en-US" sz="4400" dirty="0"/>
              <a:t>. I started drawing a picture in the morning and I am still doing </a:t>
            </a:r>
            <a:r>
              <a:rPr lang="en-US" sz="4400" dirty="0" smtClean="0"/>
              <a:t>it now</a:t>
            </a:r>
            <a:r>
              <a:rPr lang="en-US" sz="4400" dirty="0"/>
              <a:t>, at 7 p.m</a:t>
            </a:r>
            <a:r>
              <a:rPr lang="en-US" sz="4400" dirty="0" smtClean="0"/>
              <a:t>. </a:t>
            </a:r>
            <a:r>
              <a:rPr lang="en-US" sz="4400" dirty="0" smtClean="0">
                <a:solidFill>
                  <a:srgbClr val="00B0F0"/>
                </a:solidFill>
              </a:rPr>
              <a:t>(I / draw )</a:t>
            </a:r>
            <a:br>
              <a:rPr lang="en-US" sz="4400" dirty="0" smtClean="0">
                <a:solidFill>
                  <a:srgbClr val="00B0F0"/>
                </a:solidFill>
              </a:rPr>
            </a:br>
            <a:r>
              <a:rPr lang="en-US" sz="4400" dirty="0">
                <a:solidFill>
                  <a:srgbClr val="00B0F0"/>
                </a:solidFill>
              </a:rPr>
              <a:t/>
            </a:r>
            <a:br>
              <a:rPr lang="en-US" sz="4400" dirty="0">
                <a:solidFill>
                  <a:srgbClr val="00B0F0"/>
                </a:solidFill>
              </a:rPr>
            </a:br>
            <a:r>
              <a:rPr lang="en-US" sz="6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 have been drawing a picture all day.</a:t>
            </a:r>
            <a:endParaRPr lang="ru-RU" sz="6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64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" y="32079"/>
            <a:ext cx="7724625" cy="69046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380312" y="6055656"/>
            <a:ext cx="154080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>
                <a:solidFill>
                  <a:prstClr val="black"/>
                </a:solidFill>
                <a:ea typeface="+mj-ea"/>
                <a:cs typeface="+mj-cs"/>
              </a:rPr>
              <a:t>p. </a:t>
            </a:r>
            <a:r>
              <a:rPr lang="en-US" sz="4500" dirty="0" smtClean="0">
                <a:solidFill>
                  <a:prstClr val="black"/>
                </a:solidFill>
                <a:ea typeface="+mj-ea"/>
                <a:cs typeface="+mj-cs"/>
              </a:rPr>
              <a:t>47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651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42" y="116632"/>
            <a:ext cx="7724625" cy="69046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380312" y="6055656"/>
            <a:ext cx="154080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>
                <a:solidFill>
                  <a:prstClr val="black"/>
                </a:solidFill>
                <a:ea typeface="+mj-ea"/>
                <a:cs typeface="+mj-cs"/>
              </a:rPr>
              <a:t>p. </a:t>
            </a:r>
            <a:r>
              <a:rPr lang="en-US" sz="4500" dirty="0" smtClean="0">
                <a:solidFill>
                  <a:prstClr val="black"/>
                </a:solidFill>
                <a:ea typeface="+mj-ea"/>
                <a:cs typeface="+mj-cs"/>
              </a:rPr>
              <a:t>47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71600" y="2052919"/>
            <a:ext cx="1872208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872858" y="1700808"/>
            <a:ext cx="936104" cy="502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97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42" y="116632"/>
            <a:ext cx="7724625" cy="69046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380312" y="6055656"/>
            <a:ext cx="154080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>
                <a:solidFill>
                  <a:prstClr val="black"/>
                </a:solidFill>
                <a:ea typeface="+mj-ea"/>
                <a:cs typeface="+mj-cs"/>
              </a:rPr>
              <a:t>p. </a:t>
            </a:r>
            <a:r>
              <a:rPr lang="en-US" sz="4500" dirty="0" smtClean="0">
                <a:solidFill>
                  <a:prstClr val="black"/>
                </a:solidFill>
                <a:ea typeface="+mj-ea"/>
                <a:cs typeface="+mj-cs"/>
              </a:rPr>
              <a:t>47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71600" y="2052919"/>
            <a:ext cx="1872208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872858" y="1700808"/>
            <a:ext cx="936104" cy="502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71600" y="2996952"/>
            <a:ext cx="166688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2375756" y="2649866"/>
            <a:ext cx="612068" cy="502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65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42" y="116632"/>
            <a:ext cx="7724625" cy="69046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380312" y="6055656"/>
            <a:ext cx="154080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>
                <a:solidFill>
                  <a:prstClr val="black"/>
                </a:solidFill>
                <a:ea typeface="+mj-ea"/>
                <a:cs typeface="+mj-cs"/>
              </a:rPr>
              <a:t>p. </a:t>
            </a:r>
            <a:r>
              <a:rPr lang="en-US" sz="4500" dirty="0" smtClean="0">
                <a:solidFill>
                  <a:prstClr val="black"/>
                </a:solidFill>
                <a:ea typeface="+mj-ea"/>
                <a:cs typeface="+mj-cs"/>
              </a:rPr>
              <a:t>47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71600" y="2052919"/>
            <a:ext cx="1872208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872858" y="1700808"/>
            <a:ext cx="936104" cy="502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71600" y="2996952"/>
            <a:ext cx="166688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2375756" y="2649866"/>
            <a:ext cx="612068" cy="502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425" y="4581128"/>
            <a:ext cx="881617" cy="102514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H="1">
            <a:off x="1872858" y="4278102"/>
            <a:ext cx="46805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9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extLst/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Remember!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1428736"/>
            <a:ext cx="7294018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  <a:cs typeface="+mn-cs"/>
              </a:rPr>
              <a:t>                 Слова-спутники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  <a:cs typeface="+mn-cs"/>
              </a:rPr>
              <a:t>         </a:t>
            </a:r>
            <a:r>
              <a:rPr lang="en-US" sz="3200" dirty="0">
                <a:latin typeface="+mn-lt"/>
                <a:cs typeface="+mn-cs"/>
              </a:rPr>
              <a:t>   </a:t>
            </a:r>
            <a:r>
              <a:rPr lang="ru-RU" sz="3200" dirty="0" err="1" smtClean="0">
                <a:latin typeface="+mn-lt"/>
                <a:cs typeface="+mn-cs"/>
              </a:rPr>
              <a:t>минулого</a:t>
            </a:r>
            <a:r>
              <a:rPr lang="ru-RU" sz="3200" dirty="0" smtClean="0">
                <a:latin typeface="+mn-lt"/>
                <a:cs typeface="+mn-cs"/>
              </a:rPr>
              <a:t> простого часу: </a:t>
            </a:r>
            <a:endParaRPr lang="ru-RU" sz="3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yesterday</a:t>
            </a:r>
            <a:r>
              <a:rPr lang="en-US" sz="3200" dirty="0">
                <a:latin typeface="+mn-lt"/>
                <a:cs typeface="+mn-cs"/>
              </a:rPr>
              <a:t>  - </a:t>
            </a:r>
            <a:r>
              <a:rPr lang="ru-RU" sz="3200" i="1" dirty="0" err="1" smtClean="0">
                <a:solidFill>
                  <a:srgbClr val="0070C0"/>
                </a:solidFill>
                <a:latin typeface="+mn-lt"/>
                <a:cs typeface="+mn-cs"/>
              </a:rPr>
              <a:t>вчора</a:t>
            </a:r>
            <a:r>
              <a:rPr lang="ru-RU" sz="3200" dirty="0" smtClean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endParaRPr lang="en-US" sz="3200" dirty="0">
              <a:solidFill>
                <a:srgbClr val="0070C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the day before yesterday</a:t>
            </a:r>
            <a:r>
              <a:rPr lang="ru-RU" sz="320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3200" dirty="0">
                <a:latin typeface="+mn-lt"/>
                <a:cs typeface="+mn-cs"/>
              </a:rPr>
              <a:t>- </a:t>
            </a:r>
            <a:r>
              <a:rPr lang="ru-RU" sz="3200" i="1" dirty="0" err="1" smtClean="0">
                <a:solidFill>
                  <a:srgbClr val="0070C0"/>
                </a:solidFill>
                <a:latin typeface="+mn-lt"/>
                <a:cs typeface="+mn-cs"/>
              </a:rPr>
              <a:t>позавчора</a:t>
            </a:r>
            <a:endParaRPr lang="en-US" sz="3200" i="1" dirty="0">
              <a:solidFill>
                <a:srgbClr val="0070C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last month</a:t>
            </a:r>
            <a:r>
              <a:rPr lang="ru-RU" sz="320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3200" dirty="0">
                <a:latin typeface="+mn-lt"/>
                <a:cs typeface="+mn-cs"/>
              </a:rPr>
              <a:t>– </a:t>
            </a:r>
            <a:r>
              <a:rPr lang="ru-RU" sz="3200" i="1" dirty="0">
                <a:solidFill>
                  <a:srgbClr val="0070C0"/>
                </a:solidFill>
                <a:latin typeface="+mn-lt"/>
                <a:cs typeface="+mn-cs"/>
              </a:rPr>
              <a:t>в </a:t>
            </a:r>
            <a:r>
              <a:rPr lang="uk-UA" sz="3200" i="1" dirty="0" smtClean="0">
                <a:solidFill>
                  <a:srgbClr val="0070C0"/>
                </a:solidFill>
                <a:latin typeface="+mn-lt"/>
                <a:cs typeface="+mn-cs"/>
              </a:rPr>
              <a:t>минулому місяці</a:t>
            </a:r>
            <a:endParaRPr lang="en-US" sz="3200" i="1" dirty="0">
              <a:solidFill>
                <a:srgbClr val="0070C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last year</a:t>
            </a:r>
            <a:r>
              <a:rPr lang="ru-RU" sz="320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3200" dirty="0">
                <a:latin typeface="+mn-lt"/>
                <a:cs typeface="+mn-cs"/>
              </a:rPr>
              <a:t>– </a:t>
            </a:r>
            <a:r>
              <a:rPr lang="ru-RU" sz="3200" i="1" dirty="0">
                <a:solidFill>
                  <a:srgbClr val="0070C0"/>
                </a:solidFill>
                <a:latin typeface="+mn-lt"/>
                <a:cs typeface="+mn-cs"/>
              </a:rPr>
              <a:t>в </a:t>
            </a:r>
            <a:r>
              <a:rPr lang="uk-UA" sz="3200" i="1" dirty="0" smtClean="0">
                <a:solidFill>
                  <a:srgbClr val="0070C0"/>
                </a:solidFill>
                <a:latin typeface="+mn-lt"/>
                <a:cs typeface="+mn-cs"/>
              </a:rPr>
              <a:t>минулому році</a:t>
            </a:r>
            <a:endParaRPr lang="en-US" sz="3200" i="1" dirty="0">
              <a:solidFill>
                <a:srgbClr val="0070C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last week</a:t>
            </a:r>
            <a:r>
              <a:rPr lang="ru-RU" sz="320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3200" dirty="0">
                <a:latin typeface="+mn-lt"/>
                <a:cs typeface="+mn-cs"/>
              </a:rPr>
              <a:t>– </a:t>
            </a:r>
            <a:r>
              <a:rPr lang="uk-UA" sz="3200" i="1" dirty="0" smtClean="0">
                <a:solidFill>
                  <a:srgbClr val="0070C0"/>
                </a:solidFill>
                <a:latin typeface="+mn-lt"/>
                <a:cs typeface="+mn-cs"/>
              </a:rPr>
              <a:t>минулої неділі</a:t>
            </a:r>
            <a:endParaRPr lang="en-US" sz="3200" i="1" dirty="0">
              <a:solidFill>
                <a:srgbClr val="0070C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a year ago</a:t>
            </a:r>
            <a:r>
              <a:rPr lang="ru-RU" sz="320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3200" dirty="0">
                <a:latin typeface="+mn-lt"/>
                <a:cs typeface="+mn-cs"/>
              </a:rPr>
              <a:t>– </a:t>
            </a:r>
            <a:r>
              <a:rPr lang="ru-RU" sz="3200" i="1" dirty="0" err="1" smtClean="0">
                <a:solidFill>
                  <a:srgbClr val="0070C0"/>
                </a:solidFill>
                <a:latin typeface="+mn-lt"/>
                <a:cs typeface="+mn-cs"/>
              </a:rPr>
              <a:t>рік</a:t>
            </a:r>
            <a:r>
              <a:rPr lang="ru-RU" sz="3200" i="1" dirty="0" smtClean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ru-RU" sz="3200" i="1" dirty="0">
                <a:solidFill>
                  <a:srgbClr val="0070C0"/>
                </a:solidFill>
                <a:latin typeface="+mn-lt"/>
                <a:cs typeface="+mn-cs"/>
              </a:rPr>
              <a:t>назад</a:t>
            </a:r>
            <a:endParaRPr lang="en-US" sz="3200" i="1" dirty="0">
              <a:solidFill>
                <a:srgbClr val="0070C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a week ago</a:t>
            </a:r>
            <a:r>
              <a:rPr lang="ru-RU" sz="320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3200" dirty="0">
                <a:latin typeface="+mn-lt"/>
                <a:cs typeface="+mn-cs"/>
              </a:rPr>
              <a:t>– </a:t>
            </a:r>
            <a:r>
              <a:rPr lang="uk-UA" sz="3200" i="1" dirty="0" smtClean="0">
                <a:solidFill>
                  <a:srgbClr val="0070C0"/>
                </a:solidFill>
                <a:latin typeface="+mn-lt"/>
                <a:cs typeface="+mn-cs"/>
              </a:rPr>
              <a:t>тиждень тому</a:t>
            </a:r>
            <a:endParaRPr lang="en-US" sz="3200" i="1" dirty="0">
              <a:solidFill>
                <a:srgbClr val="0070C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in 2009</a:t>
            </a:r>
            <a:r>
              <a:rPr lang="ru-RU" sz="320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3200" dirty="0">
                <a:latin typeface="+mn-lt"/>
                <a:cs typeface="+mn-cs"/>
              </a:rPr>
              <a:t>– </a:t>
            </a:r>
            <a:r>
              <a:rPr lang="ru-RU" sz="3200" i="1" dirty="0">
                <a:solidFill>
                  <a:srgbClr val="0070C0"/>
                </a:solidFill>
                <a:latin typeface="+mn-lt"/>
                <a:cs typeface="+mn-cs"/>
              </a:rPr>
              <a:t>в 2009 </a:t>
            </a:r>
            <a:r>
              <a:rPr lang="ru-RU" sz="3200" i="1" dirty="0" err="1" smtClean="0">
                <a:solidFill>
                  <a:srgbClr val="0070C0"/>
                </a:solidFill>
                <a:latin typeface="+mn-lt"/>
                <a:cs typeface="+mn-cs"/>
              </a:rPr>
              <a:t>році</a:t>
            </a:r>
            <a:endParaRPr lang="ru-RU" sz="3200" i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pic>
        <p:nvPicPr>
          <p:cNvPr id="5122" name="Picture 2" descr="O:\~VSA~\с дисков\мои картинки\school\ad3a789759d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858963" cy="2325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7224429"/>
      </p:ext>
    </p:extLst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42" y="116632"/>
            <a:ext cx="7724625" cy="69046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380312" y="6055656"/>
            <a:ext cx="154080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>
                <a:solidFill>
                  <a:prstClr val="black"/>
                </a:solidFill>
                <a:ea typeface="+mj-ea"/>
                <a:cs typeface="+mj-cs"/>
              </a:rPr>
              <a:t>p. </a:t>
            </a:r>
            <a:r>
              <a:rPr lang="en-US" sz="4500" dirty="0" smtClean="0">
                <a:solidFill>
                  <a:prstClr val="black"/>
                </a:solidFill>
                <a:ea typeface="+mj-ea"/>
                <a:cs typeface="+mj-cs"/>
              </a:rPr>
              <a:t>47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71600" y="2052919"/>
            <a:ext cx="1872208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872858" y="1700808"/>
            <a:ext cx="936104" cy="502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71600" y="2996952"/>
            <a:ext cx="166688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2375756" y="2649866"/>
            <a:ext cx="612068" cy="502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39" y="4561711"/>
            <a:ext cx="1048603" cy="121931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H="1">
            <a:off x="1872858" y="4278102"/>
            <a:ext cx="46805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019996" y="5164366"/>
            <a:ext cx="1967828" cy="61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8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42" y="116632"/>
            <a:ext cx="7724625" cy="69046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380312" y="6055656"/>
            <a:ext cx="154080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>
                <a:solidFill>
                  <a:prstClr val="black"/>
                </a:solidFill>
                <a:ea typeface="+mj-ea"/>
                <a:cs typeface="+mj-cs"/>
              </a:rPr>
              <a:t>p. </a:t>
            </a:r>
            <a:r>
              <a:rPr lang="en-US" sz="4500" dirty="0" smtClean="0">
                <a:solidFill>
                  <a:prstClr val="black"/>
                </a:solidFill>
                <a:ea typeface="+mj-ea"/>
                <a:cs typeface="+mj-cs"/>
              </a:rPr>
              <a:t>47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71600" y="2052919"/>
            <a:ext cx="1872208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872858" y="1700808"/>
            <a:ext cx="936104" cy="502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71600" y="2996952"/>
            <a:ext cx="166688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2375756" y="2649866"/>
            <a:ext cx="612068" cy="502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39" y="4561711"/>
            <a:ext cx="1048603" cy="121931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H="1">
            <a:off x="1872858" y="4278102"/>
            <a:ext cx="46805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1023507" y="6055656"/>
            <a:ext cx="178545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027637" y="5823973"/>
            <a:ext cx="610847" cy="869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019996" y="5164366"/>
            <a:ext cx="1967828" cy="61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22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72593" y="5863679"/>
            <a:ext cx="15055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p. </a:t>
            </a:r>
            <a:r>
              <a:rPr lang="en-US" sz="4400" dirty="0" smtClean="0">
                <a:solidFill>
                  <a:schemeClr val="bg1"/>
                </a:solidFill>
              </a:rPr>
              <a:t>48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552" y="0"/>
            <a:ext cx="9787536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7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692" y="4365104"/>
            <a:ext cx="7053542" cy="1400530"/>
          </a:xfrm>
        </p:spPr>
        <p:txBody>
          <a:bodyPr/>
          <a:lstStyle/>
          <a:p>
            <a:r>
              <a:rPr lang="en-US" b="1" dirty="0">
                <a:solidFill>
                  <a:srgbClr val="009DFF"/>
                </a:solidFill>
                <a:latin typeface="Open Sans"/>
                <a:hlinkClick r:id="rId2"/>
              </a:rPr>
              <a:t>https://</a:t>
            </a:r>
            <a:r>
              <a:rPr lang="en-US" b="1" dirty="0" smtClean="0">
                <a:solidFill>
                  <a:srgbClr val="009DFF"/>
                </a:solidFill>
                <a:latin typeface="Open Sans"/>
                <a:hlinkClick r:id="rId2"/>
              </a:rPr>
              <a:t>vseosvita.ua/test/start/kgu055</a:t>
            </a:r>
            <a:r>
              <a:rPr lang="en-US" b="1" dirty="0" smtClean="0">
                <a:solidFill>
                  <a:srgbClr val="009DFF"/>
                </a:solidFill>
                <a:latin typeface="Open Sans"/>
              </a:rPr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21" y="0"/>
            <a:ext cx="4955613" cy="27809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4584" y="5554493"/>
            <a:ext cx="85427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</a:rPr>
              <a:t>Homework               p</a:t>
            </a:r>
            <a:r>
              <a:rPr lang="en-US" sz="4800" b="1" dirty="0">
                <a:solidFill>
                  <a:schemeClr val="bg1"/>
                </a:solidFill>
              </a:rPr>
              <a:t>. </a:t>
            </a:r>
            <a:r>
              <a:rPr lang="en-US" sz="4800" b="1" dirty="0" smtClean="0">
                <a:solidFill>
                  <a:schemeClr val="bg1"/>
                </a:solidFill>
              </a:rPr>
              <a:t>45-48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2301" y="636634"/>
            <a:ext cx="3918570" cy="360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extLst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Remember!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500063" y="1571625"/>
            <a:ext cx="8640507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 dirty="0">
                <a:latin typeface="Georgia" panose="02040502050405020303" pitchFamily="18" charset="0"/>
              </a:rPr>
              <a:t>     </a:t>
            </a:r>
            <a:r>
              <a:rPr lang="ru-RU" altLang="ru-RU" sz="3200" dirty="0" err="1" smtClean="0">
                <a:latin typeface="Georgia" panose="02040502050405020303" pitchFamily="18" charset="0"/>
              </a:rPr>
              <a:t>Щоб</a:t>
            </a:r>
            <a:r>
              <a:rPr lang="ru-RU" altLang="ru-RU" sz="3200" dirty="0" smtClean="0">
                <a:latin typeface="Georgia" panose="02040502050405020303" pitchFamily="18" charset="0"/>
              </a:rPr>
              <a:t> </a:t>
            </a:r>
            <a:r>
              <a:rPr lang="ru-RU" altLang="ru-RU" sz="3200" dirty="0" err="1" smtClean="0">
                <a:latin typeface="Georgia" panose="02040502050405020303" pitchFamily="18" charset="0"/>
              </a:rPr>
              <a:t>запитати</a:t>
            </a:r>
            <a:r>
              <a:rPr lang="ru-RU" altLang="ru-RU" sz="3200" dirty="0" smtClean="0">
                <a:latin typeface="Georgia" panose="02040502050405020303" pitchFamily="18" charset="0"/>
              </a:rPr>
              <a:t> в </a:t>
            </a:r>
            <a:r>
              <a:rPr lang="ru-RU" altLang="ru-RU" sz="3200" dirty="0" err="1" smtClean="0">
                <a:latin typeface="Georgia" panose="02040502050405020303" pitchFamily="18" charset="0"/>
              </a:rPr>
              <a:t>минулому</a:t>
            </a:r>
            <a:r>
              <a:rPr lang="ru-RU" altLang="ru-RU" sz="3200" dirty="0" smtClean="0">
                <a:latin typeface="Georgia" panose="02040502050405020303" pitchFamily="18" charset="0"/>
              </a:rPr>
              <a:t> простому </a:t>
            </a:r>
            <a:r>
              <a:rPr lang="ru-RU" altLang="ru-RU" sz="3200" dirty="0" err="1" smtClean="0">
                <a:latin typeface="Georgia" panose="02040502050405020303" pitchFamily="18" charset="0"/>
              </a:rPr>
              <a:t>часі</a:t>
            </a:r>
            <a:r>
              <a:rPr lang="ru-RU" altLang="ru-RU" sz="3200" dirty="0" smtClean="0">
                <a:latin typeface="Georgia" panose="02040502050405020303" pitchFamily="18" charset="0"/>
              </a:rPr>
              <a:t>,</a:t>
            </a:r>
          </a:p>
          <a:p>
            <a:pPr eaLnBrk="1" hangingPunct="1"/>
            <a:r>
              <a:rPr lang="ru-RU" altLang="ru-RU" sz="3200" dirty="0" smtClean="0">
                <a:latin typeface="Georgia" panose="02040502050405020303" pitchFamily="18" charset="0"/>
              </a:rPr>
              <a:t> </a:t>
            </a:r>
            <a:r>
              <a:rPr lang="ru-RU" altLang="ru-RU" sz="3200" dirty="0" err="1" smtClean="0">
                <a:latin typeface="Georgia" panose="02040502050405020303" pitchFamily="18" charset="0"/>
              </a:rPr>
              <a:t>або</a:t>
            </a:r>
            <a:r>
              <a:rPr lang="ru-RU" altLang="ru-RU" sz="3200" dirty="0" smtClean="0">
                <a:latin typeface="Georgia" panose="02040502050405020303" pitchFamily="18" charset="0"/>
              </a:rPr>
              <a:t> </a:t>
            </a:r>
            <a:r>
              <a:rPr lang="ru-RU" altLang="ru-RU" sz="3200" dirty="0" err="1" smtClean="0">
                <a:latin typeface="Georgia" panose="02040502050405020303" pitchFamily="18" charset="0"/>
              </a:rPr>
              <a:t>заперечити</a:t>
            </a:r>
            <a:r>
              <a:rPr lang="ru-RU" altLang="ru-RU" sz="3200" dirty="0" smtClean="0">
                <a:latin typeface="Georgia" panose="02040502050405020303" pitchFamily="18" charset="0"/>
              </a:rPr>
              <a:t> </a:t>
            </a:r>
            <a:r>
              <a:rPr lang="ru-RU" altLang="ru-RU" sz="3200" dirty="0">
                <a:latin typeface="Georgia" panose="02040502050405020303" pitchFamily="18" charset="0"/>
              </a:rPr>
              <a:t>на </a:t>
            </a:r>
            <a:r>
              <a:rPr lang="ru-RU" altLang="ru-RU" sz="3200" dirty="0" err="1" smtClean="0">
                <a:latin typeface="Georgia" panose="02040502050405020303" pitchFamily="18" charset="0"/>
              </a:rPr>
              <a:t>допомогу</a:t>
            </a:r>
            <a:r>
              <a:rPr lang="ru-RU" altLang="ru-RU" sz="3200" dirty="0" smtClean="0">
                <a:latin typeface="Georgia" panose="02040502050405020303" pitchFamily="18" charset="0"/>
              </a:rPr>
              <a:t> приходить </a:t>
            </a:r>
          </a:p>
          <a:p>
            <a:pPr eaLnBrk="1" hangingPunct="1"/>
            <a:r>
              <a:rPr lang="ru-RU" altLang="ru-RU" sz="3200" dirty="0" err="1" smtClean="0">
                <a:latin typeface="Georgia" panose="02040502050405020303" pitchFamily="18" charset="0"/>
              </a:rPr>
              <a:t>допоміжне</a:t>
            </a:r>
            <a:r>
              <a:rPr lang="ru-RU" altLang="ru-RU" sz="3200" dirty="0" smtClean="0">
                <a:latin typeface="Georgia" panose="02040502050405020303" pitchFamily="18" charset="0"/>
              </a:rPr>
              <a:t> </a:t>
            </a:r>
            <a:r>
              <a:rPr lang="ru-RU" altLang="ru-RU" sz="3200" dirty="0" err="1" smtClean="0">
                <a:latin typeface="Georgia" panose="02040502050405020303" pitchFamily="18" charset="0"/>
              </a:rPr>
              <a:t>дієслово</a:t>
            </a:r>
            <a:endParaRPr lang="ru-RU" altLang="ru-RU" sz="3200" dirty="0">
              <a:latin typeface="Georgia" panose="02040502050405020303" pitchFamily="18" charset="0"/>
            </a:endParaRPr>
          </a:p>
          <a:p>
            <a:pPr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                 </a:t>
            </a:r>
            <a:r>
              <a:rPr lang="en-US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  </a:t>
            </a:r>
            <a:r>
              <a:rPr lang="en-US" altLang="ru-RU" sz="8000" b="1" dirty="0">
                <a:solidFill>
                  <a:srgbClr val="FF0000"/>
                </a:solidFill>
                <a:latin typeface="Georgia" panose="02040502050405020303" pitchFamily="18" charset="0"/>
              </a:rPr>
              <a:t>did </a:t>
            </a:r>
            <a:endParaRPr lang="ru-RU" altLang="ru-RU" sz="8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6146" name="Picture 2" descr="O:\~VSA~\с дисков\мои картинки\school\ad3a789759d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928938"/>
            <a:ext cx="2828925" cy="353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5817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split orient="vert"/>
        <p:sndAc>
          <p:stSnd>
            <p:snd r:embed="rId2" name="chimes.wav"/>
          </p:stSnd>
        </p:sndAc>
      </p:transition>
    </mc:Choice>
    <mc:Fallback>
      <p:transition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2511425" y="968375"/>
            <a:ext cx="2703513" cy="1062038"/>
          </a:xfrm>
          <a:prstGeom prst="triangl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watched TV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93800" y="1057275"/>
            <a:ext cx="928688" cy="1000125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57813" y="1071563"/>
            <a:ext cx="1500187" cy="1000125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yesterday.</a:t>
            </a:r>
            <a:endParaRPr lang="ru-RU" dirty="0"/>
          </a:p>
        </p:txBody>
      </p:sp>
      <p:pic>
        <p:nvPicPr>
          <p:cNvPr id="1026" name="Picture 2" descr="K:\Мои рисунки\мультяшки\Garfield Slee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642918"/>
            <a:ext cx="1950720" cy="146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571625" y="2786063"/>
            <a:ext cx="928688" cy="1000125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you</a:t>
            </a:r>
            <a:endParaRPr lang="ru-RU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2941638" y="2652713"/>
            <a:ext cx="2416175" cy="1062037"/>
          </a:xfrm>
          <a:prstGeom prst="triangl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watch TV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43563" y="2714625"/>
            <a:ext cx="1500187" cy="1000125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yesterday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57938" y="4714875"/>
            <a:ext cx="1500187" cy="1000125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yesterday.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85750" y="2786063"/>
            <a:ext cx="1071563" cy="1000125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Did </a:t>
            </a:r>
            <a:endParaRPr lang="ru-RU" b="1" dirty="0"/>
          </a:p>
        </p:txBody>
      </p:sp>
      <p:sp>
        <p:nvSpPr>
          <p:cNvPr id="15" name="Овал 14"/>
          <p:cNvSpPr/>
          <p:nvPr/>
        </p:nvSpPr>
        <p:spPr>
          <a:xfrm>
            <a:off x="2643188" y="4643438"/>
            <a:ext cx="1571625" cy="11430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did not </a:t>
            </a:r>
            <a:endParaRPr lang="ru-RU" b="1" dirty="0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4286250" y="4572000"/>
            <a:ext cx="1857375" cy="1062038"/>
          </a:xfrm>
          <a:prstGeom prst="triangl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watch TV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500188" y="4714875"/>
            <a:ext cx="928687" cy="1000125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500938" y="2714625"/>
            <a:ext cx="357187" cy="1000125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?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86118919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B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B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620"/>
                            </p:stCondLst>
                            <p:childTnLst>
                              <p:par>
                                <p:cTn id="53" presetID="27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4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120"/>
                            </p:stCondLst>
                            <p:childTnLst>
                              <p:par>
                                <p:cTn id="5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620"/>
                            </p:stCondLst>
                            <p:childTnLst>
                              <p:par>
                                <p:cTn id="6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4" grpId="0" animBg="1"/>
      <p:bldP spid="8" grpId="0" animBg="1"/>
      <p:bldP spid="10" grpId="0" animBg="1"/>
      <p:bldP spid="11" grpId="0" build="allAtOnce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ru-RU"/>
              <a:t>Present Perfect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306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/>
              <a:t>Present Perfect</a:t>
            </a:r>
            <a:endParaRPr lang="ru-RU" alt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altLang="ru-RU" sz="280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sz="2800"/>
              <a:t>He,she,it                  +has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sz="2800"/>
              <a:t>                                                     +V</a:t>
            </a:r>
            <a:r>
              <a:rPr lang="en-US" altLang="ru-RU" sz="2000"/>
              <a:t>3 </a:t>
            </a:r>
            <a:r>
              <a:rPr lang="en-US" altLang="ru-RU" sz="2800"/>
              <a:t>(V+ed)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sz="2800"/>
              <a:t>I,we,you,they           +have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ru-RU" sz="2800"/>
          </a:p>
          <a:p>
            <a:pPr>
              <a:lnSpc>
                <a:spcPct val="80000"/>
              </a:lnSpc>
              <a:buFontTx/>
              <a:buNone/>
            </a:pPr>
            <a:endParaRPr lang="en-US" altLang="ru-RU" sz="2800"/>
          </a:p>
          <a:p>
            <a:pPr>
              <a:lnSpc>
                <a:spcPct val="80000"/>
              </a:lnSpc>
              <a:buFontTx/>
              <a:buNone/>
            </a:pPr>
            <a:endParaRPr lang="en-US" altLang="ru-RU" sz="280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sz="2800"/>
              <a:t>*** V</a:t>
            </a:r>
            <a:r>
              <a:rPr lang="en-US" altLang="ru-RU" sz="2000"/>
              <a:t>3 – </a:t>
            </a:r>
            <a:r>
              <a:rPr lang="en-US" altLang="ru-RU" sz="2800"/>
              <a:t>Past participle</a:t>
            </a:r>
            <a:endParaRPr lang="ru-RU" altLang="ru-RU" sz="2800"/>
          </a:p>
        </p:txBody>
      </p:sp>
      <p:sp>
        <p:nvSpPr>
          <p:cNvPr id="11268" name="AutoShape 4"/>
          <p:cNvSpPr>
            <a:spLocks/>
          </p:cNvSpPr>
          <p:nvPr/>
        </p:nvSpPr>
        <p:spPr bwMode="auto">
          <a:xfrm>
            <a:off x="5435600" y="2276475"/>
            <a:ext cx="215900" cy="1296988"/>
          </a:xfrm>
          <a:prstGeom prst="rightBrace">
            <a:avLst>
              <a:gd name="adj1" fmla="val 5006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5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8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9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0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_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_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dian">
  <a:themeElements>
    <a:clrScheme name="Custom 5">
      <a:dk1>
        <a:sysClr val="windowText" lastClr="000000"/>
      </a:dk1>
      <a:lt1>
        <a:sysClr val="window" lastClr="FFFFFF"/>
      </a:lt1>
      <a:dk2>
        <a:srgbClr val="FFFF00"/>
      </a:dk2>
      <a:lt2>
        <a:srgbClr val="FFFF00"/>
      </a:lt2>
      <a:accent1>
        <a:srgbClr val="00B0F0"/>
      </a:accent1>
      <a:accent2>
        <a:srgbClr val="7810A7"/>
      </a:accent2>
      <a:accent3>
        <a:srgbClr val="8D89A4"/>
      </a:accent3>
      <a:accent4>
        <a:srgbClr val="748560"/>
      </a:accent4>
      <a:accent5>
        <a:srgbClr val="5A0B7D"/>
      </a:accent5>
      <a:accent6>
        <a:srgbClr val="7E848D"/>
      </a:accent6>
      <a:hlink>
        <a:srgbClr val="0070C0"/>
      </a:hlink>
      <a:folHlink>
        <a:srgbClr val="A116E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507</TotalTime>
  <Words>1062</Words>
  <Application>Microsoft Office PowerPoint</Application>
  <PresentationFormat>Экран (4:3)</PresentationFormat>
  <Paragraphs>161</Paragraphs>
  <Slides>53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18</vt:i4>
      </vt:variant>
      <vt:variant>
        <vt:lpstr>Тема</vt:lpstr>
      </vt:variant>
      <vt:variant>
        <vt:i4>18</vt:i4>
      </vt:variant>
      <vt:variant>
        <vt:lpstr>Заголовки слайдов</vt:lpstr>
      </vt:variant>
      <vt:variant>
        <vt:i4>53</vt:i4>
      </vt:variant>
    </vt:vector>
  </HeadingPairs>
  <TitlesOfParts>
    <vt:vector size="89" baseType="lpstr">
      <vt:lpstr>AR CHRISTY</vt:lpstr>
      <vt:lpstr>Arial</vt:lpstr>
      <vt:lpstr>Arial Black</vt:lpstr>
      <vt:lpstr>Berlin Sans FB</vt:lpstr>
      <vt:lpstr>Brush Script MT</vt:lpstr>
      <vt:lpstr>Calibri</vt:lpstr>
      <vt:lpstr>Century Gothic</vt:lpstr>
      <vt:lpstr>Comic Sans MS</vt:lpstr>
      <vt:lpstr>Constantia</vt:lpstr>
      <vt:lpstr>Forte</vt:lpstr>
      <vt:lpstr>Franklin Gothic Book</vt:lpstr>
      <vt:lpstr>Georgia</vt:lpstr>
      <vt:lpstr>Open Sans</vt:lpstr>
      <vt:lpstr>Rage Italic</vt:lpstr>
      <vt:lpstr>Tw Cen MT</vt:lpstr>
      <vt:lpstr>Wingdings</vt:lpstr>
      <vt:lpstr>Wingdings 2</vt:lpstr>
      <vt:lpstr>Wingdings 3</vt:lpstr>
      <vt:lpstr>Тема Office</vt:lpstr>
      <vt:lpstr>Median</vt:lpstr>
      <vt:lpstr>Официальная</vt:lpstr>
      <vt:lpstr>Пастель</vt:lpstr>
      <vt:lpstr>1_Пастель</vt:lpstr>
      <vt:lpstr>2_Пастель</vt:lpstr>
      <vt:lpstr>3_Пастель</vt:lpstr>
      <vt:lpstr>4_Пастель</vt:lpstr>
      <vt:lpstr>5_Пастель</vt:lpstr>
      <vt:lpstr>6_Пастель</vt:lpstr>
      <vt:lpstr>7_Пастель</vt:lpstr>
      <vt:lpstr>8_Пастель</vt:lpstr>
      <vt:lpstr>9_Пастель</vt:lpstr>
      <vt:lpstr>10_Пастель</vt:lpstr>
      <vt:lpstr>Кнопка</vt:lpstr>
      <vt:lpstr>1_Кнопка</vt:lpstr>
      <vt:lpstr>1_Тема Office</vt:lpstr>
      <vt:lpstr>Ион</vt:lpstr>
      <vt:lpstr>Monday, the tenth of October Classwork                                               p. 45</vt:lpstr>
      <vt:lpstr>Past Simple</vt:lpstr>
      <vt:lpstr>Remember!</vt:lpstr>
      <vt:lpstr>Презентация PowerPoint</vt:lpstr>
      <vt:lpstr>Remember!</vt:lpstr>
      <vt:lpstr>Remember!</vt:lpstr>
      <vt:lpstr>Презентация PowerPoint</vt:lpstr>
      <vt:lpstr>Present Perfect</vt:lpstr>
      <vt:lpstr>Present Perfect</vt:lpstr>
      <vt:lpstr>Signal words</vt:lpstr>
      <vt:lpstr>The PRESENT PERFECT tense    is used:</vt:lpstr>
      <vt:lpstr>1) to express a present  RESULT of the past actions :</vt:lpstr>
      <vt:lpstr>RESULT</vt:lpstr>
      <vt:lpstr>2) to express life experience (ever, never):</vt:lpstr>
      <vt:lpstr>3) to express a PAST action, period of time isn’t finished (already, just, yet, this year):</vt:lpstr>
      <vt:lpstr>4) to present new information:</vt:lpstr>
      <vt:lpstr>new information</vt:lpstr>
      <vt:lpstr>5). “It is the (first) time smth. has happened”</vt:lpstr>
      <vt:lpstr>7). With state verbs instead of Continuous:  be, dislike, enjoy, feel, hate, hear, know, like, prefer, remember, see, smell, taste, etc.</vt:lpstr>
      <vt:lpstr>Презентация PowerPoint</vt:lpstr>
      <vt:lpstr>Formula Present Perfect Continuous Tense </vt:lpstr>
      <vt:lpstr>Презентация PowerPoint</vt:lpstr>
      <vt:lpstr>Презентация PowerPoint</vt:lpstr>
      <vt:lpstr>Презентация PowerPoint</vt:lpstr>
      <vt:lpstr>Презентация PowerPoint</vt:lpstr>
      <vt:lpstr>Present Perfect Progressive  vs  Present Perfect Simple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p. 46</vt:lpstr>
      <vt:lpstr>3 Read and make up sentences saying how long the people have been doing different things. </vt:lpstr>
      <vt:lpstr>1. The Carltons bought their car two years ago and they still have it. (They / drive)</vt:lpstr>
      <vt:lpstr>1. The Carltons bought their car two years ago and they still have it. (They / drive)  They have been driving for two years.</vt:lpstr>
      <vt:lpstr>2. Kitty’s brother jumped in the pool at 12. It’s now 1 p.m. and he’s still in the pool. (He / swim)  </vt:lpstr>
      <vt:lpstr>2. Kitty’s brother jumped in the pool at 12. It’s now 1 p.m. and he’s still in the pool. (He / swim)  He has been swimming for an hour  </vt:lpstr>
      <vt:lpstr>3. Sheila came to work at 9. It’s now 5 p.m. and she’s still at work.(She / work)    </vt:lpstr>
      <vt:lpstr>3. Sheila came to work at 9. It’s now 5 p.m. and she’s still at work. (She / work)  She has been working for eight hours  </vt:lpstr>
      <vt:lpstr>4. We got our mixer in 2001. We still use it.(We / use)    </vt:lpstr>
      <vt:lpstr>4. We got our mixer in 2001. We still use it.(We / use)  We have been using it for 21 years.  </vt:lpstr>
      <vt:lpstr>5. Ben started telling jokes at 6 in the afternoon. It’s now 8 and he hasn’t stopped.(He / tell )    </vt:lpstr>
      <vt:lpstr>5. Ben started telling jokes at 6 in the afternoon. It’s now 8 and he hasn’t stopped.(He / tell )  He has been telling jokes for 2 hour.  </vt:lpstr>
      <vt:lpstr>6. Mark and Will started playing a computer game at 4 p.m. It’s now 6 and they are still playing. (They / play)  </vt:lpstr>
      <vt:lpstr>6. Mark and Will started playing a computer game at 4 p.m. It’s now 6 and they are still playing. (They / play)  They have been playing a computer game for 2 hours.</vt:lpstr>
      <vt:lpstr>7. I started drawing a picture in the morning and I am still doing it now, at 7 p.m. (I / draw )  I have been drawing a picture all day.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https://vseosvita.ua/test/start/kgu055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29</cp:revision>
  <dcterms:created xsi:type="dcterms:W3CDTF">2021-03-14T13:36:56Z</dcterms:created>
  <dcterms:modified xsi:type="dcterms:W3CDTF">2022-10-09T19:03:37Z</dcterms:modified>
</cp:coreProperties>
</file>