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DAEB9-79F5-45D4-B15D-7AB499C34D36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BA86D-06C1-42BC-9B5C-4A95C4D55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BA86D-06C1-42BC-9B5C-4A95C4D55BE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5307-FC17-407C-9791-14504578A43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5F1F-0F0B-4157-BB2B-39776776E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5307-FC17-407C-9791-14504578A43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5F1F-0F0B-4157-BB2B-39776776E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5307-FC17-407C-9791-14504578A43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5F1F-0F0B-4157-BB2B-39776776E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5307-FC17-407C-9791-14504578A43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5F1F-0F0B-4157-BB2B-39776776E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5307-FC17-407C-9791-14504578A43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5F1F-0F0B-4157-BB2B-39776776E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5307-FC17-407C-9791-14504578A43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5F1F-0F0B-4157-BB2B-39776776E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5307-FC17-407C-9791-14504578A43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5F1F-0F0B-4157-BB2B-39776776E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5307-FC17-407C-9791-14504578A43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5F1F-0F0B-4157-BB2B-39776776E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5307-FC17-407C-9791-14504578A43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5F1F-0F0B-4157-BB2B-39776776E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5307-FC17-407C-9791-14504578A43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5F1F-0F0B-4157-BB2B-39776776E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5307-FC17-407C-9791-14504578A43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5F1F-0F0B-4157-BB2B-39776776E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35307-FC17-407C-9791-14504578A43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C5F1F-0F0B-4157-BB2B-39776776E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026767"/>
          </a:xfrm>
        </p:spPr>
        <p:txBody>
          <a:bodyPr>
            <a:noAutofit/>
          </a:bodyPr>
          <a:lstStyle/>
          <a:p>
            <a:r>
              <a:rPr lang="ru-RU" sz="9600" b="1" dirty="0" err="1" smtClean="0">
                <a:solidFill>
                  <a:srgbClr val="002060"/>
                </a:solidFill>
              </a:rPr>
              <a:t>Географічне</a:t>
            </a:r>
            <a:r>
              <a:rPr lang="ru-RU" sz="9600" b="1" dirty="0" smtClean="0">
                <a:solidFill>
                  <a:srgbClr val="002060"/>
                </a:solidFill>
              </a:rPr>
              <a:t> </a:t>
            </a:r>
            <a:r>
              <a:rPr lang="ru-RU" sz="9600" b="1" dirty="0" err="1" smtClean="0">
                <a:solidFill>
                  <a:srgbClr val="002060"/>
                </a:solidFill>
              </a:rPr>
              <a:t>положення</a:t>
            </a:r>
            <a:r>
              <a:rPr lang="uk-UA" sz="9600" b="1" dirty="0" smtClean="0">
                <a:solidFill>
                  <a:srgbClr val="002060"/>
                </a:solidFill>
              </a:rPr>
              <a:t> України</a:t>
            </a:r>
            <a:endParaRPr lang="ru-RU" sz="9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uk-UA" sz="5400" b="1" dirty="0" smtClean="0"/>
              <a:t>Державна територія України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uk-UA" dirty="0" smtClean="0"/>
              <a:t>Це частина земної поверхні, яка є невіддільною ознакою державності, просторовою межею, на яку поширюється дія її законів</a:t>
            </a: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/>
              <a:t>Протяжність кордонів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uk-UA" b="1" dirty="0" smtClean="0"/>
              <a:t>Загальна - близько 7 тис. км;</a:t>
            </a:r>
          </a:p>
          <a:p>
            <a:r>
              <a:rPr lang="uk-UA" b="1" dirty="0" smtClean="0"/>
              <a:t>1/6 екватора;</a:t>
            </a:r>
          </a:p>
          <a:p>
            <a:r>
              <a:rPr lang="uk-UA" b="1" dirty="0" smtClean="0"/>
              <a:t>Суходолом – 5,6 тис. км;</a:t>
            </a:r>
          </a:p>
          <a:p>
            <a:r>
              <a:rPr lang="uk-UA" b="1" dirty="0" smtClean="0"/>
              <a:t>Морем – 1300 км (Чорним морем – понад 1 тис. км, Азовським – 200 км, 49 </a:t>
            </a:r>
            <a:r>
              <a:rPr lang="uk-UA" b="1" dirty="0" err="1" smtClean="0"/>
              <a:t>км</a:t>
            </a:r>
            <a:r>
              <a:rPr lang="uk-UA" b="1" dirty="0" smtClean="0"/>
              <a:t> – Керченською протокою).</a:t>
            </a:r>
          </a:p>
          <a:p>
            <a:r>
              <a:rPr lang="uk-UA" b="1" dirty="0" smtClean="0"/>
              <a:t>Нині кордони на півдні і сході порушені Росією.</a:t>
            </a:r>
            <a:endParaRPr lang="ru-RU" b="1" dirty="0"/>
          </a:p>
        </p:txBody>
      </p:sp>
    </p:spTree>
  </p:cSld>
  <p:clrMapOvr>
    <a:masterClrMapping/>
  </p:clrMapOvr>
  <p:transition>
    <p:checke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Картинки по запросу сусіди україн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7307" y="1340768"/>
            <a:ext cx="7306693" cy="432048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uk-UA" sz="6000" b="1" dirty="0" smtClean="0"/>
              <a:t>Країни-сусіди України</a:t>
            </a:r>
            <a:endParaRPr lang="ru-RU" sz="6000" b="1" dirty="0"/>
          </a:p>
        </p:txBody>
      </p:sp>
      <p:pic>
        <p:nvPicPr>
          <p:cNvPr id="22534" name="Picture 6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 l="6383" t="2128" r="5851"/>
          <a:stretch>
            <a:fillRect/>
          </a:stretch>
        </p:blipFill>
        <p:spPr bwMode="auto">
          <a:xfrm>
            <a:off x="0" y="4359092"/>
            <a:ext cx="2987824" cy="249890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dirty="0" smtClean="0"/>
              <a:t>Розміри території</a:t>
            </a:r>
            <a:endParaRPr lang="ru-RU" sz="6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Площа – 603, 7 тис. </a:t>
            </a:r>
            <a:r>
              <a:rPr lang="uk-UA" dirty="0" err="1" smtClean="0"/>
              <a:t>км²</a:t>
            </a:r>
            <a:r>
              <a:rPr lang="uk-UA" dirty="0" smtClean="0"/>
              <a:t> (І місце в Європі);</a:t>
            </a:r>
          </a:p>
          <a:p>
            <a:endParaRPr lang="ru-RU" dirty="0"/>
          </a:p>
        </p:txBody>
      </p:sp>
      <p:pic>
        <p:nvPicPr>
          <p:cNvPr id="24580" name="Picture 4" descr="Картинки по запросу україна на карті європи"/>
          <p:cNvPicPr>
            <a:picLocks noChangeAspect="1" noChangeArrowheads="1"/>
          </p:cNvPicPr>
          <p:nvPr/>
        </p:nvPicPr>
        <p:blipFill>
          <a:blip r:embed="rId3" cstate="print"/>
          <a:srcRect l="1077" t="4304" r="1962"/>
          <a:stretch>
            <a:fillRect/>
          </a:stretch>
        </p:blipFill>
        <p:spPr bwMode="auto">
          <a:xfrm>
            <a:off x="1475656" y="2274054"/>
            <a:ext cx="6192688" cy="458394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dirty="0" smtClean="0"/>
              <a:t>Крайні точки</a:t>
            </a:r>
            <a:endParaRPr lang="ru-RU" sz="6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>
            <a:normAutofit/>
          </a:bodyPr>
          <a:lstStyle/>
          <a:p>
            <a:r>
              <a:rPr lang="uk-UA" b="1" dirty="0" smtClean="0"/>
              <a:t>Північна – с. </a:t>
            </a:r>
            <a:r>
              <a:rPr lang="uk-UA" b="1" dirty="0" err="1" smtClean="0"/>
              <a:t>Грем</a:t>
            </a:r>
            <a:r>
              <a:rPr lang="en-US" b="1" dirty="0" smtClean="0"/>
              <a:t>’</a:t>
            </a:r>
            <a:r>
              <a:rPr lang="uk-UA" b="1" dirty="0" err="1" smtClean="0"/>
              <a:t>яч</a:t>
            </a:r>
            <a:r>
              <a:rPr lang="uk-UA" b="1" dirty="0" smtClean="0"/>
              <a:t> Новгород-Сіверського району Чернігівської області (33°11´ сх. д.);</a:t>
            </a:r>
          </a:p>
          <a:p>
            <a:r>
              <a:rPr lang="uk-UA" b="1" dirty="0" smtClean="0"/>
              <a:t>Південна – мис </a:t>
            </a:r>
            <a:r>
              <a:rPr lang="uk-UA" b="1" dirty="0" err="1" smtClean="0"/>
              <a:t>Сарич</a:t>
            </a:r>
            <a:r>
              <a:rPr lang="uk-UA" b="1" dirty="0" smtClean="0"/>
              <a:t> у Криму(33°44´ сх. д.);</a:t>
            </a:r>
          </a:p>
          <a:p>
            <a:r>
              <a:rPr lang="uk-UA" b="1" dirty="0" smtClean="0"/>
              <a:t>Західна – м. Чоп Закарпатська область </a:t>
            </a:r>
          </a:p>
          <a:p>
            <a:pPr>
              <a:buNone/>
            </a:pPr>
            <a:r>
              <a:rPr lang="uk-UA" b="1" dirty="0"/>
              <a:t> </a:t>
            </a:r>
            <a:r>
              <a:rPr lang="uk-UA" b="1" dirty="0" smtClean="0"/>
              <a:t>   (48°05´ пн. ш.);</a:t>
            </a:r>
          </a:p>
          <a:p>
            <a:r>
              <a:rPr lang="uk-UA" b="1" dirty="0" smtClean="0"/>
              <a:t>Східна – околиця с. Рання Зоря </a:t>
            </a:r>
            <a:r>
              <a:rPr lang="uk-UA" b="1" dirty="0" err="1" smtClean="0"/>
              <a:t>Міловського</a:t>
            </a:r>
            <a:r>
              <a:rPr lang="uk-UA" b="1" dirty="0" smtClean="0"/>
              <a:t> району Луганської області (49°15´ пн. ш.)</a:t>
            </a:r>
            <a:endParaRPr lang="ru-RU" b="1" dirty="0"/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Autofit/>
          </a:bodyPr>
          <a:lstStyle/>
          <a:p>
            <a:r>
              <a:rPr lang="uk-UA" sz="5400" b="1" dirty="0" smtClean="0"/>
              <a:t>Географічний центр України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Північна</a:t>
            </a:r>
            <a:r>
              <a:rPr lang="ru-RU" b="1" dirty="0" smtClean="0"/>
              <a:t>  </a:t>
            </a:r>
            <a:r>
              <a:rPr lang="ru-RU" b="1" dirty="0" err="1" smtClean="0"/>
              <a:t>околиця</a:t>
            </a:r>
            <a:r>
              <a:rPr lang="ru-RU" b="1" dirty="0" smtClean="0"/>
              <a:t>  села</a:t>
            </a:r>
            <a:r>
              <a:rPr lang="ru-RU" b="1" dirty="0"/>
              <a:t> </a:t>
            </a:r>
            <a:r>
              <a:rPr lang="ru-RU" b="1" dirty="0" err="1" smtClean="0"/>
              <a:t>Мар'янівка</a:t>
            </a:r>
            <a:r>
              <a:rPr lang="ru-RU" b="1" dirty="0" smtClean="0"/>
              <a:t> </a:t>
            </a:r>
            <a:r>
              <a:rPr lang="ru-RU" b="1" dirty="0" err="1" smtClean="0"/>
              <a:t>Шполянський</a:t>
            </a:r>
            <a:r>
              <a:rPr lang="ru-RU" b="1" dirty="0" smtClean="0"/>
              <a:t> район    </a:t>
            </a:r>
            <a:r>
              <a:rPr lang="ru-RU" b="1" dirty="0" err="1" smtClean="0"/>
              <a:t>Черкаська</a:t>
            </a:r>
            <a:r>
              <a:rPr lang="ru-RU" b="1" dirty="0" smtClean="0"/>
              <a:t> область</a:t>
            </a:r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err="1" smtClean="0"/>
              <a:t>координати</a:t>
            </a:r>
            <a:r>
              <a:rPr lang="ru-RU" b="1" dirty="0" smtClean="0"/>
              <a:t> </a:t>
            </a:r>
            <a:r>
              <a:rPr lang="ru-RU" b="1" dirty="0"/>
              <a:t>49°01'39" </a:t>
            </a:r>
            <a:r>
              <a:rPr lang="ru-RU" b="1" dirty="0" err="1"/>
              <a:t>північної</a:t>
            </a:r>
            <a:r>
              <a:rPr lang="ru-RU" b="1" dirty="0"/>
              <a:t> </a:t>
            </a:r>
            <a:r>
              <a:rPr lang="ru-RU" b="1" dirty="0" err="1"/>
              <a:t>широти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31°28'58" </a:t>
            </a:r>
            <a:r>
              <a:rPr lang="ru-RU" b="1" dirty="0" err="1"/>
              <a:t>східної</a:t>
            </a:r>
            <a:r>
              <a:rPr lang="ru-RU" b="1" dirty="0"/>
              <a:t> </a:t>
            </a:r>
            <a:r>
              <a:rPr lang="ru-RU" b="1" dirty="0" err="1"/>
              <a:t>довготи</a:t>
            </a:r>
            <a:r>
              <a:rPr lang="ru-RU" b="1" dirty="0"/>
              <a:t>.</a:t>
            </a:r>
            <a:endParaRPr lang="uk-UA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Picture 2" descr="https://upload.wikimedia.org/wikipedia/commons/thumb/c/c1/Ukrainian_Geocentre.jpg/1280px-Ukrainian_Geocentre.jpg"/>
          <p:cNvPicPr>
            <a:picLocks noChangeAspect="1" noChangeArrowheads="1"/>
          </p:cNvPicPr>
          <p:nvPr/>
        </p:nvPicPr>
        <p:blipFill>
          <a:blip r:embed="rId3" cstate="print"/>
          <a:srcRect l="4801" t="4801" r="8790"/>
          <a:stretch>
            <a:fillRect/>
          </a:stretch>
        </p:blipFill>
        <p:spPr bwMode="auto">
          <a:xfrm>
            <a:off x="5255568" y="3645024"/>
            <a:ext cx="3888432" cy="3212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4" descr="Картинки по запросу геометричний центр україни на карті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883071"/>
            <a:ext cx="4860032" cy="2974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heck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uk-UA" sz="5400" b="1" dirty="0" smtClean="0"/>
              <a:t>Геометричний центр України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Околиця селища </a:t>
            </a:r>
          </a:p>
          <a:p>
            <a:pPr>
              <a:buNone/>
            </a:pPr>
            <a:r>
              <a:rPr lang="uk-UA" dirty="0" err="1" smtClean="0"/>
              <a:t>Добровеличківка</a:t>
            </a:r>
            <a:r>
              <a:rPr lang="uk-UA" dirty="0" smtClean="0"/>
              <a:t>,</a:t>
            </a:r>
          </a:p>
          <a:p>
            <a:pPr>
              <a:buNone/>
            </a:pPr>
            <a:r>
              <a:rPr lang="uk-UA" dirty="0" smtClean="0"/>
              <a:t>Кіровоградської області</a:t>
            </a:r>
          </a:p>
          <a:p>
            <a:pPr>
              <a:buNone/>
            </a:pPr>
            <a:r>
              <a:rPr lang="uk-UA" b="1" dirty="0" smtClean="0"/>
              <a:t>(48°23´ пн. ш., 31°11´ сх. д.);</a:t>
            </a:r>
          </a:p>
          <a:p>
            <a:endParaRPr lang="ru-RU" dirty="0"/>
          </a:p>
        </p:txBody>
      </p:sp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 l="8685" r="12330" b="6938"/>
          <a:stretch>
            <a:fillRect/>
          </a:stretch>
        </p:blipFill>
        <p:spPr bwMode="auto">
          <a:xfrm>
            <a:off x="5687616" y="1430016"/>
            <a:ext cx="3456384" cy="5427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6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7" y="3933056"/>
            <a:ext cx="4536504" cy="2924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t="16380" b="16841"/>
          <a:stretch>
            <a:fillRect/>
          </a:stretch>
        </p:blipFill>
        <p:spPr bwMode="auto">
          <a:xfrm>
            <a:off x="1128" y="-12229"/>
            <a:ext cx="9142872" cy="68702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464496"/>
          </a:xfrm>
        </p:spPr>
        <p:txBody>
          <a:bodyPr>
            <a:noAutofit/>
          </a:bodyPr>
          <a:lstStyle/>
          <a:p>
            <a:r>
              <a:rPr lang="uk-UA" sz="9600" b="1" dirty="0" smtClean="0">
                <a:solidFill>
                  <a:srgbClr val="FFC000"/>
                </a:solidFill>
              </a:rPr>
              <a:t>Дякую </a:t>
            </a:r>
            <a:r>
              <a:rPr lang="uk-UA" sz="9600" b="1" dirty="0" smtClean="0"/>
              <a:t/>
            </a:r>
            <a:br>
              <a:rPr lang="uk-UA" sz="9600" b="1" dirty="0" smtClean="0"/>
            </a:br>
            <a:r>
              <a:rPr lang="uk-UA" sz="9600" b="1" dirty="0" smtClean="0">
                <a:solidFill>
                  <a:srgbClr val="0070C0"/>
                </a:solidFill>
              </a:rPr>
              <a:t>за увагу!</a:t>
            </a:r>
            <a:endParaRPr lang="ru-RU" sz="9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шаблоны для презентаций укра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139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         </a:t>
            </a:r>
            <a:r>
              <a:rPr lang="uk-UA" sz="5400" b="1" dirty="0" smtClean="0"/>
              <a:t>Географічне положення</a:t>
            </a:r>
            <a:endParaRPr lang="ru-RU" sz="5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31640" y="2636912"/>
            <a:ext cx="3096344" cy="13681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Фізико-географічне положення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92080" y="2636912"/>
            <a:ext cx="3096344" cy="13681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Економіко</a:t>
            </a:r>
            <a:r>
              <a:rPr lang="uk-UA" sz="2800" b="1" dirty="0" smtClean="0">
                <a:solidFill>
                  <a:srgbClr val="002060"/>
                </a:solidFill>
              </a:rPr>
              <a:t>-географічне </a:t>
            </a:r>
            <a:r>
              <a:rPr lang="uk-UA" sz="2800" b="1" dirty="0" smtClean="0">
                <a:solidFill>
                  <a:srgbClr val="002060"/>
                </a:solidFill>
              </a:rPr>
              <a:t>положення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03848" y="4581128"/>
            <a:ext cx="3096344" cy="13681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smtClean="0">
                <a:solidFill>
                  <a:srgbClr val="002060"/>
                </a:solidFill>
              </a:rPr>
              <a:t>Політико</a:t>
            </a:r>
            <a:r>
              <a:rPr lang="uk-UA" sz="2800" b="1" smtClean="0">
                <a:solidFill>
                  <a:srgbClr val="002060"/>
                </a:solidFill>
              </a:rPr>
              <a:t>-географічне </a:t>
            </a:r>
            <a:r>
              <a:rPr lang="uk-UA" sz="2800" b="1" dirty="0" smtClean="0">
                <a:solidFill>
                  <a:srgbClr val="002060"/>
                </a:solidFill>
              </a:rPr>
              <a:t>положення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059832" y="1556792"/>
            <a:ext cx="432048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372200" y="1556792"/>
            <a:ext cx="432048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860032" y="1628800"/>
            <a:ext cx="36004" cy="30243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002060"/>
                </a:solidFill>
              </a:rPr>
              <a:t>       Фізико-географічне</a:t>
            </a:r>
            <a:br>
              <a:rPr lang="uk-UA" sz="5400" b="1" dirty="0" smtClean="0">
                <a:solidFill>
                  <a:srgbClr val="002060"/>
                </a:solidFill>
              </a:rPr>
            </a:br>
            <a:r>
              <a:rPr lang="uk-UA" sz="5400" b="1" dirty="0" smtClean="0">
                <a:solidFill>
                  <a:srgbClr val="002060"/>
                </a:solidFill>
              </a:rPr>
              <a:t>    положення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r>
              <a:rPr lang="uk-UA" sz="4000" b="1" dirty="0"/>
              <a:t>р</a:t>
            </a:r>
            <a:r>
              <a:rPr lang="uk-UA" sz="4000" b="1" dirty="0" smtClean="0"/>
              <a:t>озташування країни відносно різних природних об</a:t>
            </a:r>
            <a:r>
              <a:rPr lang="en-US" sz="4000" b="1" dirty="0" smtClean="0"/>
              <a:t>’</a:t>
            </a:r>
            <a:r>
              <a:rPr lang="uk-UA" sz="4000" b="1" dirty="0" err="1" smtClean="0"/>
              <a:t>єктів</a:t>
            </a:r>
            <a:r>
              <a:rPr lang="uk-UA" sz="4000" b="1" dirty="0" smtClean="0"/>
              <a:t>, що мають вплив на життєдіяльність її населення.</a:t>
            </a:r>
            <a:endParaRPr lang="ru-RU" sz="4000" b="1" dirty="0"/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002060"/>
                </a:solidFill>
              </a:rPr>
              <a:t>            Україна розташована 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1052736"/>
            <a:ext cx="7128792" cy="5805264"/>
          </a:xfrm>
        </p:spPr>
        <p:txBody>
          <a:bodyPr>
            <a:normAutofit/>
          </a:bodyPr>
          <a:lstStyle/>
          <a:p>
            <a:r>
              <a:rPr lang="uk-UA" dirty="0" smtClean="0"/>
              <a:t>в Північній і Східній півкулях;</a:t>
            </a:r>
          </a:p>
          <a:p>
            <a:r>
              <a:rPr lang="uk-UA" dirty="0"/>
              <a:t>м</a:t>
            </a:r>
            <a:r>
              <a:rPr lang="uk-UA" dirty="0" smtClean="0"/>
              <a:t>айже повністю в помірному  кліматичному поясі;</a:t>
            </a:r>
          </a:p>
          <a:p>
            <a:r>
              <a:rPr lang="uk-UA" dirty="0"/>
              <a:t>б</a:t>
            </a:r>
            <a:r>
              <a:rPr lang="uk-UA" dirty="0" smtClean="0"/>
              <a:t>ерегова лінія  сильно розчленована;</a:t>
            </a:r>
          </a:p>
          <a:p>
            <a:r>
              <a:rPr lang="uk-UA" dirty="0" smtClean="0"/>
              <a:t>багато гирл річок, бухт, лиманів;</a:t>
            </a:r>
          </a:p>
          <a:p>
            <a:r>
              <a:rPr lang="uk-UA" dirty="0"/>
              <a:t> </a:t>
            </a:r>
            <a:r>
              <a:rPr lang="uk-UA" dirty="0" smtClean="0"/>
              <a:t>                         островів небагато; </a:t>
            </a:r>
          </a:p>
          <a:p>
            <a:pPr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    Кримський,</a:t>
            </a:r>
          </a:p>
          <a:p>
            <a:pPr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    Керченський,</a:t>
            </a:r>
          </a:p>
          <a:p>
            <a:pPr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    </a:t>
            </a:r>
            <a:r>
              <a:rPr lang="uk-UA" dirty="0" err="1" smtClean="0"/>
              <a:t>Тарханкутський</a:t>
            </a:r>
            <a:r>
              <a:rPr lang="uk-UA" dirty="0" smtClean="0"/>
              <a:t> </a:t>
            </a:r>
            <a:r>
              <a:rPr lang="uk-UA" dirty="0" err="1" smtClean="0"/>
              <a:t>пів-ва</a:t>
            </a:r>
            <a:endParaRPr lang="uk-UA" dirty="0" smtClean="0"/>
          </a:p>
          <a:p>
            <a:pPr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                                                      </a:t>
            </a:r>
            <a:endParaRPr lang="ru-RU" dirty="0"/>
          </a:p>
        </p:txBody>
      </p:sp>
      <p:pic>
        <p:nvPicPr>
          <p:cNvPr id="16390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 l="3410" t="3476" r="2233" b="939"/>
          <a:stretch>
            <a:fillRect/>
          </a:stretch>
        </p:blipFill>
        <p:spPr bwMode="auto">
          <a:xfrm>
            <a:off x="107504" y="3933056"/>
            <a:ext cx="4283968" cy="2924944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4427984" y="472514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907704" y="35010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427984" y="414908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907704" y="292494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907704" y="184482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907704" y="119675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             Економіко-географічне</a:t>
            </a:r>
            <a:br>
              <a:rPr lang="uk-UA" b="1" dirty="0" smtClean="0">
                <a:solidFill>
                  <a:srgbClr val="002060"/>
                </a:solidFill>
              </a:rPr>
            </a:br>
            <a:r>
              <a:rPr lang="uk-UA" b="1" dirty="0" smtClean="0">
                <a:solidFill>
                  <a:srgbClr val="002060"/>
                </a:solidFill>
              </a:rPr>
              <a:t>           положення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>
            <a:normAutofit/>
          </a:bodyPr>
          <a:lstStyle/>
          <a:p>
            <a:r>
              <a:rPr lang="uk-UA" sz="3600" b="1" dirty="0"/>
              <a:t>р</a:t>
            </a:r>
            <a:r>
              <a:rPr lang="uk-UA" sz="3600" b="1" dirty="0" smtClean="0"/>
              <a:t>озташування її відносно різних об</a:t>
            </a:r>
            <a:r>
              <a:rPr lang="en-US" sz="3600" b="1" dirty="0" smtClean="0"/>
              <a:t>’</a:t>
            </a:r>
            <a:r>
              <a:rPr lang="uk-UA" sz="3600" b="1" dirty="0" err="1" smtClean="0"/>
              <a:t>єктів</a:t>
            </a:r>
            <a:r>
              <a:rPr lang="uk-UA" sz="3600" b="1" dirty="0" smtClean="0"/>
              <a:t>, що мають певне економічне значення</a:t>
            </a:r>
            <a:endParaRPr lang="ru-RU" sz="3600" b="1" dirty="0"/>
          </a:p>
        </p:txBody>
      </p:sp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 t="13062" r="5501" b="6930"/>
          <a:stretch>
            <a:fillRect/>
          </a:stretch>
        </p:blipFill>
        <p:spPr bwMode="auto">
          <a:xfrm>
            <a:off x="2555776" y="3623641"/>
            <a:ext cx="3960440" cy="3234359"/>
          </a:xfrm>
          <a:prstGeom prst="rect">
            <a:avLst/>
          </a:prstGeom>
          <a:noFill/>
        </p:spPr>
      </p:pic>
      <p:pic>
        <p:nvPicPr>
          <p:cNvPr id="18434" name="Picture 2" descr="Картинки по запросу соняшники на землі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1596" y="5229200"/>
            <a:ext cx="2632403" cy="16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36" name="Picture 4" descr="Картинки по запросу мор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60640"/>
            <a:ext cx="2555776" cy="1597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38" name="Picture 6" descr="Картинки по запросу кам'яне вугілл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1008"/>
            <a:ext cx="2534292" cy="17011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40" name="Picture 8" descr="Картинки по запросу відпочинок"/>
          <p:cNvPicPr>
            <a:picLocks noChangeAspect="1" noChangeArrowheads="1"/>
          </p:cNvPicPr>
          <p:nvPr/>
        </p:nvPicPr>
        <p:blipFill>
          <a:blip r:embed="rId7" cstate="print"/>
          <a:srcRect l="5334"/>
          <a:stretch>
            <a:fillRect/>
          </a:stretch>
        </p:blipFill>
        <p:spPr bwMode="auto">
          <a:xfrm>
            <a:off x="6588224" y="3501008"/>
            <a:ext cx="2555776" cy="158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105273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Економіко-географічне положення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r>
              <a:rPr lang="uk-UA" b="1" dirty="0" smtClean="0"/>
              <a:t>Вигідне економіко-географічне положення;</a:t>
            </a:r>
          </a:p>
          <a:p>
            <a:r>
              <a:rPr lang="uk-UA" b="1" dirty="0" smtClean="0"/>
              <a:t>Транзитне розташування на шляху основних потоків пасажирів, товарів, послуг між Європою і Азією, між Північною та Південною Європою;</a:t>
            </a:r>
          </a:p>
          <a:p>
            <a:r>
              <a:rPr lang="uk-UA" b="1" dirty="0"/>
              <a:t>М</a:t>
            </a:r>
            <a:r>
              <a:rPr lang="uk-UA" b="1" dirty="0" smtClean="0"/>
              <a:t>ає вихід до Чорного і Азовського морів; </a:t>
            </a:r>
          </a:p>
          <a:p>
            <a:r>
              <a:rPr lang="uk-UA" b="1" dirty="0" smtClean="0"/>
              <a:t>Територія компактна. Її протяжність із заходу на схід 1316 км, з півночі на південь 893 км;</a:t>
            </a:r>
          </a:p>
          <a:p>
            <a:r>
              <a:rPr lang="uk-UA" b="1" dirty="0" smtClean="0"/>
              <a:t>Наявність різноманітних корисних копалин, рівнинний рельєф, родючі </a:t>
            </a:r>
            <a:r>
              <a:rPr lang="uk-UA" b="1" dirty="0" err="1" smtClean="0"/>
              <a:t>грунти</a:t>
            </a:r>
            <a:r>
              <a:rPr lang="uk-UA" b="1" dirty="0" smtClean="0"/>
              <a:t>, сприятливий клімат для лікування, відпочинку  </a:t>
            </a:r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ransition>
    <p:cover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uk-UA" sz="4800" b="1" dirty="0" smtClean="0"/>
              <a:t>        Політико-географічне     положення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2664296"/>
          </a:xfrm>
        </p:spPr>
        <p:txBody>
          <a:bodyPr/>
          <a:lstStyle/>
          <a:p>
            <a:r>
              <a:rPr lang="uk-UA" b="1" dirty="0" smtClean="0"/>
              <a:t>Розташування країни відносно політичних подій, що знаходяться зовні і впливають на неї, а також, положення відносно інших держав з погляду її загальнополітичних та економічних інтересів</a:t>
            </a:r>
            <a:endParaRPr lang="ru-RU" b="1" dirty="0"/>
          </a:p>
        </p:txBody>
      </p:sp>
      <p:pic>
        <p:nvPicPr>
          <p:cNvPr id="20482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 l="4141" r="4746"/>
          <a:stretch>
            <a:fillRect/>
          </a:stretch>
        </p:blipFill>
        <p:spPr bwMode="auto">
          <a:xfrm>
            <a:off x="5508104" y="4129326"/>
            <a:ext cx="3168352" cy="2728674"/>
          </a:xfrm>
          <a:prstGeom prst="rect">
            <a:avLst/>
          </a:prstGeom>
          <a:noFill/>
        </p:spPr>
      </p:pic>
      <p:pic>
        <p:nvPicPr>
          <p:cNvPr id="20484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653136"/>
            <a:ext cx="3880804" cy="194652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Політико-географічне     положення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Україна розташована на перетині Східної і Центральної Європи;</a:t>
            </a:r>
          </a:p>
          <a:p>
            <a:r>
              <a:rPr lang="uk-UA" b="1" dirty="0" smtClean="0"/>
              <a:t>Україна – член понад 20 міжнародних організацій. </a:t>
            </a:r>
          </a:p>
          <a:p>
            <a:r>
              <a:rPr lang="uk-UA" b="1" dirty="0" smtClean="0"/>
              <a:t>Межує з багатьма країнами-сусідами;</a:t>
            </a:r>
          </a:p>
          <a:p>
            <a:r>
              <a:rPr lang="uk-UA" b="1" dirty="0" smtClean="0"/>
              <a:t>Є перехідною (буферною) державою між Росією і країнами ЄС, що створило багато проблем</a:t>
            </a:r>
            <a:endParaRPr lang="ru-RU" b="1" dirty="0"/>
          </a:p>
        </p:txBody>
      </p:sp>
    </p:spTree>
  </p:cSld>
  <p:clrMapOvr>
    <a:masterClrMapping/>
  </p:clrMapOvr>
  <p:transition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uk-UA" b="1" dirty="0" smtClean="0"/>
              <a:t>Державний кордон України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8686800" cy="4785395"/>
          </a:xfrm>
        </p:spPr>
        <p:txBody>
          <a:bodyPr/>
          <a:lstStyle/>
          <a:p>
            <a:r>
              <a:rPr lang="uk-UA" b="1" dirty="0" smtClean="0"/>
              <a:t>Це лінія і вертикальна поверхня, що проходить через неї (в атмосферу до 100 км і літосферу), які визначають межі її державної території.</a:t>
            </a:r>
            <a:endParaRPr lang="ru-RU" b="1" dirty="0"/>
          </a:p>
        </p:txBody>
      </p:sp>
      <p:pic>
        <p:nvPicPr>
          <p:cNvPr id="21508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 l="2952" t="23612" r="2600" b="7519"/>
          <a:stretch>
            <a:fillRect/>
          </a:stretch>
        </p:blipFill>
        <p:spPr bwMode="auto">
          <a:xfrm>
            <a:off x="3203848" y="2924944"/>
            <a:ext cx="5328592" cy="388543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450</Words>
  <Application>Microsoft Office PowerPoint</Application>
  <PresentationFormat>Экран (4:3)</PresentationFormat>
  <Paragraphs>61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Географічне положення України</vt:lpstr>
      <vt:lpstr>         Географічне положення</vt:lpstr>
      <vt:lpstr>       Фізико-географічне     положення</vt:lpstr>
      <vt:lpstr>            Україна розташована </vt:lpstr>
      <vt:lpstr>             Економіко-географічне            положення</vt:lpstr>
      <vt:lpstr>Економіко-географічне положення</vt:lpstr>
      <vt:lpstr>        Політико-географічне     положення</vt:lpstr>
      <vt:lpstr>Політико-географічне     положення</vt:lpstr>
      <vt:lpstr>Державний кордон України</vt:lpstr>
      <vt:lpstr>Державна територія України</vt:lpstr>
      <vt:lpstr>Протяжність кордонів</vt:lpstr>
      <vt:lpstr>Країни-сусіди України</vt:lpstr>
      <vt:lpstr>Розміри території</vt:lpstr>
      <vt:lpstr>Крайні точки</vt:lpstr>
      <vt:lpstr>Географічний центр України</vt:lpstr>
      <vt:lpstr>Геометричний центр України</vt:lpstr>
      <vt:lpstr>Дякую 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Географічне положення України</dc:title>
  <dc:creator>ПП</dc:creator>
  <cp:lastModifiedBy>ПП</cp:lastModifiedBy>
  <cp:revision>18</cp:revision>
  <dcterms:created xsi:type="dcterms:W3CDTF">2019-10-04T13:30:00Z</dcterms:created>
  <dcterms:modified xsi:type="dcterms:W3CDTF">2019-10-14T17:01:44Z</dcterms:modified>
</cp:coreProperties>
</file>