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9" r:id="rId3"/>
    <p:sldId id="257" r:id="rId4"/>
    <p:sldId id="280" r:id="rId5"/>
    <p:sldId id="263" r:id="rId6"/>
    <p:sldId id="282" r:id="rId7"/>
    <p:sldId id="281" r:id="rId8"/>
    <p:sldId id="283" r:id="rId9"/>
    <p:sldId id="284" r:id="rId10"/>
    <p:sldId id="285" r:id="rId11"/>
    <p:sldId id="286" r:id="rId12"/>
    <p:sldId id="287" r:id="rId13"/>
    <p:sldId id="269" r:id="rId14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FD6"/>
    <a:srgbClr val="32FA58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8CF45-552F-4247-9676-5159FBB0FB99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17805-B923-4358-8A49-4FF54D082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131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7471B9-213B-426F-B865-9368E2F354BD}" type="slidenum">
              <a:rPr lang="ru-RU"/>
              <a:pPr/>
              <a:t>13</a:t>
            </a:fld>
            <a:endParaRPr lang="ru-RU"/>
          </a:p>
        </p:txBody>
      </p:sp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24202"/>
            <a:ext cx="5486400" cy="44755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world_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700213"/>
            <a:ext cx="6913562" cy="360045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88913"/>
            <a:ext cx="9144000" cy="1109662"/>
          </a:xfrm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4941888"/>
            <a:ext cx="6400800" cy="1176337"/>
          </a:xfrm>
          <a:noFill/>
          <a:ln w="9525">
            <a:noFill/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D73771-1E90-41DB-A245-196E0FD345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47134-73D1-49C7-9F27-2E274E851B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0513" y="44450"/>
            <a:ext cx="2057400" cy="5965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44450"/>
            <a:ext cx="6019800" cy="59658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6C2F5-85F0-4BC3-AD0F-4B65F6F34C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F9970-229A-484F-B937-0058796336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2E633-7626-4EE1-A27D-AD89D09F11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14843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4B08B-60F2-4103-8675-185C7E9AD2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E0DAC-EF52-467C-9A36-C005EE8E95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6020E-3AC8-47B6-8F2D-2D76712EBE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681B2-035E-4C8F-BE21-E5EDBA1BAC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4F9B1-638C-456A-AC6F-998C1FB3C4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7EE1E-D5BD-434D-9C60-50E2F10BA9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world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130425" cy="10810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1050" y="44450"/>
            <a:ext cx="66468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229600" cy="4525962"/>
          </a:xfrm>
          <a:prstGeom prst="rect">
            <a:avLst/>
          </a:prstGeom>
          <a:solidFill>
            <a:srgbClr val="FFFF00"/>
          </a:solidFill>
          <a:ln w="127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B248A5F-6966-4C58-9572-06F92B8D52A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92929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92929"/>
          </a:solidFill>
          <a:latin typeface="Times New Roman" pitchFamily="18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92929"/>
          </a:solidFill>
          <a:latin typeface="Times New Roman" pitchFamily="18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92929"/>
          </a:solidFill>
          <a:latin typeface="Times New Roman" pitchFamily="18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92929"/>
          </a:solidFill>
          <a:latin typeface="Times New Roman" pitchFamily="18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92929"/>
          </a:solidFill>
          <a:latin typeface="Times New Roman" pitchFamily="18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92929"/>
          </a:solidFill>
          <a:latin typeface="Times New Roman" pitchFamily="18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92929"/>
          </a:solidFill>
          <a:latin typeface="Times New Roman" pitchFamily="18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92929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26" y="35180"/>
            <a:ext cx="9144000" cy="1428760"/>
          </a:xfrm>
          <a:ln/>
        </p:spPr>
        <p:txBody>
          <a:bodyPr/>
          <a:lstStyle/>
          <a:p>
            <a:r>
              <a:rPr lang="uk-UA" sz="3000" dirty="0" smtClean="0"/>
              <a:t>СУЧАСНІ ТЕНДЕНЦІЇ РОЗВИТКУ СВІТОВОГО ГОСПОДАРСТВА. ГЛОБАЛІЗАЦІЯ.</a:t>
            </a:r>
            <a:endParaRPr lang="ru-RU" sz="3000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204864"/>
            <a:ext cx="8402611" cy="380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2149" y="1925753"/>
            <a:ext cx="3610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002060"/>
                </a:solidFill>
                <a:latin typeface="+mn-lt"/>
              </a:rPr>
              <a:t>створене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 для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використання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атомної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енергетики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у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мирних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цілях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. </a:t>
            </a:r>
          </a:p>
        </p:txBody>
      </p:sp>
      <p:pic>
        <p:nvPicPr>
          <p:cNvPr id="5122" name="Picture 2" descr="https://image.jimcdn.com/app/cms/image/transf/dimension=367x1024:format=jpg/path/s16925f0d51e7b5d4/image/i2313e7522c5ff3e5/version/1531994522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95" y="3861048"/>
            <a:ext cx="34956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203498"/>
            <a:ext cx="40324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Міжнародне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агентство з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атомної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енергії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(МАГАТЕ)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03548" y="2710583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rgbClr val="002060"/>
                </a:solidFill>
                <a:latin typeface="+mn-lt"/>
              </a:rPr>
              <a:t>провідна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міжнародна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економічна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+mn-lt"/>
              </a:rPr>
              <a:t>організація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164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учасники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(161 суверенна держава, 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ЄС, Сянган 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(Гонконг) та 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Тайвань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;</a:t>
            </a:r>
            <a:endParaRPr lang="ru-RU" sz="20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rgbClr val="002060"/>
                </a:solidFill>
                <a:latin typeface="+mn-lt"/>
              </a:rPr>
              <a:t>Функції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 - 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встановлення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правил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міжнародної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системи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торгівлі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і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вирішення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спірних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питань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між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її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членами на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основі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підписаних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ними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угод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03215" y="215230"/>
            <a:ext cx="4474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C00000"/>
                </a:solidFill>
                <a:latin typeface="+mn-lt"/>
              </a:rPr>
              <a:t>Світова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+mn-lt"/>
              </a:rPr>
              <a:t>організація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+mn-lt"/>
              </a:rPr>
              <a:t>торгівлі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 (СОТ)</a:t>
            </a:r>
            <a:endParaRPr lang="ru-RU" sz="28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124" name="Picture 4" descr="https://image.jimcdn.com/app/cms/image/transf/none/path/s16925f0d51e7b5d4/image/ia7ad7868f3dfefb1/version/1531994522/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939" y="1169337"/>
            <a:ext cx="2185217" cy="159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860032" y="5953393"/>
            <a:ext cx="4283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u="sng" dirty="0" err="1">
                <a:solidFill>
                  <a:srgbClr val="7030A0"/>
                </a:solidFill>
                <a:latin typeface="Times New Roman"/>
              </a:rPr>
              <a:t>Україна</a:t>
            </a:r>
            <a:r>
              <a:rPr lang="ru-RU" sz="2000" b="1" u="sng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ru-RU" sz="2000" b="1" u="sng" dirty="0" err="1">
                <a:solidFill>
                  <a:srgbClr val="7030A0"/>
                </a:solidFill>
                <a:latin typeface="Times New Roman"/>
              </a:rPr>
              <a:t>набула</a:t>
            </a:r>
            <a:r>
              <a:rPr lang="ru-RU" sz="2000" b="1" u="sng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ru-RU" sz="2000" b="1" u="sng" dirty="0" err="1">
                <a:solidFill>
                  <a:srgbClr val="7030A0"/>
                </a:solidFill>
                <a:latin typeface="Times New Roman"/>
              </a:rPr>
              <a:t>повноправного</a:t>
            </a:r>
            <a:r>
              <a:rPr lang="ru-RU" sz="2000" b="1" u="sng" dirty="0">
                <a:solidFill>
                  <a:srgbClr val="7030A0"/>
                </a:solidFill>
                <a:latin typeface="Times New Roman"/>
              </a:rPr>
              <a:t> членства в СОТ у 2008 р. </a:t>
            </a:r>
          </a:p>
        </p:txBody>
      </p:sp>
    </p:spTree>
    <p:extLst>
      <p:ext uri="{BB962C8B-B14F-4D97-AF65-F5344CB8AC3E}">
        <p14:creationId xmlns:p14="http://schemas.microsoft.com/office/powerpoint/2010/main" val="4080308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67544" y="188640"/>
            <a:ext cx="8352928" cy="864096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 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Інформатизація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b="1" dirty="0">
                <a:solidFill>
                  <a:srgbClr val="002060"/>
                </a:solidFill>
              </a:rPr>
              <a:t>– </a:t>
            </a:r>
            <a:r>
              <a:rPr lang="ru-RU" sz="2400" b="1" dirty="0" err="1">
                <a:solidFill>
                  <a:srgbClr val="002060"/>
                </a:solidFill>
              </a:rPr>
              <a:t>застосування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електронних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засобів</a:t>
            </a:r>
            <a:r>
              <a:rPr lang="ru-RU" sz="2400" b="1" dirty="0">
                <a:solidFill>
                  <a:srgbClr val="002060"/>
                </a:solidFill>
              </a:rPr>
              <a:t> у </a:t>
            </a:r>
            <a:r>
              <a:rPr lang="ru-RU" sz="2400" b="1" dirty="0" err="1">
                <a:solidFill>
                  <a:srgbClr val="002060"/>
                </a:solidFill>
              </a:rPr>
              <a:t>збереженні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передачі</a:t>
            </a:r>
            <a:r>
              <a:rPr lang="ru-RU" sz="2400" b="1" dirty="0">
                <a:solidFill>
                  <a:srgbClr val="002060"/>
                </a:solidFill>
              </a:rPr>
              <a:t> та  </a:t>
            </a:r>
            <a:r>
              <a:rPr lang="ru-RU" sz="2400" b="1" dirty="0" err="1">
                <a:solidFill>
                  <a:srgbClr val="002060"/>
                </a:solidFill>
              </a:rPr>
              <a:t>обробці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інформації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916832"/>
            <a:ext cx="3714304" cy="252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355976" y="1628800"/>
            <a:ext cx="466226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latin typeface="+mn-lt"/>
              </a:rPr>
              <a:t>  </a:t>
            </a:r>
            <a:r>
              <a:rPr lang="ru-RU" sz="2000" dirty="0" err="1" smtClean="0">
                <a:solidFill>
                  <a:srgbClr val="002060"/>
                </a:solidFill>
                <a:latin typeface="+mn-lt"/>
              </a:rPr>
              <a:t>підключення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комп’ютерів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до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глобальної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мережі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Інтернет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, (</a:t>
            </a:r>
            <a:r>
              <a:rPr lang="ru-RU" sz="2000" dirty="0" err="1" smtClean="0">
                <a:solidFill>
                  <a:srgbClr val="002060"/>
                </a:solidFill>
                <a:latin typeface="+mn-lt"/>
              </a:rPr>
              <a:t>дає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змогу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спілкуватися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в реальному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часі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людям,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що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перебувають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у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найвіддаленіших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куточках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+mn-lt"/>
              </a:rPr>
              <a:t>Землі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>
                <a:solidFill>
                  <a:srgbClr val="002060"/>
                </a:solidFill>
                <a:latin typeface="+mn-lt"/>
              </a:rPr>
              <a:t>з</a:t>
            </a:r>
            <a:r>
              <a:rPr lang="ru-RU" sz="2000" dirty="0" err="1" smtClean="0">
                <a:solidFill>
                  <a:srgbClr val="002060"/>
                </a:solidFill>
                <a:latin typeface="+mn-lt"/>
              </a:rPr>
              <a:t>начне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+mn-lt"/>
              </a:rPr>
              <a:t>взаємопроникнення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культур, </a:t>
            </a:r>
            <a:r>
              <a:rPr lang="ru-RU" sz="2000" dirty="0" err="1" smtClean="0">
                <a:solidFill>
                  <a:srgbClr val="002060"/>
                </a:solidFill>
                <a:latin typeface="+mn-lt"/>
              </a:rPr>
              <a:t>швидке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поширення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наукових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+mn-lt"/>
              </a:rPr>
              <a:t>досягнень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rgbClr val="002060"/>
                </a:solidFill>
                <a:latin typeface="+mn-lt"/>
              </a:rPr>
              <a:t>володіння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інформацією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в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науці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технологіях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фінансах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суспільно-­політичному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+mn-lt"/>
              </a:rPr>
              <a:t>житті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endParaRPr lang="ru-RU" b="1" u="sng" dirty="0" smtClean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840" y="4941168"/>
            <a:ext cx="886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u="sng" dirty="0" err="1">
                <a:solidFill>
                  <a:srgbClr val="00B050"/>
                </a:solidFill>
                <a:latin typeface="Times New Roman"/>
              </a:rPr>
              <a:t>Негативні</a:t>
            </a:r>
            <a:r>
              <a:rPr lang="ru-RU" sz="2400" b="1" u="sng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ru-RU" sz="2400" b="1" u="sng" dirty="0" err="1">
                <a:solidFill>
                  <a:srgbClr val="00B050"/>
                </a:solidFill>
                <a:latin typeface="Times New Roman"/>
              </a:rPr>
              <a:t>наслідки</a:t>
            </a:r>
            <a:r>
              <a:rPr lang="ru-RU" sz="2400" b="1" u="sng" dirty="0">
                <a:solidFill>
                  <a:srgbClr val="00B050"/>
                </a:solidFill>
                <a:latin typeface="Times New Roman"/>
              </a:rPr>
              <a:t>:</a:t>
            </a:r>
          </a:p>
          <a:p>
            <a:pPr lvl="0" algn="just"/>
            <a:endParaRPr lang="ru-RU" sz="2400" dirty="0">
              <a:solidFill>
                <a:srgbClr val="002060"/>
              </a:solidFill>
              <a:latin typeface="Times New Roman"/>
            </a:endParaRPr>
          </a:p>
          <a:p>
            <a:pPr lvl="0" algn="just"/>
            <a:r>
              <a:rPr lang="ru-RU" sz="2400" dirty="0" err="1">
                <a:solidFill>
                  <a:srgbClr val="002060"/>
                </a:solidFill>
                <a:latin typeface="Times New Roman"/>
              </a:rPr>
              <a:t>Глобальні</a:t>
            </a:r>
            <a:r>
              <a:rPr lang="ru-RU" sz="240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</a:rPr>
              <a:t>засоби</a:t>
            </a:r>
            <a:r>
              <a:rPr lang="ru-RU" sz="240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</a:rPr>
              <a:t>масової</a:t>
            </a:r>
            <a:r>
              <a:rPr lang="ru-RU" sz="240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</a:rPr>
              <a:t>інформації</a:t>
            </a:r>
            <a:r>
              <a:rPr lang="ru-RU" sz="2400" dirty="0">
                <a:solidFill>
                  <a:srgbClr val="002060"/>
                </a:solidFill>
                <a:latin typeface="Times New Roman"/>
              </a:rPr>
              <a:t> за 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</a:rPr>
              <a:t>допомогою</a:t>
            </a:r>
            <a:r>
              <a:rPr lang="ru-RU" sz="240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</a:rPr>
              <a:t>електронних</a:t>
            </a:r>
            <a:r>
              <a:rPr lang="ru-RU" sz="240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</a:rPr>
              <a:t>мас­медіа</a:t>
            </a:r>
            <a:r>
              <a:rPr lang="ru-RU" sz="2400" dirty="0">
                <a:solidFill>
                  <a:srgbClr val="002060"/>
                </a:solidFill>
                <a:latin typeface="Times New Roman"/>
              </a:rPr>
              <a:t> оперативно 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</a:rPr>
              <a:t>передають</a:t>
            </a:r>
            <a:r>
              <a:rPr lang="ru-RU" sz="240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</a:rPr>
              <a:t>інформацію</a:t>
            </a:r>
            <a:r>
              <a:rPr lang="ru-RU" sz="2400" dirty="0">
                <a:solidFill>
                  <a:srgbClr val="002060"/>
                </a:solidFill>
                <a:latin typeface="Times New Roman"/>
              </a:rPr>
              <a:t> по 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</a:rPr>
              <a:t>всьому</a:t>
            </a:r>
            <a:r>
              <a:rPr lang="ru-RU" sz="240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</a:rPr>
              <a:t>світу</a:t>
            </a:r>
            <a:r>
              <a:rPr lang="ru-RU" sz="2400" dirty="0">
                <a:solidFill>
                  <a:srgbClr val="002060"/>
                </a:solidFill>
                <a:latin typeface="Times New Roman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35257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7504" y="260648"/>
            <a:ext cx="8928992" cy="1008112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Глобалізація</a:t>
            </a:r>
            <a:r>
              <a:rPr lang="ru-RU" sz="2400" b="1" dirty="0">
                <a:solidFill>
                  <a:srgbClr val="002060"/>
                </a:solidFill>
              </a:rPr>
              <a:t> – </a:t>
            </a:r>
            <a:r>
              <a:rPr lang="ru-RU" sz="2400" b="1" dirty="0" err="1">
                <a:solidFill>
                  <a:srgbClr val="002060"/>
                </a:solidFill>
              </a:rPr>
              <a:t>процес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всесвітньої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економічної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політичної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культурної</a:t>
            </a:r>
            <a:r>
              <a:rPr lang="ru-RU" sz="2400" b="1" dirty="0">
                <a:solidFill>
                  <a:srgbClr val="002060"/>
                </a:solidFill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</a:rPr>
              <a:t>релігійної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інтеграції</a:t>
            </a:r>
            <a:r>
              <a:rPr lang="ru-RU" sz="2400" b="1" dirty="0">
                <a:solidFill>
                  <a:srgbClr val="002060"/>
                </a:solidFill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</a:rPr>
              <a:t>уніфікації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07504" y="1851405"/>
            <a:ext cx="3096344" cy="2585707"/>
          </a:xfrm>
          <a:prstGeom prst="round2DiagRect">
            <a:avLst/>
          </a:prstGeom>
          <a:solidFill>
            <a:srgbClr val="32FA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rgbClr val="002060"/>
                </a:solidFill>
              </a:rPr>
              <a:t>Полягає</a:t>
            </a:r>
            <a:r>
              <a:rPr lang="ru-RU" sz="2000" dirty="0" smtClean="0">
                <a:solidFill>
                  <a:srgbClr val="002060"/>
                </a:solidFill>
              </a:rPr>
              <a:t> у </a:t>
            </a:r>
            <a:r>
              <a:rPr lang="ru-RU" sz="2000" dirty="0" err="1">
                <a:solidFill>
                  <a:srgbClr val="002060"/>
                </a:solidFill>
              </a:rPr>
              <a:t>посиленні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взаємозалежності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країн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світу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розширенні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економічних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політичних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культурних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зв’язків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інформаційному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обміні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між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усіма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країнами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868144" y="1844823"/>
            <a:ext cx="3168352" cy="2592289"/>
          </a:xfrm>
          <a:prstGeom prst="round2DiagRect">
            <a:avLst/>
          </a:prstGeom>
          <a:solidFill>
            <a:srgbClr val="FB4F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rgbClr val="002060"/>
                </a:solidFill>
              </a:rPr>
              <a:t>Призводить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до </a:t>
            </a:r>
            <a:r>
              <a:rPr lang="ru-RU" sz="2000" dirty="0" err="1">
                <a:solidFill>
                  <a:srgbClr val="002060"/>
                </a:solidFill>
              </a:rPr>
              <a:t>зростання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впливу</a:t>
            </a:r>
            <a:r>
              <a:rPr lang="ru-RU" sz="2000" dirty="0">
                <a:solidFill>
                  <a:srgbClr val="002060"/>
                </a:solidFill>
              </a:rPr>
              <a:t> на весь </a:t>
            </a:r>
            <a:r>
              <a:rPr lang="ru-RU" sz="2000" dirty="0" err="1">
                <a:solidFill>
                  <a:srgbClr val="002060"/>
                </a:solidFill>
              </a:rPr>
              <a:t>світ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окремих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країн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нав’язування</a:t>
            </a:r>
            <a:r>
              <a:rPr lang="ru-RU" sz="2000" dirty="0">
                <a:solidFill>
                  <a:srgbClr val="002060"/>
                </a:solidFill>
              </a:rPr>
              <a:t> ними </a:t>
            </a:r>
            <a:r>
              <a:rPr lang="ru-RU" sz="2000" dirty="0" err="1">
                <a:solidFill>
                  <a:srgbClr val="002060"/>
                </a:solidFill>
              </a:rPr>
              <a:t>своїх</a:t>
            </a:r>
            <a:r>
              <a:rPr lang="ru-RU" sz="2000" dirty="0">
                <a:solidFill>
                  <a:srgbClr val="002060"/>
                </a:solidFill>
              </a:rPr>
              <a:t> систем </a:t>
            </a:r>
            <a:r>
              <a:rPr lang="ru-RU" sz="2000" dirty="0" err="1">
                <a:solidFill>
                  <a:srgbClr val="002060"/>
                </a:solidFill>
              </a:rPr>
              <a:t>цінностей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економічних</a:t>
            </a:r>
            <a:r>
              <a:rPr lang="ru-RU" sz="2000" dirty="0">
                <a:solidFill>
                  <a:srgbClr val="002060"/>
                </a:solidFill>
              </a:rPr>
              <a:t> та </a:t>
            </a:r>
            <a:r>
              <a:rPr lang="ru-RU" sz="2000" dirty="0" err="1">
                <a:solidFill>
                  <a:srgbClr val="002060"/>
                </a:solidFill>
              </a:rPr>
              <a:t>правових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відносин</a:t>
            </a:r>
            <a:r>
              <a:rPr lang="ru-RU" sz="2000" dirty="0">
                <a:solidFill>
                  <a:srgbClr val="002060"/>
                </a:solidFill>
              </a:rPr>
              <a:t>. </a:t>
            </a:r>
          </a:p>
          <a:p>
            <a:pPr algn="ctr"/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4809339"/>
            <a:ext cx="1725569" cy="143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/>
          <p:nvPr/>
        </p:nvCxnSpPr>
        <p:spPr>
          <a:xfrm>
            <a:off x="6067251" y="1268760"/>
            <a:ext cx="1313061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1907704" y="1268760"/>
            <a:ext cx="158417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2180810"/>
            <a:ext cx="2376264" cy="188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картинки глобалізаці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340" y="4437112"/>
            <a:ext cx="4137292" cy="2327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ртинки по запросу картинки глобалізаці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806641"/>
            <a:ext cx="1761218" cy="136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150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66700"/>
            <a:ext cx="7772400" cy="7032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4000"/>
              <a:t>Ключові інтеграційні блоки країн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t="22852" b="19221"/>
          <a:stretch/>
        </p:blipFill>
        <p:spPr bwMode="auto">
          <a:xfrm>
            <a:off x="105597" y="412539"/>
            <a:ext cx="1933254" cy="1119883"/>
          </a:xfrm>
          <a:prstGeom prst="rect">
            <a:avLst/>
          </a:prstGeom>
        </p:spPr>
      </p:pic>
      <p:sp>
        <p:nvSpPr>
          <p:cNvPr id="5" name="Прямоугольная выноска 4"/>
          <p:cNvSpPr/>
          <p:nvPr/>
        </p:nvSpPr>
        <p:spPr bwMode="auto">
          <a:xfrm>
            <a:off x="2896852" y="109419"/>
            <a:ext cx="5882626" cy="1447371"/>
          </a:xfrm>
          <a:prstGeom prst="wedgeRectCallout">
            <a:avLst>
              <a:gd name="adj1" fmla="val -68189"/>
              <a:gd name="adj2" fmla="val 1483"/>
            </a:avLst>
          </a:prstGeom>
          <a:solidFill>
            <a:schemeClr val="accent5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sz="2800" b="1" dirty="0" err="1">
                <a:solidFill>
                  <a:srgbClr val="FF0000"/>
                </a:solidFill>
              </a:rPr>
              <a:t>Тенденція</a:t>
            </a:r>
            <a:r>
              <a:rPr sz="2400" b="1" dirty="0">
                <a:solidFill>
                  <a:srgbClr val="002060"/>
                </a:solidFill>
              </a:rPr>
              <a:t> </a:t>
            </a:r>
            <a:r>
              <a:rPr sz="2400" b="1" i="1" dirty="0">
                <a:solidFill>
                  <a:srgbClr val="002060"/>
                </a:solidFill>
              </a:rPr>
              <a:t>(з </a:t>
            </a:r>
            <a:r>
              <a:rPr sz="2400" b="1" i="1" dirty="0" err="1">
                <a:solidFill>
                  <a:srgbClr val="002060"/>
                </a:solidFill>
              </a:rPr>
              <a:t>лат</a:t>
            </a:r>
            <a:r>
              <a:rPr sz="2400" b="1" i="1" dirty="0">
                <a:solidFill>
                  <a:srgbClr val="002060"/>
                </a:solidFill>
              </a:rPr>
              <a:t>. – </a:t>
            </a:r>
            <a:r>
              <a:rPr sz="2400" b="1" i="1" dirty="0" err="1">
                <a:solidFill>
                  <a:srgbClr val="002060"/>
                </a:solidFill>
              </a:rPr>
              <a:t>направляю</a:t>
            </a:r>
            <a:r>
              <a:rPr sz="2400" b="1" i="1" dirty="0">
                <a:solidFill>
                  <a:srgbClr val="002060"/>
                </a:solidFill>
              </a:rPr>
              <a:t>) </a:t>
            </a:r>
            <a:r>
              <a:rPr sz="2400" b="1" dirty="0">
                <a:solidFill>
                  <a:srgbClr val="002060"/>
                </a:solidFill>
              </a:rPr>
              <a:t>– </a:t>
            </a:r>
            <a:r>
              <a:rPr sz="2400" b="1" dirty="0" err="1">
                <a:solidFill>
                  <a:srgbClr val="002060"/>
                </a:solidFill>
              </a:rPr>
              <a:t>можливість</a:t>
            </a:r>
            <a:r>
              <a:rPr sz="2400" b="1" dirty="0">
                <a:solidFill>
                  <a:srgbClr val="002060"/>
                </a:solidFill>
              </a:rPr>
              <a:t> </a:t>
            </a:r>
            <a:r>
              <a:rPr sz="2400" b="1" dirty="0" err="1">
                <a:solidFill>
                  <a:srgbClr val="002060"/>
                </a:solidFill>
              </a:rPr>
              <a:t>розвитку</a:t>
            </a:r>
            <a:r>
              <a:rPr sz="2400" b="1" dirty="0">
                <a:solidFill>
                  <a:srgbClr val="002060"/>
                </a:solidFill>
              </a:rPr>
              <a:t> </a:t>
            </a:r>
            <a:r>
              <a:rPr sz="2400" b="1" dirty="0" err="1">
                <a:solidFill>
                  <a:srgbClr val="002060"/>
                </a:solidFill>
              </a:rPr>
              <a:t>тих</a:t>
            </a:r>
            <a:r>
              <a:rPr sz="2400" b="1" dirty="0">
                <a:solidFill>
                  <a:srgbClr val="002060"/>
                </a:solidFill>
              </a:rPr>
              <a:t> </a:t>
            </a:r>
            <a:r>
              <a:rPr sz="2400" b="1" dirty="0" err="1">
                <a:solidFill>
                  <a:srgbClr val="002060"/>
                </a:solidFill>
              </a:rPr>
              <a:t>чи</a:t>
            </a:r>
            <a:r>
              <a:rPr sz="2400" b="1" dirty="0">
                <a:solidFill>
                  <a:srgbClr val="002060"/>
                </a:solidFill>
              </a:rPr>
              <a:t> </a:t>
            </a:r>
            <a:r>
              <a:rPr sz="2400" b="1" dirty="0" err="1">
                <a:solidFill>
                  <a:srgbClr val="002060"/>
                </a:solidFill>
              </a:rPr>
              <a:t>інших</a:t>
            </a:r>
            <a:r>
              <a:rPr sz="2400" b="1" dirty="0">
                <a:solidFill>
                  <a:srgbClr val="002060"/>
                </a:solidFill>
              </a:rPr>
              <a:t> </a:t>
            </a:r>
            <a:r>
              <a:rPr sz="2400" b="1" dirty="0" err="1">
                <a:solidFill>
                  <a:srgbClr val="002060"/>
                </a:solidFill>
              </a:rPr>
              <a:t>подій</a:t>
            </a:r>
            <a:r>
              <a:rPr sz="2400" b="1" dirty="0">
                <a:solidFill>
                  <a:srgbClr val="002060"/>
                </a:solidFill>
              </a:rPr>
              <a:t> у </a:t>
            </a:r>
            <a:r>
              <a:rPr sz="2400" b="1" dirty="0" err="1">
                <a:solidFill>
                  <a:srgbClr val="002060"/>
                </a:solidFill>
              </a:rPr>
              <a:t>певному</a:t>
            </a:r>
            <a:r>
              <a:rPr sz="2400" b="1" dirty="0">
                <a:solidFill>
                  <a:srgbClr val="002060"/>
                </a:solidFill>
              </a:rPr>
              <a:t> </a:t>
            </a:r>
            <a:r>
              <a:rPr sz="2400" b="1" dirty="0" err="1">
                <a:solidFill>
                  <a:srgbClr val="002060"/>
                </a:solidFill>
              </a:rPr>
              <a:t>напрямку</a:t>
            </a:r>
            <a:endParaRPr sz="24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047925" y="3966200"/>
            <a:ext cx="3568556" cy="129087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86360" tIns="86360" rIns="86360" bIns="8636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b="1" dirty="0" err="1">
                <a:solidFill>
                  <a:srgbClr val="002060"/>
                </a:solidFill>
              </a:rPr>
              <a:t>Сучасні</a:t>
            </a:r>
            <a:r>
              <a:rPr sz="2400" b="1" dirty="0">
                <a:solidFill>
                  <a:srgbClr val="002060"/>
                </a:solidFill>
              </a:rPr>
              <a:t> </a:t>
            </a:r>
            <a:r>
              <a:rPr sz="2400" b="1" dirty="0" err="1">
                <a:solidFill>
                  <a:srgbClr val="002060"/>
                </a:solidFill>
              </a:rPr>
              <a:t>тенденції</a:t>
            </a:r>
            <a:r>
              <a:rPr sz="2400" b="1" dirty="0">
                <a:solidFill>
                  <a:srgbClr val="002060"/>
                </a:solidFill>
              </a:rPr>
              <a:t> </a:t>
            </a:r>
            <a:r>
              <a:rPr sz="2400" b="1" dirty="0" err="1">
                <a:solidFill>
                  <a:srgbClr val="002060"/>
                </a:solidFill>
              </a:rPr>
              <a:t>розвитку</a:t>
            </a:r>
            <a:r>
              <a:rPr sz="2400" b="1" dirty="0">
                <a:solidFill>
                  <a:srgbClr val="002060"/>
                </a:solidFill>
              </a:rPr>
              <a:t> </a:t>
            </a:r>
            <a:r>
              <a:rPr sz="2400" b="1" dirty="0" err="1">
                <a:solidFill>
                  <a:srgbClr val="002060"/>
                </a:solidFill>
              </a:rPr>
              <a:t>світового</a:t>
            </a:r>
            <a:r>
              <a:rPr sz="2400" b="1" dirty="0">
                <a:solidFill>
                  <a:srgbClr val="002060"/>
                </a:solidFill>
              </a:rPr>
              <a:t> </a:t>
            </a:r>
            <a:r>
              <a:rPr sz="2400" b="1" dirty="0" err="1">
                <a:solidFill>
                  <a:srgbClr val="002060"/>
                </a:solidFill>
              </a:rPr>
              <a:t>господарства</a:t>
            </a:r>
            <a:endParaRPr sz="2400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5496217" y="6019869"/>
            <a:ext cx="2729043" cy="35861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b="1" dirty="0" err="1">
                <a:solidFill>
                  <a:srgbClr val="002060"/>
                </a:solidFill>
              </a:rPr>
              <a:t>Інтернаціоналізація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7175102" y="4435342"/>
            <a:ext cx="1790423" cy="320171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b="1" dirty="0" err="1">
                <a:solidFill>
                  <a:srgbClr val="002060"/>
                </a:solidFill>
              </a:rPr>
              <a:t>Інтеграція</a:t>
            </a:r>
            <a:endParaRPr sz="20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3161445" y="3119014"/>
            <a:ext cx="3097234" cy="35441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81280" tIns="81280" rIns="81280" bIns="8128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b="1" dirty="0" err="1">
                <a:solidFill>
                  <a:srgbClr val="002060"/>
                </a:solidFill>
              </a:rPr>
              <a:t>Інформатизація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1178589" y="6019869"/>
            <a:ext cx="2849862" cy="37052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b="1" dirty="0" err="1">
                <a:solidFill>
                  <a:srgbClr val="002060"/>
                </a:solidFill>
              </a:rPr>
              <a:t>Транснаціоналізація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288585" y="4444884"/>
            <a:ext cx="2102060" cy="333509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b="1" dirty="0" err="1">
                <a:solidFill>
                  <a:srgbClr val="002060"/>
                </a:solidFill>
              </a:rPr>
              <a:t>Глобалізація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5400000">
            <a:off x="2463394" y="4337326"/>
            <a:ext cx="564157" cy="5352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8951413">
            <a:off x="6098741" y="5437010"/>
            <a:ext cx="564157" cy="5352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2251392">
            <a:off x="3001508" y="5441448"/>
            <a:ext cx="564157" cy="5352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6625380" y="4337325"/>
            <a:ext cx="564157" cy="5352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0800000">
            <a:off x="4427984" y="3473430"/>
            <a:ext cx="564157" cy="5352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6876" y="1556791"/>
            <a:ext cx="8965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err="1" smtClean="0">
                <a:solidFill>
                  <a:srgbClr val="002060"/>
                </a:solidFill>
                <a:latin typeface="Times New Roman"/>
              </a:rPr>
              <a:t>Конференція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/>
              </a:rPr>
              <a:t>ООН з 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</a:rPr>
              <a:t>навколишнього</a:t>
            </a:r>
            <a:r>
              <a:rPr lang="ru-RU" sz="240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</a:rPr>
              <a:t>середовища</a:t>
            </a:r>
            <a:r>
              <a:rPr lang="ru-RU" sz="2400" dirty="0">
                <a:solidFill>
                  <a:srgbClr val="002060"/>
                </a:solidFill>
                <a:latin typeface="Times New Roman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</a:rPr>
              <a:t>розвитку</a:t>
            </a:r>
            <a:r>
              <a:rPr lang="ru-RU" sz="2400" dirty="0">
                <a:solidFill>
                  <a:srgbClr val="002060"/>
                </a:solidFill>
                <a:latin typeface="Times New Roman"/>
              </a:rPr>
              <a:t> у 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</a:rPr>
              <a:t>Ріо</a:t>
            </a:r>
            <a:r>
              <a:rPr lang="ru-RU" sz="2400" dirty="0">
                <a:solidFill>
                  <a:srgbClr val="002060"/>
                </a:solidFill>
                <a:latin typeface="Times New Roman"/>
              </a:rPr>
              <a:t>­-де-­Жанейро 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</a:rPr>
              <a:t>програма</a:t>
            </a:r>
            <a:r>
              <a:rPr lang="ru-RU" sz="240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</a:rPr>
              <a:t>дій</a:t>
            </a:r>
            <a:r>
              <a:rPr lang="ru-RU" sz="2400" dirty="0">
                <a:solidFill>
                  <a:srgbClr val="002060"/>
                </a:solidFill>
                <a:latin typeface="Times New Roman"/>
              </a:rPr>
              <a:t> «Порядок 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</a:rPr>
              <a:t>денний</a:t>
            </a:r>
            <a:r>
              <a:rPr lang="ru-RU" sz="2400" dirty="0">
                <a:solidFill>
                  <a:srgbClr val="002060"/>
                </a:solidFill>
                <a:latin typeface="Times New Roman"/>
              </a:rPr>
              <a:t> на </a:t>
            </a:r>
            <a:r>
              <a:rPr lang="en-US" sz="2400" dirty="0">
                <a:solidFill>
                  <a:srgbClr val="002060"/>
                </a:solidFill>
                <a:latin typeface="Times New Roman"/>
              </a:rPr>
              <a:t>XXI 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</a:rPr>
              <a:t>століття</a:t>
            </a:r>
            <a:r>
              <a:rPr lang="ru-RU" sz="2400" dirty="0">
                <a:solidFill>
                  <a:srgbClr val="002060"/>
                </a:solidFill>
                <a:latin typeface="Times New Roman"/>
              </a:rPr>
              <a:t>» (дата 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</a:rPr>
              <a:t>прийняття</a:t>
            </a:r>
            <a:r>
              <a:rPr lang="ru-RU" sz="2400" dirty="0">
                <a:solidFill>
                  <a:srgbClr val="002060"/>
                </a:solidFill>
                <a:latin typeface="Times New Roman"/>
              </a:rPr>
              <a:t> – 1992 р.).</a:t>
            </a:r>
          </a:p>
        </p:txBody>
      </p:sp>
    </p:spTree>
    <p:extLst>
      <p:ext uri="{BB962C8B-B14F-4D97-AF65-F5344CB8AC3E}">
        <p14:creationId xmlns:p14="http://schemas.microsoft.com/office/powerpoint/2010/main" val="3974792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Картинки по запросу макдональд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8043" y="4539240"/>
            <a:ext cx="4383942" cy="219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60723" y="1165348"/>
            <a:ext cx="8856984" cy="16284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044785" y="2823190"/>
            <a:ext cx="50992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solidFill>
                  <a:srgbClr val="002060"/>
                </a:solidFill>
                <a:latin typeface="+mn-lt"/>
              </a:rPr>
              <a:t>Наслідком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інтернаціоналізації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стало </a:t>
            </a:r>
            <a:r>
              <a:rPr lang="ru-RU" sz="2400" dirty="0" err="1" smtClean="0">
                <a:solidFill>
                  <a:srgbClr val="002060"/>
                </a:solidFill>
                <a:latin typeface="+mn-lt"/>
              </a:rPr>
              <a:t>створення</a:t>
            </a:r>
            <a:r>
              <a:rPr lang="ru-RU" sz="2400" dirty="0">
                <a:latin typeface="+mn-lt"/>
              </a:rPr>
              <a:t> </a:t>
            </a:r>
            <a:r>
              <a:rPr lang="ru-RU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транснаціональних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корпорацій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(ТНК),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які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володіють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виробництвами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у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кількох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країнах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одночасно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5471" y="1224136"/>
            <a:ext cx="8605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Інтернаціоналізація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виробництва</a:t>
            </a: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– </a:t>
            </a:r>
            <a:r>
              <a:rPr lang="ru-RU" sz="2400" b="1" dirty="0" err="1">
                <a:solidFill>
                  <a:srgbClr val="002060"/>
                </a:solidFill>
                <a:latin typeface="Times New Roman"/>
              </a:rPr>
              <a:t>розвиток</a:t>
            </a:r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/>
              </a:rPr>
              <a:t>економічних</a:t>
            </a:r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/>
              </a:rPr>
              <a:t>зв’язків</a:t>
            </a:r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/>
              </a:rPr>
              <a:t>між</a:t>
            </a:r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/>
              </a:rPr>
              <a:t>національними</a:t>
            </a:r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/>
              </a:rPr>
              <a:t>господарствами</a:t>
            </a:r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, коли </a:t>
            </a:r>
            <a:r>
              <a:rPr lang="ru-RU" sz="2400" b="1" dirty="0" err="1">
                <a:solidFill>
                  <a:srgbClr val="002060"/>
                </a:solidFill>
                <a:latin typeface="Times New Roman"/>
              </a:rPr>
              <a:t>економіка</a:t>
            </a:r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/>
              </a:rPr>
              <a:t>однієї</a:t>
            </a:r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/>
              </a:rPr>
              <a:t>країни</a:t>
            </a:r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/>
              </a:rPr>
              <a:t>стає</a:t>
            </a:r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/>
              </a:rPr>
              <a:t>частиною</a:t>
            </a:r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/>
              </a:rPr>
              <a:t>світового</a:t>
            </a:r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/>
              </a:rPr>
              <a:t>виробничого</a:t>
            </a:r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/>
              </a:rPr>
              <a:t>процесу</a:t>
            </a:r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.</a:t>
            </a:r>
          </a:p>
        </p:txBody>
      </p:sp>
      <p:pic>
        <p:nvPicPr>
          <p:cNvPr id="10" name="Picture 4" descr="https://morphium.info/nph-proxy.cgi/en/M0/687474702s7777772r706572656q656r792r72752s626s6s6o732s6s736q696r6s672s77702q636s6r74656r742s75706p6s6164732s323031362s31302s6465765s6r6s76312r6n7067"/>
          <p:cNvPicPr>
            <a:picLocks noChangeAspect="1" noChangeArrowheads="1"/>
          </p:cNvPicPr>
          <p:nvPr/>
        </p:nvPicPr>
        <p:blipFill>
          <a:blip r:embed="rId3"/>
          <a:srcRect b="15341"/>
          <a:stretch/>
        </p:blipFill>
        <p:spPr bwMode="auto">
          <a:xfrm>
            <a:off x="61548" y="2823190"/>
            <a:ext cx="3968030" cy="222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67544" y="507335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i="1" dirty="0">
                <a:solidFill>
                  <a:srgbClr val="002060"/>
                </a:solidFill>
                <a:latin typeface="+mn-lt"/>
              </a:rPr>
              <a:t>Ресторани американської компанії “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McDonald’s</a:t>
            </a:r>
            <a:r>
              <a:rPr lang="uk-UA" sz="2400" b="1" i="1" dirty="0">
                <a:solidFill>
                  <a:srgbClr val="002060"/>
                </a:solidFill>
                <a:latin typeface="+mn-lt"/>
              </a:rPr>
              <a:t>”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uk-UA" sz="2400" b="1" i="1" dirty="0">
                <a:solidFill>
                  <a:srgbClr val="002060"/>
                </a:solidFill>
                <a:latin typeface="+mn-lt"/>
              </a:rPr>
              <a:t>поширені у більш як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100</a:t>
            </a:r>
            <a:r>
              <a:rPr lang="uk-UA" sz="2400" b="1" i="1" dirty="0">
                <a:solidFill>
                  <a:srgbClr val="002060"/>
                </a:solidFill>
                <a:latin typeface="+mn-lt"/>
              </a:rPr>
              <a:t> країнах світу</a:t>
            </a:r>
            <a:endParaRPr lang="ru-RU" sz="240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464" y="-50267"/>
            <a:ext cx="89879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 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На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основі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міжнародного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поділу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праці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виробничої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та 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науково-­технічної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спеціалізації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+mn-lt"/>
              </a:rPr>
              <a:t>відбувається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проникнення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виробництва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з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однієї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країни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територію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інших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Транснаціоналізація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–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процес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посилення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ролі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транснаціональних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корпорацій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у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світовій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економіці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+mn-lt"/>
              </a:rPr>
            </a:b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79512" y="2924944"/>
            <a:ext cx="8834399" cy="11020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sz="2400" b="1" dirty="0">
                <a:solidFill>
                  <a:srgbClr val="FF0000"/>
                </a:solidFill>
              </a:rPr>
              <a:t>ТНК </a:t>
            </a:r>
            <a:r>
              <a:rPr sz="2400" b="1" dirty="0">
                <a:solidFill>
                  <a:srgbClr val="002060"/>
                </a:solidFill>
              </a:rPr>
              <a:t>– </a:t>
            </a:r>
            <a:r>
              <a:rPr sz="2400" b="1" dirty="0" err="1">
                <a:solidFill>
                  <a:srgbClr val="002060"/>
                </a:solidFill>
              </a:rPr>
              <a:t>компанія</a:t>
            </a:r>
            <a:r>
              <a:rPr sz="2400" b="1" dirty="0">
                <a:solidFill>
                  <a:srgbClr val="002060"/>
                </a:solidFill>
              </a:rPr>
              <a:t>, </a:t>
            </a:r>
            <a:r>
              <a:rPr sz="2400" b="1" dirty="0" err="1">
                <a:solidFill>
                  <a:srgbClr val="002060"/>
                </a:solidFill>
              </a:rPr>
              <a:t>що</a:t>
            </a:r>
            <a:r>
              <a:rPr sz="2400" b="1" dirty="0">
                <a:solidFill>
                  <a:srgbClr val="002060"/>
                </a:solidFill>
              </a:rPr>
              <a:t> </a:t>
            </a:r>
            <a:r>
              <a:rPr sz="2400" b="1" dirty="0" err="1">
                <a:solidFill>
                  <a:srgbClr val="002060"/>
                </a:solidFill>
              </a:rPr>
              <a:t>володіє</a:t>
            </a:r>
            <a:r>
              <a:rPr sz="2400" b="1" dirty="0">
                <a:solidFill>
                  <a:srgbClr val="002060"/>
                </a:solidFill>
              </a:rPr>
              <a:t> </a:t>
            </a:r>
            <a:r>
              <a:rPr sz="2400" b="1" dirty="0" err="1">
                <a:solidFill>
                  <a:srgbClr val="002060"/>
                </a:solidFill>
              </a:rPr>
              <a:t>виробничими</a:t>
            </a:r>
            <a:r>
              <a:rPr sz="2400" b="1" dirty="0">
                <a:solidFill>
                  <a:srgbClr val="002060"/>
                </a:solidFill>
              </a:rPr>
              <a:t> </a:t>
            </a:r>
            <a:r>
              <a:rPr sz="2400" b="1" dirty="0" err="1">
                <a:solidFill>
                  <a:srgbClr val="002060"/>
                </a:solidFill>
              </a:rPr>
              <a:t>активами</a:t>
            </a:r>
            <a:r>
              <a:rPr sz="2400" b="1" dirty="0">
                <a:solidFill>
                  <a:srgbClr val="002060"/>
                </a:solidFill>
              </a:rPr>
              <a:t> у </a:t>
            </a:r>
            <a:r>
              <a:rPr sz="2400" b="1" dirty="0" err="1">
                <a:solidFill>
                  <a:srgbClr val="002060"/>
                </a:solidFill>
              </a:rPr>
              <a:t>декількох</a:t>
            </a:r>
            <a:r>
              <a:rPr sz="2400" b="1" dirty="0">
                <a:solidFill>
                  <a:srgbClr val="002060"/>
                </a:solidFill>
              </a:rPr>
              <a:t> </a:t>
            </a:r>
            <a:r>
              <a:rPr sz="2400" b="1" dirty="0" err="1">
                <a:solidFill>
                  <a:srgbClr val="002060"/>
                </a:solidFill>
              </a:rPr>
              <a:t>країнах</a:t>
            </a:r>
            <a:endParaRPr sz="2400" b="1" dirty="0">
              <a:solidFill>
                <a:srgbClr val="002060"/>
              </a:solidFill>
            </a:endParaRPr>
          </a:p>
        </p:txBody>
      </p:sp>
      <p:pic>
        <p:nvPicPr>
          <p:cNvPr id="1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512" y="1270531"/>
            <a:ext cx="1836887" cy="1222365"/>
          </a:xfr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7454" y="1296059"/>
            <a:ext cx="1719879" cy="11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0032" y="1282923"/>
            <a:ext cx="2365116" cy="122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Картинки по запросу нестле логотип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1347902"/>
            <a:ext cx="2070836" cy="9491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153701" y="4941168"/>
            <a:ext cx="1637987" cy="1730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002060"/>
                </a:solidFill>
              </a:rPr>
              <a:t>Інвестують</a:t>
            </a:r>
            <a:r>
              <a:rPr lang="ru-RU" b="1" dirty="0">
                <a:solidFill>
                  <a:srgbClr val="002060"/>
                </a:solidFill>
              </a:rPr>
              <a:t> = </a:t>
            </a:r>
            <a:r>
              <a:rPr lang="ru-RU" b="1" dirty="0" err="1">
                <a:solidFill>
                  <a:srgbClr val="002060"/>
                </a:solidFill>
              </a:rPr>
              <a:t>створюють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виробничі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потужності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051719" y="4940839"/>
            <a:ext cx="1549931" cy="1730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002060"/>
                </a:solidFill>
              </a:rPr>
              <a:t>Створюють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розробляють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передові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технології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815916" y="4927461"/>
            <a:ext cx="1764196" cy="1744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50% </a:t>
            </a:r>
            <a:r>
              <a:rPr lang="ru-RU" b="1" dirty="0" err="1">
                <a:solidFill>
                  <a:srgbClr val="002060"/>
                </a:solidFill>
              </a:rPr>
              <a:t>промислового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виробництва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світу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868144" y="4914937"/>
            <a:ext cx="1448566" cy="1706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err="1">
                <a:solidFill>
                  <a:srgbClr val="002060"/>
                </a:solidFill>
              </a:rPr>
              <a:t>Об’єднують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багато</a:t>
            </a:r>
            <a:endParaRPr lang="ru-RU" sz="1400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b="1" dirty="0" err="1">
                <a:solidFill>
                  <a:srgbClr val="002060"/>
                </a:solidFill>
              </a:rPr>
              <a:t>галузей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514407" y="4914937"/>
            <a:ext cx="1512926" cy="1730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70% </a:t>
            </a:r>
            <a:r>
              <a:rPr lang="ru-RU" b="1" dirty="0" err="1">
                <a:solidFill>
                  <a:srgbClr val="002060"/>
                </a:solidFill>
              </a:rPr>
              <a:t>світової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торгівлі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683568" y="4149080"/>
            <a:ext cx="576064" cy="57606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2538652" y="4189690"/>
            <a:ext cx="576064" cy="57606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410588" y="4189690"/>
            <a:ext cx="576064" cy="57606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6304395" y="4182616"/>
            <a:ext cx="576064" cy="57606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7982838" y="4182616"/>
            <a:ext cx="576064" cy="57606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666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картинки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804" y="2285842"/>
            <a:ext cx="990358" cy="990358"/>
          </a:xfrm>
          <a:prstGeom prst="rect">
            <a:avLst/>
          </a:prstGeom>
          <a:noFill/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4896" y="692696"/>
            <a:ext cx="8792739" cy="1440160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Регіональна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інтеграція</a:t>
            </a:r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sz="2000" b="1" dirty="0">
                <a:solidFill>
                  <a:srgbClr val="002060"/>
                </a:solidFill>
              </a:rPr>
              <a:t>(</a:t>
            </a:r>
            <a:r>
              <a:rPr lang="ru-RU" sz="2000" b="1" dirty="0" err="1">
                <a:solidFill>
                  <a:srgbClr val="002060"/>
                </a:solidFill>
              </a:rPr>
              <a:t>від</a:t>
            </a:r>
            <a:r>
              <a:rPr lang="ru-RU" sz="2000" b="1" dirty="0">
                <a:solidFill>
                  <a:srgbClr val="002060"/>
                </a:solidFill>
              </a:rPr>
              <a:t> лат. </a:t>
            </a:r>
            <a:r>
              <a:rPr lang="en-US" sz="2000" b="1" dirty="0" err="1">
                <a:solidFill>
                  <a:srgbClr val="002060"/>
                </a:solidFill>
              </a:rPr>
              <a:t>integratio</a:t>
            </a:r>
            <a:r>
              <a:rPr lang="en-US" sz="2000" b="1" dirty="0">
                <a:solidFill>
                  <a:srgbClr val="002060"/>
                </a:solidFill>
              </a:rPr>
              <a:t> – </a:t>
            </a:r>
            <a:r>
              <a:rPr lang="ru-RU" sz="2000" b="1" dirty="0" err="1">
                <a:solidFill>
                  <a:srgbClr val="002060"/>
                </a:solidFill>
              </a:rPr>
              <a:t>об’єднання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частин</a:t>
            </a:r>
            <a:r>
              <a:rPr lang="ru-RU" sz="2000" b="1" dirty="0">
                <a:solidFill>
                  <a:srgbClr val="002060"/>
                </a:solidFill>
              </a:rPr>
              <a:t>) – </a:t>
            </a:r>
            <a:r>
              <a:rPr lang="ru-RU" sz="2000" b="1" dirty="0" err="1">
                <a:solidFill>
                  <a:srgbClr val="002060"/>
                </a:solidFill>
              </a:rPr>
              <a:t>зближення</a:t>
            </a:r>
            <a:r>
              <a:rPr lang="ru-RU" sz="2000" b="1" dirty="0">
                <a:solidFill>
                  <a:srgbClr val="002060"/>
                </a:solidFill>
              </a:rPr>
              <a:t> та </a:t>
            </a:r>
            <a:r>
              <a:rPr lang="ru-RU" sz="2000" b="1" dirty="0" err="1">
                <a:solidFill>
                  <a:srgbClr val="002060"/>
                </a:solidFill>
              </a:rPr>
              <a:t>поглиблення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взаємодії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національних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економік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розвиток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глибоких</a:t>
            </a:r>
            <a:r>
              <a:rPr lang="ru-RU" sz="2000" b="1" dirty="0">
                <a:solidFill>
                  <a:srgbClr val="002060"/>
                </a:solidFill>
              </a:rPr>
              <a:t> та  </a:t>
            </a:r>
            <a:r>
              <a:rPr lang="ru-RU" sz="2000" b="1" dirty="0" err="1">
                <a:solidFill>
                  <a:srgbClr val="002060"/>
                </a:solidFill>
              </a:rPr>
              <a:t>стійких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взаємозв’язків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між</a:t>
            </a:r>
            <a:r>
              <a:rPr lang="ru-RU" sz="2000" b="1" dirty="0">
                <a:solidFill>
                  <a:srgbClr val="002060"/>
                </a:solidFill>
              </a:rPr>
              <a:t> ними.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2020"/>
            <a:ext cx="8239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/>
              </a:rPr>
              <a:t>Нова </a:t>
            </a:r>
            <a:r>
              <a:rPr lang="ru-RU" sz="2400" dirty="0">
                <a:solidFill>
                  <a:srgbClr val="002060"/>
                </a:solidFill>
                <a:latin typeface="Times New Roman"/>
              </a:rPr>
              <a:t>форма 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</a:rPr>
              <a:t>міжнародного</a:t>
            </a:r>
            <a:r>
              <a:rPr lang="ru-RU" sz="240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</a:rPr>
              <a:t>географічного</a:t>
            </a:r>
            <a:r>
              <a:rPr lang="ru-RU" sz="240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</a:rPr>
              <a:t>поділу</a:t>
            </a:r>
            <a:r>
              <a:rPr lang="ru-RU" sz="240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</a:rPr>
              <a:t>праці</a:t>
            </a:r>
            <a:r>
              <a:rPr lang="ru-RU" sz="2400" dirty="0">
                <a:solidFill>
                  <a:srgbClr val="002060"/>
                </a:solidFill>
                <a:latin typeface="Times New Roman"/>
              </a:rPr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95392" y="2550004"/>
            <a:ext cx="5156929" cy="6636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51721" y="2580966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М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іжнародні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економічні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угрупованя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країн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92819" y="3653369"/>
            <a:ext cx="2243841" cy="576064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Регіональні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765662" y="3706255"/>
            <a:ext cx="2243841" cy="576064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Профільні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8804" y="4677005"/>
            <a:ext cx="2531873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err="1">
                <a:solidFill>
                  <a:srgbClr val="002060"/>
                </a:solidFill>
              </a:rPr>
              <a:t>сформувалися</a:t>
            </a:r>
            <a:r>
              <a:rPr lang="ru-RU" sz="2400" dirty="0">
                <a:solidFill>
                  <a:srgbClr val="002060"/>
                </a:solidFill>
              </a:rPr>
              <a:t> на </a:t>
            </a:r>
            <a:r>
              <a:rPr lang="ru-RU" sz="2400" dirty="0" err="1">
                <a:solidFill>
                  <a:srgbClr val="002060"/>
                </a:solidFill>
              </a:rPr>
              <a:t>основі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спільного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географічного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положення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країн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83794" y="4797152"/>
            <a:ext cx="2365793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rgbClr val="002060"/>
                </a:solidFill>
              </a:rPr>
              <a:t>виникли</a:t>
            </a:r>
            <a:r>
              <a:rPr lang="ru-RU" sz="2400" dirty="0">
                <a:solidFill>
                  <a:srgbClr val="002060"/>
                </a:solidFill>
              </a:rPr>
              <a:t> на </a:t>
            </a:r>
            <a:r>
              <a:rPr lang="ru-RU" sz="2400" dirty="0" err="1">
                <a:solidFill>
                  <a:srgbClr val="002060"/>
                </a:solidFill>
              </a:rPr>
              <a:t>основі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подібної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господарської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спеціалізації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1412045" y="4254235"/>
            <a:ext cx="392964" cy="42277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691100" y="4374382"/>
            <a:ext cx="392964" cy="42277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6" name="Стрелка углом 15"/>
          <p:cNvSpPr/>
          <p:nvPr/>
        </p:nvSpPr>
        <p:spPr>
          <a:xfrm rot="5400000">
            <a:off x="7489555" y="2744639"/>
            <a:ext cx="925234" cy="999702"/>
          </a:xfrm>
          <a:prstGeom prst="ben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углом 16"/>
          <p:cNvSpPr/>
          <p:nvPr/>
        </p:nvSpPr>
        <p:spPr>
          <a:xfrm rot="5400000" flipV="1">
            <a:off x="1426285" y="2760562"/>
            <a:ext cx="848644" cy="889570"/>
          </a:xfrm>
          <a:prstGeom prst="ben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https://image.jimcdn.com/app/cms/image/transf/dimension=733x10000:format=png/path/s16925f0d51e7b5d4/image/i9b0ceebf4eeb6b0d/version/1531994713/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296" y="3994287"/>
            <a:ext cx="3291450" cy="253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464230" cy="6858000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5436096" y="1844824"/>
            <a:ext cx="3563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  <a:latin typeface="+mn-lt"/>
              </a:rPr>
              <a:t>Ядро світової господарської системи становлять близько 500 корпорацій</a:t>
            </a:r>
            <a:r>
              <a:rPr lang="uk-UA" sz="3600" dirty="0">
                <a:solidFill>
                  <a:srgbClr val="7030A0"/>
                </a:solidFill>
                <a:latin typeface="+mn-lt"/>
              </a:rPr>
              <a:t>.</a:t>
            </a:r>
            <a:endParaRPr lang="ru-RU" sz="3600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6781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Картинки по запросу прапор є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артинки по запросу прапор єс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Картинки по запросу прапор єс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293096"/>
            <a:ext cx="3370607" cy="2247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5093" y="61879"/>
            <a:ext cx="45909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0070C0"/>
                </a:solidFill>
                <a:latin typeface="Times New Roman"/>
              </a:rPr>
              <a:t>Європейський</a:t>
            </a:r>
            <a:r>
              <a:rPr lang="ru-RU" sz="2800" b="1" dirty="0">
                <a:solidFill>
                  <a:srgbClr val="0070C0"/>
                </a:solidFill>
                <a:latin typeface="Times New Roman"/>
              </a:rPr>
              <a:t> Союз</a:t>
            </a:r>
            <a:r>
              <a:rPr lang="ru-RU" sz="2800" dirty="0">
                <a:solidFill>
                  <a:srgbClr val="0070C0"/>
                </a:solidFill>
                <a:latin typeface="Times New Roman"/>
              </a:rPr>
              <a:t> (ЄС</a:t>
            </a:r>
            <a:r>
              <a:rPr lang="ru-RU" sz="2800" dirty="0" smtClean="0">
                <a:solidFill>
                  <a:srgbClr val="0070C0"/>
                </a:solidFill>
                <a:latin typeface="Times New Roman"/>
              </a:rPr>
              <a:t>)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5575" y="643412"/>
            <a:ext cx="391236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>
                <a:solidFill>
                  <a:srgbClr val="002060"/>
                </a:solidFill>
                <a:latin typeface="Times New Roman"/>
              </a:rPr>
              <a:t>входять</a:t>
            </a:r>
            <a:r>
              <a:rPr lang="ru-RU" sz="2000" dirty="0">
                <a:solidFill>
                  <a:srgbClr val="002060"/>
                </a:solidFill>
                <a:latin typeface="Times New Roman"/>
              </a:rPr>
              <a:t> 28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</a:rPr>
              <a:t>країн</a:t>
            </a:r>
            <a:r>
              <a:rPr lang="ru-RU" sz="200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/>
              </a:rPr>
              <a:t>Європи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</a:rPr>
              <a:t>;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endParaRPr lang="ru-RU" sz="2000" dirty="0" smtClean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+mn-lt"/>
              </a:rPr>
              <a:t>м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ета -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економічна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та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політична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+mn-lt"/>
              </a:rPr>
              <a:t>консолідація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rgbClr val="002060"/>
                </a:solidFill>
                <a:latin typeface="+mn-lt"/>
              </a:rPr>
              <a:t>створений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єдиний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внутрішній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ринок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+mn-lt"/>
              </a:rPr>
              <a:t>країн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 (</a:t>
            </a:r>
            <a:r>
              <a:rPr lang="ru-RU" sz="2000" dirty="0" err="1" smtClean="0">
                <a:solidFill>
                  <a:srgbClr val="002060"/>
                </a:solidFill>
                <a:latin typeface="+mn-lt"/>
              </a:rPr>
              <a:t>перейшли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до «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єдиного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простору» з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прозорими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кордонами для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вільного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пересування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това­рів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послуг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капіталів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та </a:t>
            </a:r>
            <a:r>
              <a:rPr lang="ru-RU" sz="2000" dirty="0" err="1" smtClean="0">
                <a:solidFill>
                  <a:srgbClr val="002060"/>
                </a:solidFill>
                <a:latin typeface="+mn-lt"/>
              </a:rPr>
              <a:t>населення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rgbClr val="002060"/>
                </a:solidFill>
                <a:latin typeface="+mn-lt"/>
              </a:rPr>
              <a:t>введення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єдиної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грошової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одиниці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євро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.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з 1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січня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1999 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р.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 </a:t>
            </a:r>
            <a:endParaRPr lang="ru-RU" sz="2000" dirty="0" smtClean="0">
              <a:solidFill>
                <a:srgbClr val="002060"/>
              </a:solidFill>
              <a:latin typeface="Times New Roman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40668" y="84430"/>
            <a:ext cx="4241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Угода про </a:t>
            </a:r>
            <a:r>
              <a:rPr lang="ru-RU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Північно-Американську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зону </a:t>
            </a:r>
            <a:r>
              <a:rPr lang="ru-RU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вільної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торгівлі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 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(НАФТА)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38361" y="3933056"/>
            <a:ext cx="37625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/>
              </a:rPr>
              <a:t>США, Канада та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</a:rPr>
              <a:t>Мексика;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 мета - 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усунення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усіх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обмежень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у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торгівлі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між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трьома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країнами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взаємне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відкриття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ринків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для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державних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закупівель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спільний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захист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інтелектуальної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власності</a:t>
            </a:r>
            <a:endParaRPr lang="ru-RU" sz="2000" dirty="0" smtClean="0">
              <a:solidFill>
                <a:srgbClr val="002060"/>
              </a:solidFill>
              <a:latin typeface="Times New Roman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2057" name="Picture 9" descr="https://image.jimcdn.com/app/cms/image/transf/none/path/s16925f0d51e7b5d4/image/i347785511f3c3b42/version/1531994522/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726" y="1412777"/>
            <a:ext cx="275662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7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05" y="1057799"/>
            <a:ext cx="42804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членами АСЕАН є 10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країн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+mn-lt"/>
              </a:rPr>
              <a:t>регіону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мета -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сприяння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економічному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соціальному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та культурному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розвитку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+mn-lt"/>
              </a:rPr>
              <a:t>країн-учасниць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забезпечення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спільної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оборони.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008" y="91725"/>
            <a:ext cx="4427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Асоціація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держав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Південно-Східної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Азії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(АСЕАН). </a:t>
            </a:r>
          </a:p>
        </p:txBody>
      </p:sp>
      <p:pic>
        <p:nvPicPr>
          <p:cNvPr id="3074" name="Picture 2" descr="https://image.jimcdn.com/app/cms/image/transf/dimension=367x1024:format=png/path/s16925f0d51e7b5d4/image/i4b4c2be409fccd2b/version/1531994522/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48962"/>
            <a:ext cx="3495675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60033" y="2863427"/>
            <a:ext cx="41459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53 </a:t>
            </a:r>
            <a:r>
              <a:rPr lang="ru-RU" sz="2400" dirty="0" err="1" smtClean="0">
                <a:solidFill>
                  <a:srgbClr val="002060"/>
                </a:solidFill>
                <a:latin typeface="+mn-lt"/>
              </a:rPr>
              <a:t>країни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мета 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–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створення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ефективного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спільного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ринку;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err="1" smtClean="0">
                <a:solidFill>
                  <a:srgbClr val="002060"/>
                </a:solidFill>
                <a:latin typeface="+mn-lt"/>
              </a:rPr>
              <a:t>Перспективи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: 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 err="1" smtClean="0">
                <a:solidFill>
                  <a:srgbClr val="002060"/>
                </a:solidFill>
                <a:latin typeface="+mn-lt"/>
              </a:rPr>
              <a:t>введення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єдиної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валюти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(афро), </a:t>
            </a:r>
            <a:endParaRPr lang="ru-RU" sz="24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 err="1" smtClean="0">
                <a:solidFill>
                  <a:srgbClr val="002060"/>
                </a:solidFill>
                <a:latin typeface="+mn-lt"/>
              </a:rPr>
              <a:t>створення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спільних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збройних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сил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 err="1" smtClean="0">
                <a:solidFill>
                  <a:srgbClr val="002060"/>
                </a:solidFill>
                <a:latin typeface="+mn-lt"/>
              </a:rPr>
              <a:t>спільні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+mn-lt"/>
              </a:rPr>
              <a:t>фінансові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установ</a:t>
            </a:r>
            <a:r>
              <a:rPr lang="ru-RU" sz="2400" dirty="0">
                <a:latin typeface="+mn-lt"/>
              </a:rPr>
              <a:t>.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103694"/>
            <a:ext cx="4211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Регіональна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організація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endParaRPr lang="ru-RU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Африканський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Союз</a:t>
            </a:r>
          </a:p>
        </p:txBody>
      </p:sp>
      <p:sp>
        <p:nvSpPr>
          <p:cNvPr id="8" name="AutoShape 4" descr="Картинки по запросу прапор африканського союз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https://image.jimcdn.com/app/cms/image/transf/dimension=367x1024:format=png/path/s16925f0d51e7b5d4/image/i4c6309e1dd38542d/version/1531994522/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091" y="934691"/>
            <a:ext cx="2063826" cy="182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207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992" y="2996952"/>
            <a:ext cx="476585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+mn-lt"/>
              </a:rPr>
              <a:t>12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країн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з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трьох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частин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світу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: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Азії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, Африки та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Латинської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Америки.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err="1" smtClean="0">
                <a:solidFill>
                  <a:srgbClr val="002060"/>
                </a:solidFill>
                <a:latin typeface="+mn-lt"/>
              </a:rPr>
              <a:t>захисту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інтересів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+mn-lt"/>
              </a:rPr>
              <a:t>країн-експортерів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+mn-lt"/>
              </a:rPr>
              <a:t>нафти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 (</a:t>
            </a:r>
            <a:r>
              <a:rPr lang="ru-RU" sz="2400" dirty="0" err="1" smtClean="0">
                <a:solidFill>
                  <a:srgbClr val="002060"/>
                </a:solidFill>
                <a:latin typeface="+mn-lt"/>
              </a:rPr>
              <a:t>встановлення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+mn-lt"/>
              </a:rPr>
              <a:t>єдиних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+mn-lt"/>
              </a:rPr>
              <a:t>цін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),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err="1" smtClean="0">
                <a:solidFill>
                  <a:srgbClr val="002060"/>
                </a:solidFill>
                <a:latin typeface="+mn-lt"/>
              </a:rPr>
              <a:t>підвищення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прибутків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від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продажу </a:t>
            </a:r>
            <a:r>
              <a:rPr lang="ru-RU" sz="2400" dirty="0" err="1" smtClean="0">
                <a:solidFill>
                  <a:srgbClr val="002060"/>
                </a:solidFill>
                <a:latin typeface="+mn-lt"/>
              </a:rPr>
              <a:t>сировини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err="1" smtClean="0">
                <a:solidFill>
                  <a:srgbClr val="002060"/>
                </a:solidFill>
                <a:latin typeface="+mn-lt"/>
              </a:rPr>
              <a:t>створення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власної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нафтопереробної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промисловості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98" y="25802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Організація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країн-експортерів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нафти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(ОПЕК)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s://image.jimcdn.com/app/cms/image/transf/dimension=367x1024:format=jpg/path/s16925f0d51e7b5d4/image/idf2426fa73f3d68b/version/1531994522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4" y="980728"/>
            <a:ext cx="359201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04048" y="1844824"/>
            <a:ext cx="3995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До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його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складу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входять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16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країн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: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Росія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, ряд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країн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Азії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, Африки та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Латинської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Америки.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76055" y="164301"/>
            <a:ext cx="35984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Форум </a:t>
            </a:r>
            <a:r>
              <a:rPr lang="ru-RU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країн-експортерів</a:t>
            </a:r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газу (ФКЕГ)</a:t>
            </a:r>
            <a:endParaRPr lang="ru-RU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100" name="Picture 4" descr="Картинки по запросу прапор фке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25" y="3772202"/>
            <a:ext cx="3170659" cy="217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627763"/>
      </p:ext>
    </p:extLst>
  </p:cSld>
  <p:clrMapOvr>
    <a:masterClrMapping/>
  </p:clrMapOvr>
</p:sld>
</file>

<file path=ppt/theme/theme1.xml><?xml version="1.0" encoding="utf-8"?>
<a:theme xmlns:a="http://schemas.openxmlformats.org/drawingml/2006/main" name="41_Motleymap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41_Motleymap</Template>
  <TotalTime>291</TotalTime>
  <Words>429</Words>
  <Application>Microsoft Office PowerPoint</Application>
  <PresentationFormat>Экран (4:3)</PresentationFormat>
  <Paragraphs>74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41_Motleymap</vt:lpstr>
      <vt:lpstr>СУЧАСНІ ТЕНДЕНЦІЇ РОЗВИТКУ СВІТОВОГО ГОСПОДАРСТВА. ГЛОБАЛІЗАЦІЯ.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Ключові інтеграційні блоки країн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СУЧАСНІ ТЕНДЕНЦІЇ РОЗВИТКУ СВІТОВОГО ГОСПОДАРСТВА. ГЛОБАЛІЗАЦІЯ.</dc:title>
  <dc:creator>Пользователь</dc:creator>
  <cp:lastModifiedBy>User</cp:lastModifiedBy>
  <cp:revision>32</cp:revision>
  <cp:lastPrinted>2019-10-07T16:52:19Z</cp:lastPrinted>
  <dcterms:created xsi:type="dcterms:W3CDTF">2017-11-08T16:19:11Z</dcterms:created>
  <dcterms:modified xsi:type="dcterms:W3CDTF">2019-10-07T16:53:58Z</dcterms:modified>
</cp:coreProperties>
</file>