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89" r:id="rId5"/>
    <p:sldId id="258" r:id="rId6"/>
    <p:sldId id="259" r:id="rId7"/>
    <p:sldId id="290" r:id="rId8"/>
    <p:sldId id="261" r:id="rId9"/>
    <p:sldId id="262" r:id="rId10"/>
    <p:sldId id="263" r:id="rId11"/>
    <p:sldId id="264" r:id="rId12"/>
    <p:sldId id="265" r:id="rId13"/>
    <p:sldId id="266" r:id="rId14"/>
    <p:sldId id="288" r:id="rId15"/>
    <p:sldId id="291" r:id="rId16"/>
    <p:sldId id="269" r:id="rId17"/>
    <p:sldId id="292" r:id="rId18"/>
    <p:sldId id="293" r:id="rId19"/>
    <p:sldId id="272" r:id="rId20"/>
    <p:sldId id="273" r:id="rId21"/>
    <p:sldId id="274" r:id="rId22"/>
    <p:sldId id="275" r:id="rId23"/>
    <p:sldId id="296" r:id="rId24"/>
    <p:sldId id="276" r:id="rId25"/>
    <p:sldId id="277" r:id="rId26"/>
    <p:sldId id="278" r:id="rId27"/>
    <p:sldId id="279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299" r:id="rId36"/>
    <p:sldId id="300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283" r:id="rId49"/>
    <p:sldId id="297" r:id="rId50"/>
    <p:sldId id="284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59" autoAdjust="0"/>
  </p:normalViewPr>
  <p:slideViewPr>
    <p:cSldViewPr>
      <p:cViewPr>
        <p:scale>
          <a:sx n="100" d="100"/>
          <a:sy n="100" d="100"/>
        </p:scale>
        <p:origin x="-130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67482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1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123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59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97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0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87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90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54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91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924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718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935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35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3997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664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4452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40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6651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44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155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7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19.02.2022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19.02.2022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362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19.02.2022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755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FFFF00"/>
                </a:solidFill>
                <a:latin typeface="Academia" pitchFamily="34" charset="0"/>
              </a:rPr>
              <a:t>Інтегрований урок (фізика та українська література). Тема. Біологічна дія радіоактивних випромінювань. Фізичне і духовне виживання людини. (9 клас</a:t>
            </a:r>
            <a:r>
              <a:rPr lang="uk-UA" dirty="0" smtClean="0">
                <a:solidFill>
                  <a:srgbClr val="FFFF00"/>
                </a:solidFill>
                <a:latin typeface="Academia" pitchFamily="34" charset="0"/>
              </a:rPr>
              <a:t>)</a:t>
            </a:r>
            <a:endParaRPr lang="uk-UA" dirty="0">
              <a:solidFill>
                <a:srgbClr val="FFFF00"/>
              </a:solidFill>
              <a:latin typeface="Academi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6400800" cy="9445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0" r="-1"/>
          <a:stretch/>
        </p:blipFill>
        <p:spPr bwMode="auto">
          <a:xfrm>
            <a:off x="4743287" y="2569501"/>
            <a:ext cx="4293209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Users\admin\Desktop\green_earth_nuclear_at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9501"/>
            <a:ext cx="4392488" cy="428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99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відповіді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8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Радій у побуті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28716"/>
            <a:ext cx="4752528" cy="3712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Рисунок 4" descr="C:\Users\admin\Desktop\800px-Radium-palp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138"/>
            <a:ext cx="4176464" cy="3094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6138"/>
            <a:ext cx="4752528" cy="3094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6" name="Picture 2" descr="C:\Users\admin\Desktop\depositphotos_28927209-stock-illustration-radium-eleme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311846" cy="36003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05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56895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77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оп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" y="2922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923136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022" y="2922"/>
            <a:ext cx="427528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leningradskaya_aes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" y="3059328"/>
            <a:ext cx="4465321" cy="379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iдзх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288" y="3059328"/>
            <a:ext cx="4476750" cy="379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6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400" b="1" dirty="0" smtClean="0">
                <a:solidFill>
                  <a:srgbClr val="00B050"/>
                </a:solidFill>
              </a:rPr>
              <a:t>Утворення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>
                <a:solidFill>
                  <a:srgbClr val="00B050"/>
                </a:solidFill>
              </a:rPr>
              <a:t>ядерного </a:t>
            </a:r>
            <a:r>
              <a:rPr lang="uk-UA" sz="4400" b="1" dirty="0" smtClean="0">
                <a:solidFill>
                  <a:srgbClr val="00B050"/>
                </a:solidFill>
              </a:rPr>
              <a:t>палива</a:t>
            </a:r>
            <a:endParaRPr lang="uk-UA" sz="4400" b="1" dirty="0">
              <a:solidFill>
                <a:srgbClr val="00B050"/>
              </a:solidFill>
            </a:endParaRPr>
          </a:p>
        </p:txBody>
      </p:sp>
      <p:pic>
        <p:nvPicPr>
          <p:cNvPr id="4" name="Объект 3" descr="C:\Users\admin\Desktop\ддддд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3" t="22663" r="16985" b="44475"/>
          <a:stretch/>
        </p:blipFill>
        <p:spPr bwMode="auto">
          <a:xfrm>
            <a:off x="251520" y="1412776"/>
            <a:ext cx="8712968" cy="3384376"/>
          </a:xfrm>
          <a:prstGeom prst="roundRect">
            <a:avLst>
              <a:gd name="adj" fmla="val 16667"/>
            </a:avLst>
          </a:prstGeom>
          <a:ln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031178"/>
            <a:ext cx="5256584" cy="104411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30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437112"/>
            <a:ext cx="7772400" cy="2232247"/>
          </a:xfrm>
        </p:spPr>
        <p:txBody>
          <a:bodyPr>
            <a:normAutofit fontScale="77500" lnSpcReduction="20000"/>
          </a:bodyPr>
          <a:lstStyle/>
          <a:p>
            <a:pPr lvl="0" algn="l">
              <a:buClr>
                <a:srgbClr val="72A376"/>
              </a:buClr>
            </a:pPr>
            <a:r>
              <a:rPr lang="uk-UA" sz="66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Атомний Вій розпустив бетонні повіки…</a:t>
            </a:r>
          </a:p>
          <a:p>
            <a:pPr lvl="0" algn="l">
              <a:buClr>
                <a:srgbClr val="72A376"/>
              </a:buClr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               </a:t>
            </a:r>
          </a:p>
          <a:p>
            <a:pPr lvl="0" algn="l">
              <a:buClr>
                <a:srgbClr val="72A376"/>
              </a:buClr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</a:t>
            </a:r>
            <a:r>
              <a:rPr lang="uk-UA" sz="4100" i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Ліна Костенко</a:t>
            </a:r>
          </a:p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31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44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Біологічна дія </a:t>
            </a:r>
            <a:r>
              <a:rPr lang="uk-UA" dirty="0" err="1" smtClean="0">
                <a:solidFill>
                  <a:srgbClr val="FF0000"/>
                </a:solidFill>
              </a:rPr>
              <a:t>радіактивних</a:t>
            </a:r>
            <a:r>
              <a:rPr lang="uk-UA" dirty="0" smtClean="0">
                <a:solidFill>
                  <a:srgbClr val="FF0000"/>
                </a:solidFill>
              </a:rPr>
              <a:t> випромінювань</a:t>
            </a: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77950"/>
            <a:ext cx="3487737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admin\Desktop\img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34" r="45634" b="19605"/>
          <a:stretch/>
        </p:blipFill>
        <p:spPr bwMode="auto">
          <a:xfrm>
            <a:off x="5220072" y="1283798"/>
            <a:ext cx="3280779" cy="243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img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3717032"/>
            <a:ext cx="3597597" cy="267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0011-011-Obluchenie-mozhet-vyzyvat-vsevozmozhnye-zabolevanija-infektsionny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4" t="40601" r="23274"/>
          <a:stretch/>
        </p:blipFill>
        <p:spPr bwMode="auto">
          <a:xfrm>
            <a:off x="5220072" y="4057107"/>
            <a:ext cx="2867188" cy="237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iрн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05000"/>
            <a:ext cx="2304256" cy="238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44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/>
              <a:t>Доза поглиненого випромінювання </a:t>
            </a:r>
            <a:endParaRPr lang="uk-UA" dirty="0"/>
          </a:p>
        </p:txBody>
      </p:sp>
      <p:pic>
        <p:nvPicPr>
          <p:cNvPr id="4" name="Объект 3" descr="https://refdb.ru/images/866/1730403/m39307ce3.g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4671" y="1646238"/>
            <a:ext cx="5694658" cy="4525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923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0282" y="253536"/>
            <a:ext cx="5746518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Небезпека</a:t>
            </a:r>
            <a:r>
              <a:rPr lang="ru-RU" dirty="0"/>
              <a:t> для </a:t>
            </a:r>
            <a:r>
              <a:rPr lang="ru-RU" dirty="0" err="1"/>
              <a:t>людини</a:t>
            </a:r>
            <a:r>
              <a:rPr lang="ru-RU" dirty="0"/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008078"/>
              </p:ext>
            </p:extLst>
          </p:nvPr>
        </p:nvGraphicFramePr>
        <p:xfrm>
          <a:off x="107504" y="1484784"/>
          <a:ext cx="8957353" cy="50896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32448"/>
                <a:gridCol w="4924905"/>
              </a:tblGrid>
              <a:tr h="1080120">
                <a:tc>
                  <a:txBody>
                    <a:bodyPr/>
                    <a:lstStyle/>
                    <a:p>
                      <a:pPr marL="3429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400" dirty="0" err="1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Небезпечні</a:t>
                      </a:r>
                      <a:r>
                        <a:rPr lang="en-US" sz="2400" dirty="0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дози</a:t>
                      </a:r>
                      <a:r>
                        <a:rPr lang="en-US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spc="2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spc="-25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Гр</a:t>
                      </a:r>
                      <a:r>
                        <a:rPr lang="en-US" sz="2400" spc="-2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>
                        <a:spcBef>
                          <a:spcPts val="13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Реакція</a:t>
                      </a:r>
                      <a:r>
                        <a:rPr lang="en-US" sz="2400" spc="-2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spc="-15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людини</a:t>
                      </a:r>
                      <a:endParaRPr lang="ru-RU" sz="1800" dirty="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471471">
                <a:tc>
                  <a:txBody>
                    <a:bodyPr/>
                    <a:lstStyle/>
                    <a:p>
                      <a:pPr algn="ctr"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100</a:t>
                      </a:r>
                      <a:endParaRPr lang="ru-RU" sz="1800" dirty="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marR="106045" algn="ctr">
                        <a:lnSpc>
                          <a:spcPct val="103000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Смерть через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декілька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spc="-1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годин</a:t>
                      </a:r>
                      <a:r>
                        <a:rPr lang="ru-RU" sz="2400" spc="-7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або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днів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ураження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центральної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нервової</a:t>
                      </a:r>
                      <a:r>
                        <a:rPr lang="ru-RU" sz="2400" spc="-7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системи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995612">
                <a:tc>
                  <a:txBody>
                    <a:bodyPr/>
                    <a:lstStyle/>
                    <a:p>
                      <a:pPr marR="635" algn="ctr"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10 –</a:t>
                      </a:r>
                      <a:r>
                        <a:rPr lang="en-US" sz="2400" spc="2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50</a:t>
                      </a:r>
                      <a:endParaRPr lang="ru-RU" sz="180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100" marR="281305" indent="-5715">
                        <a:lnSpc>
                          <a:spcPct val="103000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Смерть через 1 – 2</a:t>
                      </a:r>
                      <a:r>
                        <a:rPr lang="ru-RU" sz="2400" spc="-8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тижня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внутрішній</a:t>
                      </a:r>
                      <a:r>
                        <a:rPr lang="ru-RU" sz="2400" spc="-10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крововилив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471471">
                <a:tc>
                  <a:txBody>
                    <a:bodyPr/>
                    <a:lstStyle/>
                    <a:p>
                      <a:pPr marR="1270"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3-5</a:t>
                      </a:r>
                      <a:endParaRPr lang="ru-RU" sz="180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marR="223520">
                        <a:lnSpc>
                          <a:spcPct val="103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   50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опромінених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2400" dirty="0" err="1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помирають</a:t>
                      </a:r>
                      <a:r>
                        <a:rPr lang="ru-RU" sz="2400" dirty="0" smtClean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протягом</a:t>
                      </a:r>
                      <a:r>
                        <a:rPr lang="ru-RU" sz="2400" spc="-6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1-2</a:t>
                      </a:r>
                      <a:r>
                        <a:rPr lang="ru-RU" sz="2400" spc="-6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місяців</a:t>
                      </a:r>
                      <a:r>
                        <a:rPr lang="ru-RU" sz="2400" spc="-6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ураження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spc="-15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кісткового</a:t>
                      </a:r>
                      <a:r>
                        <a:rPr lang="ru-RU" sz="2400" spc="-5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мозку</a:t>
                      </a:r>
                      <a:r>
                        <a:rPr lang="ru-RU" sz="2400" dirty="0"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Georgia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1" y="1"/>
            <a:ext cx="2944813" cy="14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3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93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Нестандартна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ситуація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візьму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евакуації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?».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1238056" cy="97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48966"/>
            <a:ext cx="1997968" cy="99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13734"/>
            <a:ext cx="131871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04905"/>
            <a:ext cx="1313656" cy="122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0175"/>
            <a:ext cx="130797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3472375"/>
            <a:ext cx="2286000" cy="1535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998" y="5292322"/>
            <a:ext cx="1637928" cy="120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92508"/>
            <a:ext cx="2069976" cy="104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C:\Users\admin\Desktop\iпр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84" y="4957871"/>
            <a:ext cx="2228850" cy="1668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74" y="3432175"/>
            <a:ext cx="206997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2516188"/>
            <a:ext cx="191452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089" y="2356000"/>
            <a:ext cx="1639887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75" y="3985581"/>
            <a:ext cx="1438275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536" y="3607744"/>
            <a:ext cx="130492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534" y="1928253"/>
            <a:ext cx="1054100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01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lang="uk-UA" dirty="0" smtClean="0">
                <a:solidFill>
                  <a:srgbClr val="00B050"/>
                </a:solidFill>
              </a:rPr>
              <a:t>Схема методів зменшення впливу радіації на людину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2"/>
          <a:stretch/>
        </p:blipFill>
        <p:spPr bwMode="auto">
          <a:xfrm>
            <a:off x="179513" y="1412776"/>
            <a:ext cx="878497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90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dirty="0" smtClean="0"/>
              <a:t>Кейс 1. </a:t>
            </a:r>
            <a:r>
              <a:rPr lang="uk-UA" b="1" dirty="0" smtClean="0">
                <a:solidFill>
                  <a:srgbClr val="00B0F0"/>
                </a:solidFill>
              </a:rPr>
              <a:t>Композиція </a:t>
            </a:r>
            <a:br>
              <a:rPr lang="uk-UA" b="1" dirty="0" smtClean="0">
                <a:solidFill>
                  <a:srgbClr val="00B0F0"/>
                </a:solidFill>
              </a:rPr>
            </a:br>
            <a:r>
              <a:rPr lang="uk-UA" b="1" dirty="0" smtClean="0">
                <a:solidFill>
                  <a:srgbClr val="00B0F0"/>
                </a:solidFill>
              </a:rPr>
              <a:t>«Чорнобильської  Мадонни»</a:t>
            </a:r>
            <a:r>
              <a:rPr lang="uk-UA" dirty="0" smtClean="0">
                <a:solidFill>
                  <a:srgbClr val="00B0F0"/>
                </a:solidFill>
              </a:rPr>
              <a:t> 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0162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ukraine-0153__1394803540__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84976" cy="5517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6157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Кейс 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uk-UA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ідея, 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проблематика</a:t>
            </a:r>
            <a:r>
              <a:rPr lang="ru-RU" sz="4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856984" cy="5949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4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Кейс 3. </a:t>
            </a:r>
            <a:r>
              <a:rPr lang="uk-UA" b="1" dirty="0" smtClean="0">
                <a:solidFill>
                  <a:srgbClr val="FF0000"/>
                </a:solidFill>
              </a:rPr>
              <a:t>Сенс назви поеми «Чорнобильська Мадонна»</a:t>
            </a:r>
            <a:r>
              <a:rPr lang="uk-UA" dirty="0" smtClean="0">
                <a:solidFill>
                  <a:srgbClr val="FF0000"/>
                </a:solidFill>
              </a:rPr>
              <a:t>. </a:t>
            </a: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admin\Desktop\4f5874485283c6.988304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12967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8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Кейс 4. </a:t>
            </a:r>
            <a:r>
              <a:rPr lang="uk-UA" b="1" dirty="0" smtClean="0">
                <a:solidFill>
                  <a:srgbClr val="FFFF00"/>
                </a:solidFill>
              </a:rPr>
              <a:t>Образи-символи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712967" cy="5877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36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3096344"/>
          </a:xfrm>
        </p:spPr>
        <p:txBody>
          <a:bodyPr>
            <a:normAutofit fontScale="25000" lnSpcReduction="20000"/>
          </a:bodyPr>
          <a:lstStyle/>
          <a:p>
            <a:endParaRPr lang="ru-RU" sz="5400" b="1" cap="all" dirty="0" smtClean="0">
              <a:ln w="6350">
                <a:noFill/>
              </a:ln>
              <a:gradFill>
                <a:gsLst>
                  <a:gs pos="0">
                    <a:srgbClr val="CEB966">
                      <a:tint val="73000"/>
                      <a:satMod val="145000"/>
                    </a:srgbClr>
                  </a:gs>
                  <a:gs pos="73000">
                    <a:srgbClr val="CEB966">
                      <a:tint val="73000"/>
                      <a:satMod val="145000"/>
                    </a:srgbClr>
                  </a:gs>
                  <a:gs pos="100000">
                    <a:srgbClr val="CEB966">
                      <a:tint val="83000"/>
                      <a:satMod val="143000"/>
                    </a:srgb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ial"/>
              <a:ea typeface="+mj-ea"/>
              <a:cs typeface="+mj-cs"/>
            </a:endParaRPr>
          </a:p>
          <a:p>
            <a:endParaRPr lang="ru-RU" sz="10400" b="1" cap="all" dirty="0" smtClean="0">
              <a:ln w="6350">
                <a:noFill/>
              </a:ln>
              <a:solidFill>
                <a:srgbClr val="FF0000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ial"/>
              <a:ea typeface="+mj-ea"/>
              <a:cs typeface="+mj-cs"/>
            </a:endParaRPr>
          </a:p>
          <a:p>
            <a:endParaRPr lang="ru-RU" sz="10400" b="1" cap="all" dirty="0">
              <a:ln w="6350">
                <a:noFill/>
              </a:ln>
              <a:solidFill>
                <a:srgbClr val="FF0000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ial"/>
              <a:ea typeface="+mj-ea"/>
              <a:cs typeface="+mj-cs"/>
            </a:endParaRPr>
          </a:p>
          <a:p>
            <a:endParaRPr lang="ru-RU" sz="10400" b="1" cap="all" dirty="0" smtClean="0">
              <a:ln w="6350">
                <a:noFill/>
              </a:ln>
              <a:solidFill>
                <a:srgbClr val="FF0000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ial"/>
              <a:ea typeface="+mj-ea"/>
              <a:cs typeface="+mj-cs"/>
            </a:endParaRPr>
          </a:p>
          <a:p>
            <a:r>
              <a:rPr lang="ru-RU" sz="16600" b="1" cap="all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+mj-cs"/>
              </a:rPr>
              <a:t>Образ </a:t>
            </a:r>
            <a:r>
              <a:rPr lang="ru-RU" sz="16600" b="1" cap="all" dirty="0" err="1" smtClean="0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+mj-cs"/>
              </a:rPr>
              <a:t>Мадонни</a:t>
            </a:r>
            <a:endParaRPr lang="ru-RU" sz="16600" b="1" cap="all" dirty="0" smtClean="0">
              <a:ln w="6350">
                <a:noFill/>
              </a:ln>
              <a:solidFill>
                <a:srgbClr val="FF0000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ial"/>
              <a:ea typeface="+mj-ea"/>
              <a:cs typeface="+mj-cs"/>
            </a:endParaRPr>
          </a:p>
          <a:p>
            <a:r>
              <a:rPr lang="ru-RU" sz="16600" b="1" cap="all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+mj-cs"/>
              </a:rPr>
              <a:t> </a:t>
            </a:r>
            <a:r>
              <a:rPr lang="ru-RU" sz="16600" b="1" cap="all" dirty="0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+mj-cs"/>
              </a:rPr>
              <a:t>у  </a:t>
            </a:r>
            <a:r>
              <a:rPr lang="ru-RU" sz="16600" b="1" cap="all" dirty="0" err="1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+mj-cs"/>
              </a:rPr>
              <a:t>мистецтві</a:t>
            </a:r>
            <a:r>
              <a:rPr lang="ru-RU" sz="16600" b="1" cap="all" dirty="0">
                <a:ln w="6350">
                  <a:noFill/>
                </a:ln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+mj-cs"/>
              </a:rPr>
              <a:t> </a:t>
            </a:r>
            <a:endParaRPr lang="ru-RU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15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>
            <a:normAutofit lnSpcReduction="10000"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Мадонна (у </a:t>
            </a:r>
            <a:r>
              <a:rPr lang="ru-RU" sz="4800" b="1" dirty="0" err="1">
                <a:solidFill>
                  <a:srgbClr val="FF0000"/>
                </a:solidFill>
              </a:rPr>
              <a:t>перекладі</a:t>
            </a:r>
            <a:r>
              <a:rPr lang="ru-RU" sz="4800" b="1" dirty="0">
                <a:solidFill>
                  <a:srgbClr val="FF0000"/>
                </a:solidFill>
              </a:rPr>
              <a:t> з </a:t>
            </a:r>
            <a:r>
              <a:rPr lang="ru-RU" sz="4800" b="1" dirty="0" err="1">
                <a:solidFill>
                  <a:srgbClr val="FF0000"/>
                </a:solidFill>
              </a:rPr>
              <a:t>італійської</a:t>
            </a:r>
            <a:r>
              <a:rPr lang="ru-RU" sz="4800" b="1" dirty="0">
                <a:solidFill>
                  <a:srgbClr val="FF0000"/>
                </a:solidFill>
              </a:rPr>
              <a:t> – «моя </a:t>
            </a:r>
            <a:r>
              <a:rPr lang="ru-RU" sz="4800" b="1" dirty="0" err="1">
                <a:solidFill>
                  <a:srgbClr val="FF0000"/>
                </a:solidFill>
              </a:rPr>
              <a:t>пані</a:t>
            </a:r>
            <a:r>
              <a:rPr lang="ru-RU" sz="4800" b="1" dirty="0">
                <a:solidFill>
                  <a:srgbClr val="FF0000"/>
                </a:solidFill>
              </a:rPr>
              <a:t>») – </a:t>
            </a:r>
            <a:r>
              <a:rPr lang="ru-RU" sz="4800" b="1" dirty="0" err="1">
                <a:solidFill>
                  <a:srgbClr val="FF0000"/>
                </a:solidFill>
              </a:rPr>
              <a:t>мати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Ісуса</a:t>
            </a:r>
            <a:r>
              <a:rPr lang="ru-RU" sz="4800" b="1" dirty="0">
                <a:solidFill>
                  <a:srgbClr val="FF0000"/>
                </a:solidFill>
              </a:rPr>
              <a:t> Христа, </a:t>
            </a:r>
            <a:r>
              <a:rPr lang="ru-RU" sz="4800" b="1" dirty="0" err="1">
                <a:solidFill>
                  <a:srgbClr val="FF0000"/>
                </a:solidFill>
              </a:rPr>
              <a:t>Діва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Марія</a:t>
            </a:r>
            <a:r>
              <a:rPr lang="ru-RU" sz="48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У </a:t>
            </a:r>
            <a:r>
              <a:rPr lang="ru-RU" sz="4800" b="1" dirty="0" err="1">
                <a:solidFill>
                  <a:srgbClr val="FF0000"/>
                </a:solidFill>
              </a:rPr>
              <a:t>католицизмі</a:t>
            </a:r>
            <a:r>
              <a:rPr lang="ru-RU" sz="4800" b="1" dirty="0">
                <a:solidFill>
                  <a:srgbClr val="FF0000"/>
                </a:solidFill>
              </a:rPr>
              <a:t> Мадонна – </a:t>
            </a:r>
            <a:r>
              <a:rPr lang="ru-RU" sz="4800" b="1" dirty="0" err="1">
                <a:solidFill>
                  <a:srgbClr val="FF0000"/>
                </a:solidFill>
              </a:rPr>
              <a:t>Богородиця</a:t>
            </a:r>
            <a:r>
              <a:rPr lang="ru-RU" sz="48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4800" b="1" dirty="0">
                <a:solidFill>
                  <a:srgbClr val="FF0000"/>
                </a:solidFill>
              </a:rPr>
              <a:t>У </a:t>
            </a:r>
            <a:r>
              <a:rPr lang="ru-RU" sz="4800" b="1" dirty="0" err="1">
                <a:solidFill>
                  <a:srgbClr val="FF0000"/>
                </a:solidFill>
              </a:rPr>
              <a:t>християнській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міфології</a:t>
            </a:r>
            <a:r>
              <a:rPr lang="ru-RU" sz="4800" b="1" dirty="0">
                <a:solidFill>
                  <a:srgbClr val="FF0000"/>
                </a:solidFill>
              </a:rPr>
              <a:t> – </a:t>
            </a:r>
            <a:r>
              <a:rPr lang="ru-RU" sz="4800" b="1" dirty="0" err="1">
                <a:solidFill>
                  <a:srgbClr val="FF0000"/>
                </a:solidFill>
              </a:rPr>
              <a:t>це</a:t>
            </a:r>
            <a:r>
              <a:rPr lang="ru-RU" sz="4800" b="1" dirty="0">
                <a:solidFill>
                  <a:srgbClr val="FF0000"/>
                </a:solidFill>
              </a:rPr>
              <a:t> Свята </a:t>
            </a:r>
            <a:r>
              <a:rPr lang="ru-RU" sz="4800" b="1" dirty="0" err="1">
                <a:solidFill>
                  <a:srgbClr val="FF0000"/>
                </a:solidFill>
              </a:rPr>
              <a:t>Марія</a:t>
            </a:r>
            <a:r>
              <a:rPr lang="ru-RU" sz="4800" b="1" dirty="0">
                <a:solidFill>
                  <a:srgbClr val="FF0000"/>
                </a:solidFill>
              </a:rPr>
              <a:t>. </a:t>
            </a:r>
          </a:p>
          <a:p>
            <a:endParaRPr lang="ru-RU" sz="4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097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>
                <a:solidFill>
                  <a:srgbClr val="FF0000"/>
                </a:solidFill>
              </a:rPr>
              <a:t>Леонардо да </a:t>
            </a:r>
            <a:r>
              <a:rPr lang="ru-RU" sz="6000" dirty="0" err="1">
                <a:solidFill>
                  <a:srgbClr val="FF0000"/>
                </a:solidFill>
              </a:rPr>
              <a:t>Вінчі</a:t>
            </a:r>
            <a:r>
              <a:rPr lang="ru-RU" sz="6000" dirty="0">
                <a:solidFill>
                  <a:srgbClr val="FF0000"/>
                </a:solidFill>
              </a:rPr>
              <a:t> </a:t>
            </a:r>
            <a:r>
              <a:rPr lang="ru-RU" sz="6000" dirty="0" smtClean="0">
                <a:solidFill>
                  <a:srgbClr val="FF0000"/>
                </a:solidFill>
              </a:rPr>
              <a:t>«</a:t>
            </a:r>
            <a:r>
              <a:rPr lang="ru-RU" sz="6000" dirty="0">
                <a:solidFill>
                  <a:srgbClr val="FF0000"/>
                </a:solidFill>
              </a:rPr>
              <a:t>Мадонна </a:t>
            </a:r>
            <a:r>
              <a:rPr lang="ru-RU" sz="6000" dirty="0" err="1">
                <a:solidFill>
                  <a:srgbClr val="FF0000"/>
                </a:solidFill>
              </a:rPr>
              <a:t>Літта</a:t>
            </a:r>
            <a:r>
              <a:rPr lang="ru-RU" sz="6000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56792"/>
            <a:ext cx="6048672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21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err="1">
                <a:solidFill>
                  <a:srgbClr val="FF0000"/>
                </a:solidFill>
              </a:rPr>
              <a:t>Рафаель</a:t>
            </a:r>
            <a:r>
              <a:rPr lang="ru-RU" sz="5400" dirty="0">
                <a:solidFill>
                  <a:srgbClr val="FF0000"/>
                </a:solidFill>
              </a:rPr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>
                <a:solidFill>
                  <a:srgbClr val="FF0000"/>
                </a:solidFill>
              </a:rPr>
              <a:t>«</a:t>
            </a:r>
            <a:r>
              <a:rPr lang="ru-RU" sz="5400" dirty="0" err="1" smtClean="0">
                <a:solidFill>
                  <a:srgbClr val="FF0000"/>
                </a:solidFill>
              </a:rPr>
              <a:t>Сікстинська</a:t>
            </a:r>
            <a:r>
              <a:rPr lang="ru-RU" sz="5400" dirty="0" smtClean="0">
                <a:solidFill>
                  <a:srgbClr val="FF0000"/>
                </a:solidFill>
              </a:rPr>
              <a:t> Мадонна»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8" y="1556792"/>
            <a:ext cx="8468408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75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Кліп Чорнобиль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>
                <a:solidFill>
                  <a:srgbClr val="FF0000"/>
                </a:solidFill>
              </a:rPr>
              <a:t>Е. Мунк </a:t>
            </a:r>
            <a:r>
              <a:rPr lang="ru-RU" sz="6600" dirty="0" smtClean="0">
                <a:solidFill>
                  <a:srgbClr val="FF0000"/>
                </a:solidFill>
              </a:rPr>
              <a:t>«</a:t>
            </a:r>
            <a:r>
              <a:rPr lang="ru-RU" sz="6600" dirty="0">
                <a:solidFill>
                  <a:srgbClr val="FF0000"/>
                </a:solidFill>
              </a:rPr>
              <a:t>Мадонна»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556792"/>
            <a:ext cx="727280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302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С. Чуйков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Чорна</a:t>
            </a:r>
            <a:r>
              <a:rPr lang="ru-RU" dirty="0">
                <a:solidFill>
                  <a:srgbClr val="FF0000"/>
                </a:solidFill>
              </a:rPr>
              <a:t> Мадонна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1196752"/>
            <a:ext cx="763284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365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Курт </a:t>
            </a:r>
            <a:r>
              <a:rPr lang="ru-RU" sz="4400" dirty="0" err="1">
                <a:solidFill>
                  <a:srgbClr val="FF0000"/>
                </a:solidFill>
              </a:rPr>
              <a:t>Ройбер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smtClean="0">
                <a:solidFill>
                  <a:srgbClr val="FF0000"/>
                </a:solidFill>
              </a:rPr>
              <a:t/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«</a:t>
            </a:r>
            <a:r>
              <a:rPr lang="ru-RU" sz="4400" dirty="0" err="1">
                <a:solidFill>
                  <a:srgbClr val="FF0000"/>
                </a:solidFill>
              </a:rPr>
              <a:t>Сталінградська</a:t>
            </a:r>
            <a:r>
              <a:rPr lang="ru-RU" sz="4400" dirty="0">
                <a:solidFill>
                  <a:srgbClr val="FF0000"/>
                </a:solidFill>
              </a:rPr>
              <a:t> Мадонна</a:t>
            </a:r>
            <a:r>
              <a:rPr lang="ru-RU" sz="4400" dirty="0" smtClean="0">
                <a:solidFill>
                  <a:srgbClr val="FF0000"/>
                </a:solidFill>
              </a:rPr>
              <a:t>»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772816"/>
            <a:ext cx="741682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3405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Кейс 6. </a:t>
            </a:r>
            <a:r>
              <a:rPr lang="ru-RU" dirty="0"/>
              <a:t>Кейс </a:t>
            </a:r>
            <a:r>
              <a:rPr lang="ru-RU" dirty="0" smtClean="0"/>
              <a:t>«</a:t>
            </a:r>
            <a:r>
              <a:rPr lang="uk-UA" dirty="0" smtClean="0"/>
              <a:t>Мирний</a:t>
            </a:r>
            <a:r>
              <a:rPr lang="ru-RU" dirty="0" smtClean="0"/>
              <a:t> </a:t>
            </a:r>
            <a:r>
              <a:rPr lang="ru-RU" dirty="0"/>
              <a:t>атом»?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/>
              <a:t>Ми за,тому що:</a:t>
            </a:r>
          </a:p>
          <a:p>
            <a:r>
              <a:rPr lang="uk-UA" dirty="0" smtClean="0"/>
              <a:t>Використовується в медицині</a:t>
            </a:r>
          </a:p>
          <a:p>
            <a:r>
              <a:rPr lang="uk-UA" dirty="0" smtClean="0"/>
              <a:t>Використовується в наукових дослідженнях</a:t>
            </a:r>
          </a:p>
          <a:p>
            <a:r>
              <a:rPr lang="uk-UA" dirty="0" smtClean="0"/>
              <a:t>Паливо для електростанцій</a:t>
            </a:r>
          </a:p>
          <a:p>
            <a:r>
              <a:rPr lang="uk-UA" dirty="0" smtClean="0"/>
              <a:t>Паливо для атомного флоту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17646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5585" r="3986" b="23076"/>
          <a:stretch/>
        </p:blipFill>
        <p:spPr bwMode="auto">
          <a:xfrm>
            <a:off x="395536" y="260648"/>
            <a:ext cx="1789233" cy="113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admin\Desktop\slide_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15819" r="2034" b="17602"/>
          <a:stretch/>
        </p:blipFill>
        <p:spPr bwMode="auto">
          <a:xfrm>
            <a:off x="395536" y="4005064"/>
            <a:ext cx="4320480" cy="265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0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Ми проти,тому що:</a:t>
            </a:r>
          </a:p>
          <a:p>
            <a:r>
              <a:rPr lang="uk-UA" dirty="0" smtClean="0"/>
              <a:t>Відбуваються викиди радіоактивного випромінювання</a:t>
            </a:r>
          </a:p>
          <a:p>
            <a:r>
              <a:rPr lang="uk-UA" dirty="0" smtClean="0"/>
              <a:t>Мутації рослин, тварин, людей</a:t>
            </a:r>
          </a:p>
          <a:p>
            <a:r>
              <a:rPr lang="uk-UA" dirty="0" smtClean="0"/>
              <a:t>Проблема захоронення ядерних відходів</a:t>
            </a:r>
          </a:p>
          <a:p>
            <a:r>
              <a:rPr lang="uk-UA" dirty="0" smtClean="0"/>
              <a:t>Ядерний тероризм</a:t>
            </a:r>
            <a:endParaRPr lang="ru-RU" dirty="0"/>
          </a:p>
        </p:txBody>
      </p:sp>
      <p:pic>
        <p:nvPicPr>
          <p:cNvPr id="6147" name="Picture 3" descr="C:\Users\admin\Desktop\iр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038600" cy="22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800x600ne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80928"/>
            <a:ext cx="3089920" cy="321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\Desktop\ca0b287553f514e3737b21e31cf14ad9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00500"/>
            <a:ext cx="3125713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72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Неймовірн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dirty="0" smtClean="0">
                <a:latin typeface="+mj-lt"/>
              </a:rPr>
              <a:t>факти</a:t>
            </a:r>
            <a:endParaRPr lang="ru-RU" sz="60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41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35010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                               </a:t>
            </a:r>
            <a:r>
              <a:rPr lang="uk-UA" sz="2400" dirty="0" smtClean="0">
                <a:solidFill>
                  <a:srgbClr val="C00000"/>
                </a:solidFill>
              </a:rPr>
              <a:t>БРАЗИЛЬСЬКИЙ ГОРІХ</a:t>
            </a:r>
            <a:br>
              <a:rPr lang="uk-UA" sz="2400" dirty="0" smtClean="0">
                <a:solidFill>
                  <a:srgbClr val="C00000"/>
                </a:solidFill>
              </a:rPr>
            </a:br>
            <a:r>
              <a:rPr lang="uk-UA" sz="2400" dirty="0" smtClean="0">
                <a:solidFill>
                  <a:srgbClr val="C00000"/>
                </a:solidFill>
              </a:rPr>
              <a:t>Доведено, що цей продукт є одним з найбільш радіоактивних  у світі.</a:t>
            </a:r>
            <a:br>
              <a:rPr lang="uk-UA" sz="2400" dirty="0" smtClean="0">
                <a:solidFill>
                  <a:srgbClr val="C00000"/>
                </a:solidFill>
              </a:rPr>
            </a:br>
            <a:r>
              <a:rPr lang="uk-UA" sz="2400" dirty="0" smtClean="0">
                <a:solidFill>
                  <a:srgbClr val="C00000"/>
                </a:solidFill>
              </a:rPr>
              <a:t>Причина цього дуже проста: коріння дерев бразильського горіха йдуть так глибоко в землю, що вони поглинають величезну кількість радію, що є природним джерелом випромінювання.  </a:t>
            </a:r>
            <a:endParaRPr lang="uk-UA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http://infoniac.ru/upload/medialibrary/bb8/bb827f5eec15892ecc32514205307d5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7032"/>
            <a:ext cx="5328592" cy="2664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840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305800" cy="184708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uk-UA" sz="3600" dirty="0" smtClean="0">
                <a:solidFill>
                  <a:srgbClr val="7030A0"/>
                </a:solidFill>
              </a:rPr>
              <a:t>Вокзал у Нью-Йорку</a:t>
            </a:r>
            <a:r>
              <a:rPr lang="uk-UA" dirty="0" smtClean="0">
                <a:solidFill>
                  <a:srgbClr val="7030A0"/>
                </a:solidFill>
              </a:rPr>
              <a:t/>
            </a:r>
            <a:br>
              <a:rPr lang="uk-UA" dirty="0" smtClean="0">
                <a:solidFill>
                  <a:srgbClr val="7030A0"/>
                </a:solidFill>
              </a:rPr>
            </a:br>
            <a:r>
              <a:rPr lang="uk-UA" sz="2200" dirty="0">
                <a:solidFill>
                  <a:srgbClr val="7030A0"/>
                </a:solidFill>
              </a:rPr>
              <a:t>С</a:t>
            </a:r>
            <a:r>
              <a:rPr lang="uk-UA" sz="2200" dirty="0" smtClean="0">
                <a:solidFill>
                  <a:srgbClr val="7030A0"/>
                </a:solidFill>
              </a:rPr>
              <a:t>тіни вокзалу, а також його основа  побудовані з граніту. Давно відомо, що цей матеріал має здатність утримувати природну радіацію.</a:t>
            </a:r>
            <a:br>
              <a:rPr lang="uk-UA" sz="2200" dirty="0" smtClean="0">
                <a:solidFill>
                  <a:srgbClr val="7030A0"/>
                </a:solidFill>
              </a:rPr>
            </a:br>
            <a:r>
              <a:rPr lang="uk-UA" sz="2200" dirty="0" smtClean="0">
                <a:solidFill>
                  <a:srgbClr val="7030A0"/>
                </a:solidFill>
              </a:rPr>
              <a:t>Доведено, що рівень радіації на центральному залізничному вокзалі в Нью-Йорку перевищує всі допустимі норми і може зрівнятися лише з рівнем, який виробляють атомні електростанції</a:t>
            </a:r>
            <a:r>
              <a:rPr lang="uk-UA" sz="2200" dirty="0" smtClean="0"/>
              <a:t>.</a:t>
            </a:r>
            <a:endParaRPr lang="uk-UA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2932113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43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91264" cy="1425922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Життя у </a:t>
            </a:r>
            <a:r>
              <a:rPr lang="uk-UA" sz="2000" dirty="0" err="1" smtClean="0">
                <a:solidFill>
                  <a:schemeClr val="tx1"/>
                </a:solidFill>
              </a:rPr>
              <a:t>Денвері</a:t>
            </a:r>
            <a:r>
              <a:rPr lang="uk-UA" sz="2000" dirty="0" smtClean="0">
                <a:solidFill>
                  <a:schemeClr val="tx1"/>
                </a:solidFill>
              </a:rPr>
              <a:t/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З проблемою сильного випромінювання щодня стикаються жителі </a:t>
            </a:r>
            <a:r>
              <a:rPr lang="uk-UA" sz="2000" dirty="0" err="1" smtClean="0">
                <a:solidFill>
                  <a:schemeClr val="tx1"/>
                </a:solidFill>
              </a:rPr>
              <a:t>Денвера</a:t>
            </a:r>
            <a:r>
              <a:rPr lang="uk-UA" sz="2000" dirty="0" smtClean="0">
                <a:solidFill>
                  <a:schemeClr val="tx1"/>
                </a:solidFill>
              </a:rPr>
              <a:t>, тому що місто розташоване на висоті приблизно двох кілометрів над рівнем моря.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Через це люди страждають від радіації приблизно в два рази більше тих, хто живе в містах, розташованих рівнем нижче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3573016"/>
            <a:ext cx="3267075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5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305800" cy="1008112"/>
          </a:xfrm>
        </p:spPr>
        <p:txBody>
          <a:bodyPr>
            <a:normAutofit fontScale="90000"/>
          </a:bodyPr>
          <a:lstStyle/>
          <a:p>
            <a:r>
              <a:rPr lang="uk-UA" sz="2400" dirty="0" smtClean="0">
                <a:solidFill>
                  <a:srgbClr val="C00000"/>
                </a:solidFill>
              </a:rPr>
              <a:t>Знак "Вихід"</a:t>
            </a:r>
            <a:br>
              <a:rPr lang="uk-UA" sz="2400" dirty="0" smtClean="0">
                <a:solidFill>
                  <a:srgbClr val="C00000"/>
                </a:solidFill>
              </a:rPr>
            </a:br>
            <a:r>
              <a:rPr lang="uk-UA" sz="2400" dirty="0" smtClean="0">
                <a:solidFill>
                  <a:srgbClr val="C00000"/>
                </a:solidFill>
              </a:rPr>
              <a:t>Радіоактивний  ізотоп водню, що міститься в середині знака,  дає ефект світіння. Однак існує й інша небезпека: при сильному ударі або зіткненні з іншим об'єктом табличка розбивається</a:t>
            </a:r>
            <a:r>
              <a:rPr lang="uk-UA" sz="2400" dirty="0">
                <a:solidFill>
                  <a:srgbClr val="C00000"/>
                </a:solidFill>
              </a:rPr>
              <a:t>,</a:t>
            </a:r>
            <a:r>
              <a:rPr lang="uk-UA" sz="2400" dirty="0" smtClean="0">
                <a:solidFill>
                  <a:srgbClr val="C00000"/>
                </a:solidFill>
              </a:rPr>
              <a:t> і радіоактивні ізотопи, потрапивши  у повітря, можуть забруднити всю будівлю.</a:t>
            </a:r>
            <a:endParaRPr lang="uk-UA" sz="2400" dirty="0">
              <a:solidFill>
                <a:srgbClr val="C00000"/>
              </a:solidFill>
            </a:endParaRPr>
          </a:p>
        </p:txBody>
      </p:sp>
      <p:pic>
        <p:nvPicPr>
          <p:cNvPr id="4100" name="Picture 4" descr="C:\Users\admin\Desktop\harz-exit-clipart-17.jp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84984"/>
            <a:ext cx="423187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dmin\Desktop\е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4000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2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Мета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781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	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сформувати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в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учнів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уявлення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про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біологічну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дію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радіоактивних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випромінювань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та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способи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захисту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від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них;</a:t>
            </a:r>
          </a:p>
          <a:p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	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дати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оцінку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позитивним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і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негативним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проявам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цього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відкриття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у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сучасному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світі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;</a:t>
            </a:r>
          </a:p>
          <a:p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	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продовжити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знайомство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з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поемою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І. Драча  «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Чорнобильська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 Мадонна»,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розкрити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центральний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образ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твору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, 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визначити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4100" b="1" dirty="0" err="1" smtClean="0">
                <a:solidFill>
                  <a:srgbClr val="FFC000"/>
                </a:solidFill>
                <a:latin typeface="Georgia" pitchFamily="18" charset="0"/>
              </a:rPr>
              <a:t>проблеми</a:t>
            </a:r>
            <a:r>
              <a:rPr lang="ru-RU" sz="4100" b="1" dirty="0" smtClean="0">
                <a:solidFill>
                  <a:srgbClr val="FFC000"/>
                </a:solidFill>
                <a:latin typeface="Georgia" pitchFamily="18" charset="0"/>
              </a:rPr>
              <a:t>.</a:t>
            </a:r>
          </a:p>
          <a:p>
            <a:endParaRPr lang="ru-RU" sz="4100" dirty="0"/>
          </a:p>
        </p:txBody>
      </p:sp>
    </p:spTree>
    <p:extLst>
      <p:ext uri="{BB962C8B-B14F-4D97-AF65-F5344CB8AC3E}">
        <p14:creationId xmlns:p14="http://schemas.microsoft.com/office/powerpoint/2010/main" val="33195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860816"/>
          </a:xfrm>
        </p:spPr>
        <p:txBody>
          <a:bodyPr>
            <a:noAutofit/>
          </a:bodyPr>
          <a:lstStyle/>
          <a:p>
            <a:r>
              <a:rPr lang="uk-UA" sz="1800" dirty="0" smtClean="0"/>
              <a:t>Ще одним джерелом випромінювання в будинку може стати звичайний  наповнювач для котячого туалету. Причина цього досить проста: при їх виробництві використовується бентонітова глина.</a:t>
            </a:r>
            <a:br>
              <a:rPr lang="uk-UA" sz="1800" dirty="0" smtClean="0"/>
            </a:br>
            <a:r>
              <a:rPr lang="uk-UA" sz="1800" dirty="0" smtClean="0"/>
              <a:t>Це один з основних компонентів наповнювача,  і є досить шкідливим не тільки для тварин, але і для людини. Бентонітова глина дає сильне випромінювання.</a:t>
            </a:r>
            <a:br>
              <a:rPr lang="uk-UA" sz="1800" dirty="0" smtClean="0"/>
            </a:br>
            <a:endParaRPr lang="uk-UA" sz="1800" dirty="0"/>
          </a:p>
        </p:txBody>
      </p:sp>
      <p:pic>
        <p:nvPicPr>
          <p:cNvPr id="5123" name="Picture 3" descr="C:\Users\admin\Desktop\iп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266429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п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296" y="2708920"/>
            <a:ext cx="2555776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32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716800"/>
          </a:xfrm>
        </p:spPr>
        <p:txBody>
          <a:bodyPr>
            <a:noAutofit/>
          </a:bodyPr>
          <a:lstStyle/>
          <a:p>
            <a:r>
              <a:rPr lang="uk-UA" sz="1800" dirty="0" smtClean="0"/>
              <a:t>А у бананах  радіоактивність присутня уже в їх генетичному коді. Проте любителі цього фрукта можуть бути спокійні: адже потрібно з'їсти, принаймні, 5 мільйонів плодів, щоб виникли перші симптоми променевої хвороби.</a:t>
            </a:r>
            <a:br>
              <a:rPr lang="uk-UA" sz="1800" dirty="0" smtClean="0"/>
            </a:br>
            <a:endParaRPr lang="uk-UA" sz="1800" dirty="0"/>
          </a:p>
        </p:txBody>
      </p:sp>
      <p:pic>
        <p:nvPicPr>
          <p:cNvPr id="6147" name="Picture 3" descr="C:\Users\admin\Desktop\д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56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8305800" cy="1572387"/>
          </a:xfrm>
        </p:spPr>
        <p:txBody>
          <a:bodyPr>
            <a:noAutofit/>
          </a:bodyPr>
          <a:lstStyle/>
          <a:p>
            <a:r>
              <a:rPr lang="uk-UA" sz="2800" dirty="0" smtClean="0"/>
              <a:t>Гранітна стільниця</a:t>
            </a:r>
            <a:br>
              <a:rPr lang="uk-UA" sz="2800" dirty="0" smtClean="0"/>
            </a:br>
            <a:r>
              <a:rPr lang="uk-UA" sz="2800" dirty="0" smtClean="0"/>
              <a:t>Граніт є джерелом природної радіації. Тому, якщо у вас на кухні є гранітна стільниця, шанси отримати невелику  дозу випромінювання дуже високі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7171" name="Picture 3" descr="C:\Users\admin\Desktop\п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457200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iа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96952"/>
            <a:ext cx="2915816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2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8305800" cy="1542225"/>
          </a:xfrm>
        </p:spPr>
        <p:txBody>
          <a:bodyPr>
            <a:noAutofit/>
          </a:bodyPr>
          <a:lstStyle/>
          <a:p>
            <a:r>
              <a:rPr lang="uk-UA" sz="2000" dirty="0"/>
              <a:t>У</a:t>
            </a:r>
            <a:r>
              <a:rPr lang="uk-UA" sz="2000" dirty="0" smtClean="0"/>
              <a:t> деяких цигарках міститься небезпечний для життя радіоактивний матеріал полоній – 210. </a:t>
            </a:r>
            <a:br>
              <a:rPr lang="uk-UA" sz="2000" dirty="0" smtClean="0"/>
            </a:br>
            <a:r>
              <a:rPr lang="uk-UA" sz="2000" dirty="0" smtClean="0"/>
              <a:t>Коли курець затягується цигаркою, шкідливі елементи потрапляють в органи людини і осідають у них.</a:t>
            </a:r>
            <a:endParaRPr lang="uk-UA" sz="2000" dirty="0"/>
          </a:p>
        </p:txBody>
      </p:sp>
      <p:pic>
        <p:nvPicPr>
          <p:cNvPr id="1026" name="Picture 2" descr="C:\Users\admin\Desktop\iо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36912"/>
            <a:ext cx="222195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iд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35528"/>
            <a:ext cx="4467225" cy="212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6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508888"/>
          </a:xfrm>
        </p:spPr>
        <p:txBody>
          <a:bodyPr>
            <a:normAutofit fontScale="90000"/>
          </a:bodyPr>
          <a:lstStyle/>
          <a:p>
            <a:r>
              <a:rPr lang="uk-UA" sz="2200" dirty="0" smtClean="0"/>
              <a:t>Стара кераміка і скло</a:t>
            </a:r>
            <a:br>
              <a:rPr lang="uk-UA" sz="2200" dirty="0" smtClean="0"/>
            </a:br>
            <a:r>
              <a:rPr lang="uk-UA" sz="2200" dirty="0" smtClean="0"/>
              <a:t> Предмети гончарного виробництва до 1960 року є радіоактивними.</a:t>
            </a:r>
            <a:br>
              <a:rPr lang="uk-UA" sz="2200" dirty="0" smtClean="0"/>
            </a:br>
            <a:r>
              <a:rPr lang="uk-UA" sz="2200" dirty="0" smtClean="0"/>
              <a:t>У першу чергу, це стосується посуду червоного і оранжевого кольору, який містить шкідливий для організму людини уран. Саме цей елемент використовувався разом з глазур'ю, якою покривався посуд у ті часи.</a:t>
            </a:r>
            <a:br>
              <a:rPr lang="uk-UA" sz="2200" dirty="0" smtClean="0"/>
            </a:br>
            <a:r>
              <a:rPr lang="uk-UA" sz="2200" dirty="0" smtClean="0"/>
              <a:t>Суміш урану і  глазурі дозволяла досягти відмінного яскравого кольору. Те ж саме стосується старого скла з зеленуватим відтінком.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admin\Desktop\iц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74972"/>
            <a:ext cx="214108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iд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933" y="2681666"/>
            <a:ext cx="278397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iр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609" y="2708920"/>
            <a:ext cx="37528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23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364872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Глянець</a:t>
            </a:r>
            <a:br>
              <a:rPr lang="uk-UA" sz="2800" dirty="0" smtClean="0"/>
            </a:br>
            <a:r>
              <a:rPr lang="uk-UA" sz="2800" dirty="0" smtClean="0"/>
              <a:t> У виробництві глянцю використовується каолін, один із видів білої глини.</a:t>
            </a:r>
            <a:br>
              <a:rPr lang="uk-UA" sz="2800" dirty="0" smtClean="0"/>
            </a:br>
            <a:r>
              <a:rPr lang="uk-UA" sz="2800" dirty="0" smtClean="0"/>
              <a:t>Каолін має здатність утримувати радіоактивні елементи, такі як: уран і торій. </a:t>
            </a:r>
            <a:endParaRPr lang="ru-RU" sz="2800" dirty="0"/>
          </a:p>
        </p:txBody>
      </p:sp>
      <p:pic>
        <p:nvPicPr>
          <p:cNvPr id="10244" name="Picture 4" descr="C:\Users\admin\Desktop\ву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4242"/>
            <a:ext cx="21431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dmin\Desktop\ак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85692"/>
            <a:ext cx="2242994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admin\Desktop\рн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4242"/>
            <a:ext cx="2232248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9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Люди </a:t>
            </a:r>
            <a:r>
              <a:rPr lang="ru-RU" dirty="0" err="1"/>
              <a:t>Землі</a:t>
            </a:r>
            <a:r>
              <a:rPr lang="ru-RU" dirty="0"/>
              <a:t> ! </a:t>
            </a:r>
            <a:r>
              <a:rPr lang="ru-RU" dirty="0" err="1"/>
              <a:t>Дбайте</a:t>
            </a:r>
            <a:r>
              <a:rPr lang="ru-RU" dirty="0"/>
              <a:t> про </a:t>
            </a:r>
            <a:r>
              <a:rPr lang="ru-RU" dirty="0" err="1"/>
              <a:t>рідну</a:t>
            </a:r>
            <a:r>
              <a:rPr lang="ru-RU" dirty="0"/>
              <a:t> </a:t>
            </a:r>
            <a:r>
              <a:rPr lang="ru-RU" dirty="0" err="1"/>
              <a:t>матір</a:t>
            </a:r>
            <a:r>
              <a:rPr lang="ru-RU" dirty="0"/>
              <a:t> свою, </a:t>
            </a:r>
            <a:r>
              <a:rPr lang="ru-RU" dirty="0" err="1"/>
              <a:t>рідну</a:t>
            </a:r>
            <a:r>
              <a:rPr lang="ru-RU" dirty="0"/>
              <a:t> </a:t>
            </a:r>
            <a:r>
              <a:rPr lang="ru-RU" dirty="0" err="1"/>
              <a:t>Україну</a:t>
            </a:r>
            <a:r>
              <a:rPr lang="ru-RU" dirty="0"/>
              <a:t>, </a:t>
            </a:r>
            <a:r>
              <a:rPr lang="ru-RU" dirty="0" err="1"/>
              <a:t>пам</a:t>
            </a:r>
            <a:r>
              <a:rPr lang="ru-RU" dirty="0"/>
              <a:t> ' </a:t>
            </a:r>
            <a:r>
              <a:rPr lang="ru-RU" dirty="0" err="1"/>
              <a:t>ятайте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« </a:t>
            </a:r>
            <a:r>
              <a:rPr lang="ru-RU" dirty="0" err="1"/>
              <a:t>звізда</a:t>
            </a:r>
            <a:r>
              <a:rPr lang="ru-RU" dirty="0"/>
              <a:t> Полин » нам послана з XXI </a:t>
            </a:r>
            <a:r>
              <a:rPr lang="ru-RU" dirty="0" err="1"/>
              <a:t>віку</a:t>
            </a:r>
            <a:r>
              <a:rPr lang="ru-RU" dirty="0"/>
              <a:t> як </a:t>
            </a:r>
            <a:r>
              <a:rPr lang="ru-RU" dirty="0" err="1"/>
              <a:t>грізне</a:t>
            </a:r>
            <a:r>
              <a:rPr lang="ru-RU" dirty="0"/>
              <a:t> </a:t>
            </a:r>
            <a:r>
              <a:rPr lang="ru-RU" dirty="0" err="1"/>
              <a:t>попередження</a:t>
            </a:r>
            <a:r>
              <a:rPr lang="ru-RU" dirty="0"/>
              <a:t>. </a:t>
            </a:r>
            <a:r>
              <a:rPr lang="ru-RU" dirty="0" err="1"/>
              <a:t>Замислитись</a:t>
            </a:r>
            <a:r>
              <a:rPr lang="ru-RU" dirty="0"/>
              <a:t> треба </a:t>
            </a:r>
            <a:r>
              <a:rPr lang="ru-RU" dirty="0" err="1"/>
              <a:t>усім</a:t>
            </a:r>
            <a:r>
              <a:rPr lang="ru-RU" dirty="0"/>
              <a:t>, </a:t>
            </a:r>
            <a:r>
              <a:rPr lang="ru-RU" dirty="0" err="1"/>
              <a:t>поки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не </a:t>
            </a:r>
            <a:r>
              <a:rPr lang="ru-RU" dirty="0" err="1"/>
              <a:t>пізно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25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3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Різнорівневе</a:t>
            </a:r>
            <a:r>
              <a:rPr lang="ru-RU" b="1" dirty="0"/>
              <a:t>  </a:t>
            </a:r>
            <a:r>
              <a:rPr lang="ru-RU" b="1" dirty="0" err="1"/>
              <a:t>домашнє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1026" name="Picture 2" descr="C:\Users\admin\Desktop\ч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848"/>
            <a:ext cx="9144000" cy="632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 </a:t>
            </a:r>
            <a:r>
              <a:rPr lang="uk-UA" b="1" dirty="0" err="1">
                <a:solidFill>
                  <a:srgbClr val="FFC000"/>
                </a:solidFill>
              </a:rPr>
              <a:t>В.р</a:t>
            </a:r>
            <a:r>
              <a:rPr lang="uk-UA" b="1" dirty="0">
                <a:solidFill>
                  <a:srgbClr val="FFC000"/>
                </a:solidFill>
              </a:rPr>
              <a:t>.: </a:t>
            </a:r>
            <a:r>
              <a:rPr lang="ru-RU" b="1" dirty="0" err="1">
                <a:solidFill>
                  <a:srgbClr val="FFC000"/>
                </a:solidFill>
              </a:rPr>
              <a:t>написати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твір</a:t>
            </a:r>
            <a:r>
              <a:rPr lang="ru-RU" b="1" dirty="0">
                <a:solidFill>
                  <a:srgbClr val="FFC000"/>
                </a:solidFill>
              </a:rPr>
              <a:t> «</a:t>
            </a:r>
            <a:r>
              <a:rPr lang="ru-RU" b="1" dirty="0" err="1">
                <a:solidFill>
                  <a:srgbClr val="FFC000"/>
                </a:solidFill>
              </a:rPr>
              <a:t>Моє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ставлення</a:t>
            </a:r>
            <a:r>
              <a:rPr lang="ru-RU" b="1" dirty="0">
                <a:solidFill>
                  <a:srgbClr val="FFC000"/>
                </a:solidFill>
              </a:rPr>
              <a:t> до </a:t>
            </a:r>
            <a:r>
              <a:rPr lang="ru-RU" b="1" dirty="0" err="1">
                <a:solidFill>
                  <a:srgbClr val="FFC000"/>
                </a:solidFill>
              </a:rPr>
              <a:t>Чорнобильської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трагедії</a:t>
            </a:r>
            <a:r>
              <a:rPr lang="ru-RU" b="1" dirty="0">
                <a:solidFill>
                  <a:srgbClr val="FFC000"/>
                </a:solidFill>
              </a:rPr>
              <a:t>», </a:t>
            </a:r>
            <a:r>
              <a:rPr lang="uk-UA" b="1" dirty="0">
                <a:solidFill>
                  <a:srgbClr val="FFC000"/>
                </a:solidFill>
              </a:rPr>
              <a:t> використовуючи знання з фізики( Зробити </a:t>
            </a:r>
            <a:r>
              <a:rPr lang="uk-UA" b="1" dirty="0" err="1">
                <a:solidFill>
                  <a:srgbClr val="FFC000"/>
                </a:solidFill>
              </a:rPr>
              <a:t>скрабукінг</a:t>
            </a:r>
            <a:r>
              <a:rPr lang="uk-UA" b="1" dirty="0">
                <a:solidFill>
                  <a:srgbClr val="FFC000"/>
                </a:solidFill>
              </a:rPr>
              <a:t>)</a:t>
            </a:r>
            <a:endParaRPr lang="ru-RU" b="1" dirty="0">
              <a:solidFill>
                <a:srgbClr val="FFC000"/>
              </a:solidFill>
            </a:endParaRPr>
          </a:p>
          <a:p>
            <a:r>
              <a:rPr lang="uk-UA" b="1" dirty="0" err="1">
                <a:solidFill>
                  <a:srgbClr val="FFC000"/>
                </a:solidFill>
              </a:rPr>
              <a:t>Д.р</a:t>
            </a:r>
            <a:r>
              <a:rPr lang="uk-UA" b="1" dirty="0">
                <a:solidFill>
                  <a:srgbClr val="FFC000"/>
                </a:solidFill>
              </a:rPr>
              <a:t>. </a:t>
            </a:r>
            <a:r>
              <a:rPr lang="ru-RU" b="1" dirty="0" err="1">
                <a:solidFill>
                  <a:srgbClr val="FFC000"/>
                </a:solidFill>
              </a:rPr>
              <a:t>проаналізувати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уривок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поеми</a:t>
            </a:r>
            <a:r>
              <a:rPr lang="ru-RU" b="1" dirty="0">
                <a:solidFill>
                  <a:srgbClr val="FFC000"/>
                </a:solidFill>
              </a:rPr>
              <a:t>, </a:t>
            </a:r>
            <a:r>
              <a:rPr lang="ru-RU" b="1" dirty="0" err="1">
                <a:solidFill>
                  <a:srgbClr val="FFC000"/>
                </a:solidFill>
              </a:rPr>
              <a:t>виписати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художні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засоби</a:t>
            </a:r>
            <a:r>
              <a:rPr lang="ru-RU" b="1" dirty="0">
                <a:solidFill>
                  <a:srgbClr val="FFC000"/>
                </a:solidFill>
              </a:rPr>
              <a:t> та </a:t>
            </a:r>
            <a:r>
              <a:rPr lang="ru-RU" b="1" dirty="0" err="1">
                <a:solidFill>
                  <a:srgbClr val="FFC000"/>
                </a:solidFill>
              </a:rPr>
              <a:t>прийоми</a:t>
            </a:r>
            <a:r>
              <a:rPr lang="uk-UA" b="1" dirty="0">
                <a:solidFill>
                  <a:srgbClr val="FFC000"/>
                </a:solidFill>
              </a:rPr>
              <a:t>, </a:t>
            </a:r>
            <a:r>
              <a:rPr lang="uk-UA" b="1" dirty="0" err="1">
                <a:solidFill>
                  <a:srgbClr val="FFC000"/>
                </a:solidFill>
              </a:rPr>
              <a:t>С.р</a:t>
            </a:r>
            <a:r>
              <a:rPr lang="uk-UA" b="1" dirty="0">
                <a:solidFill>
                  <a:srgbClr val="FFC000"/>
                </a:solidFill>
              </a:rPr>
              <a:t>. параграф.?</a:t>
            </a:r>
            <a:endParaRPr lang="ru-RU" b="1" dirty="0">
              <a:solidFill>
                <a:srgbClr val="FFC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8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365104"/>
            <a:ext cx="7772400" cy="1872207"/>
          </a:xfrm>
        </p:spPr>
        <p:txBody>
          <a:bodyPr>
            <a:normAutofit fontScale="85000" lnSpcReduction="20000"/>
          </a:bodyPr>
          <a:lstStyle/>
          <a:p>
            <a:pPr marL="292100" lvl="0" indent="-292100" algn="l">
              <a:buClr>
                <a:srgbClr val="72A376"/>
              </a:buClr>
              <a:buFont typeface="Wingdings 2"/>
              <a:buChar char=""/>
            </a:pP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небезпечна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ядерна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енергія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людства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 «Не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коробка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сірників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річ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 тому, до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чиїх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рук вона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потрапить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92100" lvl="0" indent="-292100" algn="l">
              <a:buClr>
                <a:srgbClr val="72A376"/>
              </a:buClr>
              <a:buFont typeface="Wingdings 2"/>
              <a:buChar char=""/>
            </a:pP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Альберт     </a:t>
            </a:r>
            <a:r>
              <a:rPr lang="ru-RU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Ейнштейн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363" name="Picture 3" descr="C:\Users\admin\Desktop\1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1" y="0"/>
            <a:ext cx="9144000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1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завдання</a:t>
            </a:r>
            <a:r>
              <a:rPr lang="ru-RU" dirty="0"/>
              <a:t>  «</a:t>
            </a:r>
            <a:r>
              <a:rPr lang="ru-RU" dirty="0" err="1"/>
              <a:t>Плутанка</a:t>
            </a:r>
            <a:r>
              <a:rPr lang="ru-RU" dirty="0"/>
              <a:t>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2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«</a:t>
            </a:r>
            <a:r>
              <a:rPr lang="ru-RU" dirty="0" err="1"/>
              <a:t>Феєрверк</a:t>
            </a:r>
            <a:r>
              <a:rPr lang="ru-RU" dirty="0"/>
              <a:t> задач»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776" y="1918704"/>
            <a:ext cx="8229600" cy="45262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9220" name="Picture 4" descr="C:\Users\admin\Desktop\iдщ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9"/>
          <a:stretch/>
        </p:blipFill>
        <p:spPr bwMode="auto">
          <a:xfrm>
            <a:off x="4953811" y="3573016"/>
            <a:ext cx="23306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dmin\Desktop\500_F_44408224_e8PMke1EXIgvVF1RRXtgboojbxSeoSp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594" y="3573016"/>
            <a:ext cx="2170159" cy="253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\Desktop\iаку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r="16712"/>
          <a:stretch/>
        </p:blipFill>
        <p:spPr bwMode="auto">
          <a:xfrm>
            <a:off x="6588224" y="1700780"/>
            <a:ext cx="2160240" cy="248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admin\Desktop\neon-se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67544" y="1700780"/>
            <a:ext cx="2305050" cy="248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7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62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«Допиши </a:t>
            </a:r>
            <a:r>
              <a:rPr lang="ru-RU" dirty="0" err="1"/>
              <a:t>рівняння</a:t>
            </a:r>
            <a:r>
              <a:rPr lang="ru-RU" dirty="0"/>
              <a:t>»: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4000" b="1" baseline="30000" dirty="0" smtClean="0"/>
              <a:t>  </a:t>
            </a:r>
            <a:r>
              <a:rPr lang="en-US" sz="4000" b="1" baseline="30000" dirty="0" smtClean="0"/>
              <a:t>6</a:t>
            </a:r>
            <a:r>
              <a:rPr lang="en-US" sz="4000" b="1" baseline="-25000" dirty="0" smtClean="0"/>
              <a:t>3</a:t>
            </a:r>
            <a:r>
              <a:rPr lang="en-US" sz="4000" b="1" dirty="0" smtClean="0"/>
              <a:t>Li</a:t>
            </a:r>
            <a:r>
              <a:rPr lang="ru-RU" sz="4000" b="1" dirty="0" smtClean="0"/>
              <a:t>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1</a:t>
            </a:r>
            <a:r>
              <a:rPr lang="en-US" sz="4000" b="1" baseline="-25000" dirty="0" smtClean="0"/>
              <a:t>1</a:t>
            </a:r>
            <a:r>
              <a:rPr lang="en-US" sz="4000" b="1" dirty="0" smtClean="0"/>
              <a:t>H</a:t>
            </a:r>
            <a:r>
              <a:rPr lang="ru-RU" sz="4000" b="1" dirty="0" smtClean="0"/>
              <a:t> </a:t>
            </a:r>
            <a:r>
              <a:rPr lang="en-US" sz="4000" b="1" dirty="0" smtClean="0"/>
              <a:t>=</a:t>
            </a:r>
            <a:r>
              <a:rPr lang="ru-RU" sz="4000" b="1" dirty="0" smtClean="0"/>
              <a:t> </a:t>
            </a:r>
            <a:r>
              <a:rPr lang="uk-UA" sz="4000" b="1" dirty="0">
                <a:solidFill>
                  <a:prstClr val="white"/>
                </a:solidFill>
              </a:rPr>
              <a:t> </a:t>
            </a:r>
            <a:r>
              <a:rPr lang="uk-UA" sz="4000" b="1" dirty="0" smtClean="0">
                <a:solidFill>
                  <a:prstClr val="white"/>
                </a:solidFill>
              </a:rPr>
              <a:t>?</a:t>
            </a:r>
            <a:r>
              <a:rPr lang="ru-RU" sz="4000" b="1" dirty="0" smtClean="0"/>
              <a:t>  </a:t>
            </a:r>
            <a:r>
              <a:rPr lang="en-US" sz="4000" b="1" dirty="0" smtClean="0"/>
              <a:t>+</a:t>
            </a:r>
            <a:r>
              <a:rPr lang="en-US" sz="4000" b="1" baseline="30000" dirty="0"/>
              <a:t>3</a:t>
            </a:r>
            <a:r>
              <a:rPr lang="en-US" sz="4000" b="1" baseline="-25000" dirty="0"/>
              <a:t>2</a:t>
            </a:r>
            <a:r>
              <a:rPr lang="en-US" sz="4000" b="1" dirty="0"/>
              <a:t>He</a:t>
            </a:r>
            <a:endParaRPr lang="ru-RU" sz="4000" b="1" dirty="0"/>
          </a:p>
          <a:p>
            <a:r>
              <a:rPr lang="ru-RU" sz="4000" b="1" baseline="30000" dirty="0" smtClean="0"/>
              <a:t> </a:t>
            </a:r>
            <a:r>
              <a:rPr lang="en-US" sz="4000" b="1" baseline="30000" dirty="0" smtClean="0"/>
              <a:t>23</a:t>
            </a:r>
            <a:r>
              <a:rPr lang="en-US" sz="4000" b="1" baseline="-25000" dirty="0" smtClean="0"/>
              <a:t>13</a:t>
            </a:r>
            <a:r>
              <a:rPr lang="en-US" sz="4000" b="1" dirty="0" smtClean="0"/>
              <a:t>Al</a:t>
            </a:r>
            <a:r>
              <a:rPr lang="ru-RU" sz="4000" b="1" dirty="0" smtClean="0"/>
              <a:t>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uk-UA" sz="4000" b="1" dirty="0">
                <a:solidFill>
                  <a:prstClr val="white"/>
                </a:solidFill>
              </a:rPr>
              <a:t> </a:t>
            </a:r>
            <a:r>
              <a:rPr lang="uk-UA" sz="4000" b="1" dirty="0" smtClean="0">
                <a:solidFill>
                  <a:prstClr val="white"/>
                </a:solidFill>
              </a:rPr>
              <a:t>?</a:t>
            </a:r>
            <a:r>
              <a:rPr lang="ru-RU" sz="4000" b="1" dirty="0" smtClean="0"/>
              <a:t>  </a:t>
            </a:r>
            <a:r>
              <a:rPr lang="en-US" sz="4000" b="1" dirty="0" smtClean="0"/>
              <a:t>=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24</a:t>
            </a:r>
            <a:r>
              <a:rPr lang="en-US" sz="4000" b="1" baseline="-25000" dirty="0" smtClean="0"/>
              <a:t>11</a:t>
            </a:r>
            <a:r>
              <a:rPr lang="en-US" sz="4000" b="1" dirty="0" smtClean="0"/>
              <a:t>Na</a:t>
            </a:r>
            <a:r>
              <a:rPr lang="ru-RU" sz="4000" b="1" dirty="0" smtClean="0"/>
              <a:t>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4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He</a:t>
            </a:r>
            <a:endParaRPr lang="ru-RU" sz="4000" b="1" dirty="0"/>
          </a:p>
          <a:p>
            <a:r>
              <a:rPr lang="uk-UA" sz="4000" b="1" baseline="30000" dirty="0" smtClean="0"/>
              <a:t> 27</a:t>
            </a:r>
            <a:r>
              <a:rPr lang="uk-UA" sz="4000" b="1" baseline="-25000" dirty="0" smtClean="0"/>
              <a:t>13</a:t>
            </a:r>
            <a:r>
              <a:rPr lang="en-US" sz="4000" b="1" dirty="0"/>
              <a:t>Al </a:t>
            </a:r>
            <a:r>
              <a:rPr lang="uk-UA" sz="4000" b="1" dirty="0"/>
              <a:t>+ </a:t>
            </a:r>
            <a:r>
              <a:rPr lang="uk-UA" sz="4000" b="1" baseline="30000" dirty="0"/>
              <a:t>1</a:t>
            </a:r>
            <a:r>
              <a:rPr lang="uk-UA" sz="4000" b="1" baseline="-25000" dirty="0"/>
              <a:t>0</a:t>
            </a:r>
            <a:r>
              <a:rPr lang="en-US" sz="4000" b="1" dirty="0" smtClean="0"/>
              <a:t>n</a:t>
            </a:r>
            <a:r>
              <a:rPr lang="ru-RU" sz="4000" b="1" dirty="0" smtClean="0"/>
              <a:t>  </a:t>
            </a:r>
            <a:r>
              <a:rPr lang="uk-UA" sz="4000" b="1" dirty="0" smtClean="0"/>
              <a:t>=  </a:t>
            </a:r>
            <a:r>
              <a:rPr lang="uk-UA" sz="4000" b="1" dirty="0"/>
              <a:t>? </a:t>
            </a:r>
            <a:r>
              <a:rPr lang="uk-UA" sz="4000" b="1" dirty="0" smtClean="0"/>
              <a:t> +  </a:t>
            </a:r>
            <a:r>
              <a:rPr lang="en-US" sz="4000" b="1" baseline="30000" dirty="0" smtClean="0"/>
              <a:t>4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He</a:t>
            </a:r>
            <a:endParaRPr lang="ru-RU" sz="4000" b="1" dirty="0"/>
          </a:p>
          <a:p>
            <a:r>
              <a:rPr lang="uk-UA" sz="4000" b="1" dirty="0" smtClean="0"/>
              <a:t> ?  + </a:t>
            </a:r>
            <a:r>
              <a:rPr lang="en-US" sz="4000" b="1" baseline="30000" dirty="0"/>
              <a:t>1</a:t>
            </a:r>
            <a:r>
              <a:rPr lang="en-US" sz="4000" b="1" baseline="-25000" dirty="0"/>
              <a:t>1</a:t>
            </a:r>
            <a:r>
              <a:rPr lang="en-US" sz="4000" b="1" dirty="0"/>
              <a:t>H </a:t>
            </a:r>
            <a:r>
              <a:rPr lang="ru-RU" sz="4000" b="1" dirty="0" smtClean="0"/>
              <a:t> </a:t>
            </a:r>
            <a:r>
              <a:rPr lang="en-US" sz="4000" b="1" dirty="0" smtClean="0"/>
              <a:t>=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22</a:t>
            </a:r>
            <a:r>
              <a:rPr lang="en-US" sz="4000" b="1" baseline="-25000" dirty="0" smtClean="0"/>
              <a:t>11</a:t>
            </a:r>
            <a:r>
              <a:rPr lang="en-US" sz="4000" b="1" dirty="0" smtClean="0"/>
              <a:t>Na </a:t>
            </a:r>
            <a:r>
              <a:rPr lang="ru-RU" sz="4000" b="1" dirty="0" smtClean="0"/>
              <a:t> </a:t>
            </a:r>
            <a:r>
              <a:rPr lang="en-US" sz="4000" b="1" dirty="0" smtClean="0"/>
              <a:t>+ </a:t>
            </a:r>
            <a:r>
              <a:rPr lang="en-US" sz="4000" b="1" baseline="30000" dirty="0"/>
              <a:t>4</a:t>
            </a:r>
            <a:r>
              <a:rPr lang="en-US" sz="4000" b="1" baseline="-25000" dirty="0"/>
              <a:t>2</a:t>
            </a:r>
            <a:r>
              <a:rPr lang="en-US" sz="4000" b="1" dirty="0"/>
              <a:t>He</a:t>
            </a:r>
            <a:endParaRPr lang="ru-RU" sz="4000" b="1" dirty="0"/>
          </a:p>
          <a:p>
            <a:r>
              <a:rPr lang="uk-UA" sz="4000" b="1" baseline="30000" dirty="0" smtClean="0"/>
              <a:t> 55</a:t>
            </a:r>
            <a:r>
              <a:rPr lang="uk-UA" sz="4000" b="1" baseline="-25000" dirty="0" smtClean="0"/>
              <a:t>25</a:t>
            </a:r>
            <a:r>
              <a:rPr lang="en-US" sz="4000" b="1" dirty="0" err="1"/>
              <a:t>Mn</a:t>
            </a:r>
            <a:r>
              <a:rPr lang="en-US" sz="4000" b="1" dirty="0"/>
              <a:t> </a:t>
            </a:r>
            <a:r>
              <a:rPr lang="ru-RU" sz="4000" b="1" dirty="0" smtClean="0"/>
              <a:t> </a:t>
            </a:r>
            <a:r>
              <a:rPr lang="uk-UA" sz="4000" b="1" dirty="0" smtClean="0"/>
              <a:t>+  </a:t>
            </a:r>
            <a:r>
              <a:rPr lang="uk-UA" sz="4000" b="1" dirty="0"/>
              <a:t>? </a:t>
            </a:r>
            <a:r>
              <a:rPr lang="uk-UA" sz="4000" b="1" dirty="0" smtClean="0"/>
              <a:t> =  </a:t>
            </a:r>
            <a:r>
              <a:rPr lang="en-US" sz="4000" b="1" baseline="30000" dirty="0" smtClean="0"/>
              <a:t>56</a:t>
            </a:r>
            <a:r>
              <a:rPr lang="en-US" sz="4000" b="1" baseline="-25000" dirty="0" smtClean="0"/>
              <a:t>27</a:t>
            </a:r>
            <a:r>
              <a:rPr lang="en-US" sz="4000" b="1" dirty="0" smtClean="0"/>
              <a:t>Fe </a:t>
            </a:r>
            <a:r>
              <a:rPr lang="en-US" sz="4000" b="1" dirty="0"/>
              <a:t>+ </a:t>
            </a:r>
            <a:r>
              <a:rPr lang="en-US" sz="4000" b="1" baseline="30000" dirty="0"/>
              <a:t>1</a:t>
            </a:r>
            <a:r>
              <a:rPr lang="en-US" sz="4000" b="1" baseline="-25000" dirty="0"/>
              <a:t>0</a:t>
            </a:r>
            <a:r>
              <a:rPr lang="en-US" sz="4000" b="1" dirty="0"/>
              <a:t>n</a:t>
            </a:r>
            <a:endParaRPr lang="ru-RU" sz="4000" b="1" dirty="0"/>
          </a:p>
          <a:p>
            <a:r>
              <a:rPr lang="en-US" sz="4000" b="1" baseline="30000" dirty="0"/>
              <a:t>14</a:t>
            </a:r>
            <a:r>
              <a:rPr lang="en-US" sz="4000" b="1" baseline="-25000" dirty="0"/>
              <a:t>7</a:t>
            </a:r>
            <a:r>
              <a:rPr lang="en-US" sz="4000" b="1" dirty="0"/>
              <a:t>N + </a:t>
            </a:r>
            <a:r>
              <a:rPr lang="en-US" sz="4000" b="1" baseline="30000" dirty="0"/>
              <a:t>4</a:t>
            </a:r>
            <a:r>
              <a:rPr lang="en-US" sz="4000" b="1" baseline="-25000" dirty="0"/>
              <a:t>2</a:t>
            </a:r>
            <a:r>
              <a:rPr lang="en-US" sz="4000" b="1" dirty="0"/>
              <a:t>He = </a:t>
            </a:r>
            <a:r>
              <a:rPr lang="en-US" sz="4000" b="1" baseline="30000" dirty="0"/>
              <a:t>17</a:t>
            </a:r>
            <a:r>
              <a:rPr lang="en-US" sz="4000" b="1" baseline="-25000" dirty="0"/>
              <a:t>8</a:t>
            </a:r>
            <a:r>
              <a:rPr lang="en-US" sz="4000" b="1" dirty="0"/>
              <a:t>O + </a:t>
            </a:r>
            <a:r>
              <a:rPr lang="ru-RU" sz="4000" b="1" dirty="0" smtClean="0"/>
              <a:t> </a:t>
            </a:r>
            <a:r>
              <a:rPr lang="uk-UA" sz="4000" b="1" dirty="0" smtClean="0"/>
              <a:t>?</a:t>
            </a:r>
            <a:endParaRPr lang="ru-RU" sz="4000" b="1" dirty="0"/>
          </a:p>
          <a:p>
            <a:r>
              <a:rPr lang="uk-UA" sz="4000" b="1" dirty="0" smtClean="0"/>
              <a:t>  ? 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4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He</a:t>
            </a:r>
            <a:r>
              <a:rPr lang="ru-RU" sz="4000" b="1" dirty="0" smtClean="0"/>
              <a:t> </a:t>
            </a:r>
            <a:r>
              <a:rPr lang="en-US" sz="4000" b="1" dirty="0" smtClean="0"/>
              <a:t>=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10</a:t>
            </a:r>
            <a:r>
              <a:rPr lang="en-US" sz="4000" b="1" baseline="-25000" dirty="0" smtClean="0"/>
              <a:t>5</a:t>
            </a:r>
            <a:r>
              <a:rPr lang="en-US" sz="4000" b="1" dirty="0" smtClean="0"/>
              <a:t>B</a:t>
            </a:r>
            <a:r>
              <a:rPr lang="ru-RU" sz="4000" b="1" dirty="0" smtClean="0"/>
              <a:t>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baseline="30000" dirty="0" smtClean="0"/>
              <a:t>1</a:t>
            </a:r>
            <a:r>
              <a:rPr lang="en-US" sz="4000" b="1" baseline="-25000" dirty="0" smtClean="0"/>
              <a:t>0</a:t>
            </a:r>
            <a:r>
              <a:rPr lang="en-US" sz="4000" b="1" dirty="0" smtClean="0"/>
              <a:t>n</a:t>
            </a:r>
            <a:r>
              <a:rPr lang="ru-RU" sz="4000" b="1" dirty="0" smtClean="0"/>
              <a:t> </a:t>
            </a:r>
            <a:endParaRPr lang="ru-RU" sz="40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112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440</TotalTime>
  <Words>516</Words>
  <Application>Microsoft Office PowerPoint</Application>
  <PresentationFormat>Экран (4:3)</PresentationFormat>
  <Paragraphs>83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48</vt:i4>
      </vt:variant>
    </vt:vector>
  </HeadingPairs>
  <TitlesOfParts>
    <vt:vector size="51" baseType="lpstr">
      <vt:lpstr>Литейная</vt:lpstr>
      <vt:lpstr>Апекс</vt:lpstr>
      <vt:lpstr>Поток</vt:lpstr>
      <vt:lpstr>Інтегрований урок (фізика та українська література). Тема. Біологічна дія радіоактивних випромінювань. Фізичне і духовне виживання людини. (9 клас)</vt:lpstr>
      <vt:lpstr>Презентация PowerPoint</vt:lpstr>
      <vt:lpstr>Кліп Чорнобиль</vt:lpstr>
      <vt:lpstr>Мета </vt:lpstr>
      <vt:lpstr>Презентация PowerPoint</vt:lpstr>
      <vt:lpstr>завдання  «Плутанка».</vt:lpstr>
      <vt:lpstr>Методика «Феєрверк задач» </vt:lpstr>
      <vt:lpstr>Презентация PowerPoint</vt:lpstr>
      <vt:lpstr>Методика «Допиши рівняння»: </vt:lpstr>
      <vt:lpstr>відповіді</vt:lpstr>
      <vt:lpstr>Радій у побуті</vt:lpstr>
      <vt:lpstr>Презентация PowerPoint</vt:lpstr>
      <vt:lpstr>Презентация PowerPoint</vt:lpstr>
      <vt:lpstr>Утворення ядерного палива</vt:lpstr>
      <vt:lpstr>Презентация PowerPoint</vt:lpstr>
      <vt:lpstr>Презентация PowerPoint</vt:lpstr>
      <vt:lpstr>Біологічна дія радіактивних випромінювань</vt:lpstr>
      <vt:lpstr>Доза поглиненого випромінювання </vt:lpstr>
      <vt:lpstr>Небезпека для людини </vt:lpstr>
      <vt:lpstr>Нестандартна ситуація  «Що я візьму із собою під час евакуації?».  </vt:lpstr>
      <vt:lpstr>Схема методів зменшення впливу радіації на людину</vt:lpstr>
      <vt:lpstr>Кейс 1. Композиція  «Чорнобильської  Мадонни» </vt:lpstr>
      <vt:lpstr> Кейс 2. Тема, ідея,  проблематика </vt:lpstr>
      <vt:lpstr>Кейс 3. Сенс назви поеми «Чорнобильська Мадонна». </vt:lpstr>
      <vt:lpstr>Кейс 4. Образи-символи  </vt:lpstr>
      <vt:lpstr>Презентация PowerPoint</vt:lpstr>
      <vt:lpstr>Презентация PowerPoint</vt:lpstr>
      <vt:lpstr>Леонардо да Вінчі «Мадонна Літта»</vt:lpstr>
      <vt:lpstr>Рафаель  «Сікстинська Мадонна»</vt:lpstr>
      <vt:lpstr>Е. Мунк «Мадонна»</vt:lpstr>
      <vt:lpstr> С. Чуйков  «Чорна Мадонна»</vt:lpstr>
      <vt:lpstr>Курт Ройбер  «Сталінградська Мадонна»</vt:lpstr>
      <vt:lpstr>Кейс 6. Кейс «Мирний атом»?</vt:lpstr>
      <vt:lpstr>Презентация PowerPoint</vt:lpstr>
      <vt:lpstr>Неймовірні</vt:lpstr>
      <vt:lpstr>                                БРАЗИЛЬСЬКИЙ ГОРІХ Доведено, що цей продукт є одним з найбільш радіоактивних  у світі. Причина цього дуже проста: коріння дерев бразильського горіха йдуть так глибоко в землю, що вони поглинають величезну кількість радію, що є природним джерелом випромінювання.  </vt:lpstr>
      <vt:lpstr>   Вокзал у Нью-Йорку Стіни вокзалу, а також його основа  побудовані з граніту. Давно відомо, що цей матеріал має здатність утримувати природну радіацію. Доведено, що рівень радіації на центральному залізничному вокзалі в Нью-Йорку перевищує всі допустимі норми і може зрівнятися лише з рівнем, який виробляють атомні електростанції.</vt:lpstr>
      <vt:lpstr>Життя у Денвері З проблемою сильного випромінювання щодня стикаються жителі Денвера, тому що місто розташоване на висоті приблизно двох кілометрів над рівнем моря. Через це люди страждають від радіації приблизно в два рази більше тих, хто живе в містах, розташованих рівнем нижче.</vt:lpstr>
      <vt:lpstr>Знак "Вихід" Радіоактивний  ізотоп водню, що міститься в середині знака,  дає ефект світіння. Однак існує й інша небезпека: при сильному ударі або зіткненні з іншим об'єктом табличка розбивається, і радіоактивні ізотопи, потрапивши  у повітря, можуть забруднити всю будівлю.</vt:lpstr>
      <vt:lpstr>Ще одним джерелом випромінювання в будинку може стати звичайний  наповнювач для котячого туалету. Причина цього досить проста: при їх виробництві використовується бентонітова глина. Це один з основних компонентів наповнювача,  і є досить шкідливим не тільки для тварин, але і для людини. Бентонітова глина дає сильне випромінювання. </vt:lpstr>
      <vt:lpstr>А у бананах  радіоактивність присутня уже в їх генетичному коді. Проте любителі цього фрукта можуть бути спокійні: адже потрібно з'їсти, принаймні, 5 мільйонів плодів, щоб виникли перші симптоми променевої хвороби. </vt:lpstr>
      <vt:lpstr>Гранітна стільниця Граніт є джерелом природної радіації. Тому, якщо у вас на кухні є гранітна стільниця, шанси отримати невелику  дозу випромінювання дуже високі.</vt:lpstr>
      <vt:lpstr>У деяких цигарках міститься небезпечний для життя радіоактивний матеріал полоній – 210.  Коли курець затягується цигаркою, шкідливі елементи потрапляють в органи людини і осідають у них.</vt:lpstr>
      <vt:lpstr>Стара кераміка і скло  Предмети гончарного виробництва до 1960 року є радіоактивними. У першу чергу, це стосується посуду червоного і оранжевого кольору, який містить шкідливий для організму людини уран. Саме цей елемент використовувався разом з глазур'ю, якою покривався посуд у ті часи. Суміш урану і  глазурі дозволяла досягти відмінного яскравого кольору. Те ж саме стосується старого скла з зеленуватим відтінком.  </vt:lpstr>
      <vt:lpstr>Глянець  У виробництві глянцю використовується каолін, один із видів білої глини. Каолін має здатність утримувати радіоактивні елементи, такі як: уран і торій. </vt:lpstr>
      <vt:lpstr>Презентация PowerPoint</vt:lpstr>
      <vt:lpstr>Презентация PowerPoint</vt:lpstr>
      <vt:lpstr>Різнорівневе  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Інтегрований урок (фізика та українська література). Тема. Біологічна дія радіоактивних випромінювань. Фізичне і духовне виживання людини. (9 клас)</dc:title>
  <dc:creator>admin</dc:creator>
  <cp:lastModifiedBy>admin</cp:lastModifiedBy>
  <cp:revision>37</cp:revision>
  <dcterms:created xsi:type="dcterms:W3CDTF">2018-02-20T14:58:27Z</dcterms:created>
  <dcterms:modified xsi:type="dcterms:W3CDTF">2022-02-19T17:01:57Z</dcterms:modified>
</cp:coreProperties>
</file>