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94643" autoAdjust="0"/>
  </p:normalViewPr>
  <p:slideViewPr>
    <p:cSldViewPr>
      <p:cViewPr>
        <p:scale>
          <a:sx n="80" d="100"/>
          <a:sy n="80" d="100"/>
        </p:scale>
        <p:origin x="-77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Неймовірн</a:t>
            </a:r>
            <a:r>
              <a:rPr lang="uk-UA" dirty="0" smtClean="0">
                <a:solidFill>
                  <a:schemeClr val="tx1"/>
                </a:solidFill>
              </a:rPr>
              <a:t>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dirty="0" smtClean="0">
                <a:latin typeface="+mj-lt"/>
              </a:rPr>
              <a:t>факти</a:t>
            </a:r>
            <a:endParaRPr lang="ru-RU" sz="60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44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508888"/>
          </a:xfrm>
        </p:spPr>
        <p:txBody>
          <a:bodyPr>
            <a:normAutofit fontScale="90000"/>
          </a:bodyPr>
          <a:lstStyle/>
          <a:p>
            <a:r>
              <a:rPr lang="uk-UA" sz="2200" dirty="0" smtClean="0"/>
              <a:t>Стара кераміка і скло</a:t>
            </a:r>
            <a:br>
              <a:rPr lang="uk-UA" sz="2200" dirty="0" smtClean="0"/>
            </a:br>
            <a:r>
              <a:rPr lang="uk-UA" sz="2200" dirty="0" smtClean="0"/>
              <a:t> </a:t>
            </a:r>
            <a:r>
              <a:rPr lang="uk-UA" sz="2200" dirty="0" smtClean="0"/>
              <a:t>П</a:t>
            </a:r>
            <a:r>
              <a:rPr lang="uk-UA" sz="2200" dirty="0" smtClean="0"/>
              <a:t>редмети гончарного </a:t>
            </a:r>
            <a:r>
              <a:rPr lang="uk-UA" sz="2200" dirty="0" smtClean="0"/>
              <a:t>виробництва до 1960 року є радіоактивними.</a:t>
            </a:r>
            <a:br>
              <a:rPr lang="uk-UA" sz="2200" dirty="0" smtClean="0"/>
            </a:br>
            <a:r>
              <a:rPr lang="uk-UA" sz="2200" dirty="0" smtClean="0"/>
              <a:t>У </a:t>
            </a:r>
            <a:r>
              <a:rPr lang="uk-UA" sz="2200" dirty="0" smtClean="0"/>
              <a:t>першу </a:t>
            </a:r>
            <a:r>
              <a:rPr lang="uk-UA" sz="2200" dirty="0" smtClean="0"/>
              <a:t>чергу, це стосується посуду червоного і оранжевого кольору, який містить шкідливий для організму людини уран. Саме цей елемент використовувався разом з глазур'ю, якою покривався посуд </a:t>
            </a:r>
            <a:r>
              <a:rPr lang="uk-UA" sz="2200" dirty="0" smtClean="0"/>
              <a:t>у </a:t>
            </a:r>
            <a:r>
              <a:rPr lang="uk-UA" sz="2200" dirty="0" smtClean="0"/>
              <a:t>ті часи.</a:t>
            </a:r>
            <a:br>
              <a:rPr lang="uk-UA" sz="2200" dirty="0" smtClean="0"/>
            </a:br>
            <a:r>
              <a:rPr lang="uk-UA" sz="2200" dirty="0" smtClean="0"/>
              <a:t>Суміш урану і  глазурі дозволяла досягти відмінного яскравого кольору. Те ж саме стосується старого скла з зеленуватим відтінком.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admin\Desktop\iц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74972"/>
            <a:ext cx="2141081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iд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933" y="2681666"/>
            <a:ext cx="278397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iр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609" y="2708920"/>
            <a:ext cx="37528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62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364872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Глянець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r>
              <a:rPr lang="uk-UA" sz="2800" dirty="0" smtClean="0"/>
              <a:t>У </a:t>
            </a:r>
            <a:r>
              <a:rPr lang="uk-UA" sz="2800" dirty="0" smtClean="0"/>
              <a:t>виробництві </a:t>
            </a:r>
            <a:r>
              <a:rPr lang="uk-UA" sz="2800" dirty="0" smtClean="0"/>
              <a:t>глянцю використовується каолін, один </a:t>
            </a:r>
            <a:r>
              <a:rPr lang="uk-UA" sz="2800" dirty="0" smtClean="0"/>
              <a:t>із </a:t>
            </a:r>
            <a:r>
              <a:rPr lang="uk-UA" sz="2800" dirty="0" smtClean="0"/>
              <a:t>видів білої глини.</a:t>
            </a:r>
            <a:br>
              <a:rPr lang="uk-UA" sz="2800" dirty="0" smtClean="0"/>
            </a:br>
            <a:r>
              <a:rPr lang="uk-UA" sz="2800" dirty="0" smtClean="0"/>
              <a:t>Каолін має здатність утримувати радіоактивні елементи, такі </a:t>
            </a:r>
            <a:r>
              <a:rPr lang="uk-UA" sz="2800" dirty="0" smtClean="0"/>
              <a:t>як: </a:t>
            </a:r>
            <a:r>
              <a:rPr lang="uk-UA" sz="2800" dirty="0" smtClean="0"/>
              <a:t>уран і торій. </a:t>
            </a:r>
            <a:endParaRPr lang="ru-RU" sz="2800" dirty="0"/>
          </a:p>
        </p:txBody>
      </p:sp>
      <p:pic>
        <p:nvPicPr>
          <p:cNvPr id="10244" name="Picture 4" descr="C:\Users\admin\Desktop\ву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4242"/>
            <a:ext cx="21431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dmin\Desktop\ак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85692"/>
            <a:ext cx="2242994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admin\Desktop\рн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4242"/>
            <a:ext cx="2232248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59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35010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   </a:t>
            </a:r>
            <a:r>
              <a:rPr lang="uk-UA" sz="2400" dirty="0" smtClean="0">
                <a:solidFill>
                  <a:srgbClr val="C00000"/>
                </a:solidFill>
              </a:rPr>
              <a:t>БРАЗИЛЬСЬКИЙ ГОРІХ</a:t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Доведено, що цей продукт є одним з найбільш радіоактивних </a:t>
            </a:r>
            <a:r>
              <a:rPr lang="uk-UA" sz="2400" dirty="0" smtClean="0">
                <a:solidFill>
                  <a:srgbClr val="C00000"/>
                </a:solidFill>
              </a:rPr>
              <a:t> у </a:t>
            </a:r>
            <a:r>
              <a:rPr lang="uk-UA" sz="2400" dirty="0" smtClean="0">
                <a:solidFill>
                  <a:srgbClr val="C00000"/>
                </a:solidFill>
              </a:rPr>
              <a:t>світі</a:t>
            </a:r>
            <a:r>
              <a:rPr lang="uk-UA" sz="2400" dirty="0" smtClean="0">
                <a:solidFill>
                  <a:srgbClr val="C00000"/>
                </a:solidFill>
              </a:rPr>
              <a:t>.</a:t>
            </a:r>
            <a:r>
              <a:rPr lang="uk-UA" sz="2400" dirty="0" smtClean="0">
                <a:solidFill>
                  <a:srgbClr val="C00000"/>
                </a:solidFill>
              </a:rPr>
              <a:t/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Причина цього дуже проста: коріння дерев бразильського горіха йдуть так глибоко в землю, що вони поглинають величезну кількість радію, що є природним джерелом випромінювання.  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://infoniac.ru/upload/medialibrary/bb8/bb827f5eec15892ecc32514205307d5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032"/>
            <a:ext cx="5328592" cy="2664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305800" cy="184708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uk-UA" sz="3600" dirty="0" smtClean="0">
                <a:solidFill>
                  <a:srgbClr val="7030A0"/>
                </a:solidFill>
              </a:rPr>
              <a:t>Вокзал </a:t>
            </a:r>
            <a:r>
              <a:rPr lang="uk-UA" sz="3600" dirty="0" smtClean="0">
                <a:solidFill>
                  <a:srgbClr val="7030A0"/>
                </a:solidFill>
              </a:rPr>
              <a:t>у </a:t>
            </a:r>
            <a:r>
              <a:rPr lang="uk-UA" sz="3600" dirty="0" smtClean="0">
                <a:solidFill>
                  <a:srgbClr val="7030A0"/>
                </a:solidFill>
              </a:rPr>
              <a:t>Нью-Йорку</a:t>
            </a:r>
            <a:r>
              <a:rPr lang="uk-UA" dirty="0" smtClean="0">
                <a:solidFill>
                  <a:srgbClr val="7030A0"/>
                </a:solidFill>
              </a:rPr>
              <a:t/>
            </a:r>
            <a:br>
              <a:rPr lang="uk-UA" dirty="0" smtClean="0">
                <a:solidFill>
                  <a:srgbClr val="7030A0"/>
                </a:solidFill>
              </a:rPr>
            </a:br>
            <a:r>
              <a:rPr lang="uk-UA" sz="2200" dirty="0">
                <a:solidFill>
                  <a:srgbClr val="7030A0"/>
                </a:solidFill>
              </a:rPr>
              <a:t>С</a:t>
            </a:r>
            <a:r>
              <a:rPr lang="uk-UA" sz="2200" dirty="0" smtClean="0">
                <a:solidFill>
                  <a:srgbClr val="7030A0"/>
                </a:solidFill>
              </a:rPr>
              <a:t>тіни </a:t>
            </a:r>
            <a:r>
              <a:rPr lang="uk-UA" sz="2200" dirty="0" smtClean="0">
                <a:solidFill>
                  <a:srgbClr val="7030A0"/>
                </a:solidFill>
              </a:rPr>
              <a:t>вокзалу, а також його основа </a:t>
            </a:r>
            <a:r>
              <a:rPr lang="uk-UA" sz="2200" dirty="0" smtClean="0">
                <a:solidFill>
                  <a:srgbClr val="7030A0"/>
                </a:solidFill>
              </a:rPr>
              <a:t> </a:t>
            </a:r>
            <a:r>
              <a:rPr lang="uk-UA" sz="2200" dirty="0" smtClean="0">
                <a:solidFill>
                  <a:srgbClr val="7030A0"/>
                </a:solidFill>
              </a:rPr>
              <a:t>побудовані з </a:t>
            </a:r>
            <a:r>
              <a:rPr lang="uk-UA" sz="2200" dirty="0" smtClean="0">
                <a:solidFill>
                  <a:srgbClr val="7030A0"/>
                </a:solidFill>
              </a:rPr>
              <a:t>граніту</a:t>
            </a:r>
            <a:r>
              <a:rPr lang="uk-UA" sz="2200" dirty="0" smtClean="0">
                <a:solidFill>
                  <a:srgbClr val="7030A0"/>
                </a:solidFill>
              </a:rPr>
              <a:t>. Давно відомо, що цей матеріал має здатність утримувати природну радіацію.</a:t>
            </a:r>
            <a:br>
              <a:rPr lang="uk-UA" sz="2200" dirty="0" smtClean="0">
                <a:solidFill>
                  <a:srgbClr val="7030A0"/>
                </a:solidFill>
              </a:rPr>
            </a:br>
            <a:r>
              <a:rPr lang="uk-UA" sz="2200" dirty="0" smtClean="0">
                <a:solidFill>
                  <a:srgbClr val="7030A0"/>
                </a:solidFill>
              </a:rPr>
              <a:t>Доведено, що рівень радіації на центральному залізничному вокзалі в Нью-Йорку перевищує всі допустимі норми і може зрівнятися лише з рівнем, </a:t>
            </a:r>
            <a:r>
              <a:rPr lang="uk-UA" sz="2200" dirty="0" smtClean="0">
                <a:solidFill>
                  <a:srgbClr val="7030A0"/>
                </a:solidFill>
              </a:rPr>
              <a:t>який </a:t>
            </a:r>
            <a:r>
              <a:rPr lang="uk-UA" sz="2200" dirty="0" smtClean="0">
                <a:solidFill>
                  <a:srgbClr val="7030A0"/>
                </a:solidFill>
              </a:rPr>
              <a:t>виробляють атомні електростанції</a:t>
            </a:r>
            <a:r>
              <a:rPr lang="uk-UA" sz="2200" dirty="0" smtClean="0"/>
              <a:t>.</a:t>
            </a:r>
            <a:endParaRPr lang="uk-UA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2932113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38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91264" cy="1425922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Життя </a:t>
            </a:r>
            <a:r>
              <a:rPr lang="uk-UA" sz="2000" dirty="0" smtClean="0">
                <a:solidFill>
                  <a:schemeClr val="tx1"/>
                </a:solidFill>
              </a:rPr>
              <a:t>у </a:t>
            </a:r>
            <a:r>
              <a:rPr lang="uk-UA" sz="2000" dirty="0" err="1" smtClean="0">
                <a:solidFill>
                  <a:schemeClr val="tx1"/>
                </a:solidFill>
              </a:rPr>
              <a:t>Денвері</a:t>
            </a:r>
            <a:r>
              <a:rPr lang="uk-UA" sz="2000" dirty="0" smtClean="0">
                <a:solidFill>
                  <a:schemeClr val="tx1"/>
                </a:solidFill>
              </a:rPr>
              <a:t/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З проблемою сильного випромінювання щодня стикаються жителі </a:t>
            </a:r>
            <a:r>
              <a:rPr lang="uk-UA" sz="2000" dirty="0" err="1" smtClean="0">
                <a:solidFill>
                  <a:schemeClr val="tx1"/>
                </a:solidFill>
              </a:rPr>
              <a:t>Денвера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тому що </a:t>
            </a:r>
            <a:r>
              <a:rPr lang="uk-UA" sz="2000" dirty="0" smtClean="0">
                <a:solidFill>
                  <a:schemeClr val="tx1"/>
                </a:solidFill>
              </a:rPr>
              <a:t>місто розташоване на висоті приблизно двох кілометрів над рівнем моря.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Через це</a:t>
            </a:r>
            <a:r>
              <a:rPr lang="uk-UA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люди страждають від радіації приблизно в два рази більше тих, хто живе в містах, розташованих рівнем нижче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63" y="3573016"/>
            <a:ext cx="3267075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3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305800" cy="1008112"/>
          </a:xfrm>
        </p:spPr>
        <p:txBody>
          <a:bodyPr>
            <a:normAutofit fontScale="90000"/>
          </a:bodyPr>
          <a:lstStyle/>
          <a:p>
            <a:r>
              <a:rPr lang="uk-UA" sz="2400" dirty="0" smtClean="0">
                <a:solidFill>
                  <a:srgbClr val="C00000"/>
                </a:solidFill>
              </a:rPr>
              <a:t>Знак "Вихід"</a:t>
            </a:r>
            <a:br>
              <a:rPr lang="uk-UA" sz="2400" dirty="0" smtClean="0">
                <a:solidFill>
                  <a:srgbClr val="C00000"/>
                </a:solidFill>
              </a:rPr>
            </a:br>
            <a:r>
              <a:rPr lang="uk-UA" sz="2400" dirty="0" smtClean="0">
                <a:solidFill>
                  <a:srgbClr val="C00000"/>
                </a:solidFill>
              </a:rPr>
              <a:t>Радіоактивний  ізотоп </a:t>
            </a:r>
            <a:r>
              <a:rPr lang="uk-UA" sz="2400" dirty="0" smtClean="0">
                <a:solidFill>
                  <a:srgbClr val="C00000"/>
                </a:solidFill>
              </a:rPr>
              <a:t>водню, що міститься </a:t>
            </a:r>
            <a:r>
              <a:rPr lang="uk-UA" sz="2400" dirty="0" smtClean="0">
                <a:solidFill>
                  <a:srgbClr val="C00000"/>
                </a:solidFill>
              </a:rPr>
              <a:t>в середині </a:t>
            </a:r>
            <a:r>
              <a:rPr lang="uk-UA" sz="2400" dirty="0" smtClean="0">
                <a:solidFill>
                  <a:srgbClr val="C00000"/>
                </a:solidFill>
              </a:rPr>
              <a:t>знака, </a:t>
            </a:r>
            <a:r>
              <a:rPr lang="uk-UA" sz="2400" dirty="0" smtClean="0">
                <a:solidFill>
                  <a:srgbClr val="C00000"/>
                </a:solidFill>
              </a:rPr>
              <a:t> дає </a:t>
            </a:r>
            <a:r>
              <a:rPr lang="uk-UA" sz="2400" dirty="0" smtClean="0">
                <a:solidFill>
                  <a:srgbClr val="C00000"/>
                </a:solidFill>
              </a:rPr>
              <a:t>ефект світіння. Однак існує й інша небезпека: </a:t>
            </a:r>
            <a:r>
              <a:rPr lang="uk-UA" sz="2400" dirty="0" smtClean="0">
                <a:solidFill>
                  <a:srgbClr val="C00000"/>
                </a:solidFill>
              </a:rPr>
              <a:t>при </a:t>
            </a:r>
            <a:r>
              <a:rPr lang="uk-UA" sz="2400" dirty="0" smtClean="0">
                <a:solidFill>
                  <a:srgbClr val="C00000"/>
                </a:solidFill>
              </a:rPr>
              <a:t>сильному ударі або зіткненні з іншим </a:t>
            </a:r>
            <a:r>
              <a:rPr lang="uk-UA" sz="2400" dirty="0" smtClean="0">
                <a:solidFill>
                  <a:srgbClr val="C00000"/>
                </a:solidFill>
              </a:rPr>
              <a:t>об'єктом табличка розбивається</a:t>
            </a:r>
            <a:r>
              <a:rPr lang="uk-UA" sz="2400" dirty="0">
                <a:solidFill>
                  <a:srgbClr val="C00000"/>
                </a:solidFill>
              </a:rPr>
              <a:t>,</a:t>
            </a:r>
            <a:r>
              <a:rPr lang="uk-UA" sz="2400" dirty="0" smtClean="0">
                <a:solidFill>
                  <a:srgbClr val="C00000"/>
                </a:solidFill>
              </a:rPr>
              <a:t> і радіоактивні </a:t>
            </a:r>
            <a:r>
              <a:rPr lang="uk-UA" sz="2400" dirty="0" smtClean="0">
                <a:solidFill>
                  <a:srgbClr val="C00000"/>
                </a:solidFill>
              </a:rPr>
              <a:t>ізотопи, </a:t>
            </a:r>
            <a:r>
              <a:rPr lang="uk-UA" sz="2400" dirty="0" smtClean="0">
                <a:solidFill>
                  <a:srgbClr val="C00000"/>
                </a:solidFill>
              </a:rPr>
              <a:t>потрапивши  </a:t>
            </a:r>
            <a:r>
              <a:rPr lang="uk-UA" sz="2400" dirty="0" smtClean="0">
                <a:solidFill>
                  <a:srgbClr val="C00000"/>
                </a:solidFill>
              </a:rPr>
              <a:t>у повітря, можуть </a:t>
            </a:r>
            <a:r>
              <a:rPr lang="uk-UA" sz="2400" dirty="0" smtClean="0">
                <a:solidFill>
                  <a:srgbClr val="C00000"/>
                </a:solidFill>
              </a:rPr>
              <a:t>забруднити </a:t>
            </a:r>
            <a:r>
              <a:rPr lang="uk-UA" sz="2400" dirty="0" smtClean="0">
                <a:solidFill>
                  <a:srgbClr val="C00000"/>
                </a:solidFill>
              </a:rPr>
              <a:t>всю будівлю.</a:t>
            </a:r>
            <a:endParaRPr lang="uk-UA" sz="2400" dirty="0">
              <a:solidFill>
                <a:srgbClr val="C00000"/>
              </a:solidFill>
            </a:endParaRPr>
          </a:p>
        </p:txBody>
      </p:sp>
      <p:pic>
        <p:nvPicPr>
          <p:cNvPr id="4100" name="Picture 4" descr="C:\Users\admin\Desktop\harz-exit-clipart-17.jp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4"/>
            <a:ext cx="423187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dmin\Desktop\е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0005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860816"/>
          </a:xfrm>
        </p:spPr>
        <p:txBody>
          <a:bodyPr>
            <a:noAutofit/>
          </a:bodyPr>
          <a:lstStyle/>
          <a:p>
            <a:r>
              <a:rPr lang="uk-UA" sz="1800" dirty="0" smtClean="0"/>
              <a:t>Ще одним джерелом </a:t>
            </a:r>
            <a:r>
              <a:rPr lang="uk-UA" sz="1800" dirty="0" smtClean="0"/>
              <a:t>випромінювання в будинку може стати </a:t>
            </a:r>
            <a:r>
              <a:rPr lang="uk-UA" sz="1800" dirty="0" smtClean="0"/>
              <a:t>звичайний  </a:t>
            </a:r>
            <a:r>
              <a:rPr lang="uk-UA" sz="1800" dirty="0" smtClean="0"/>
              <a:t>наповнювач для котячого туалету. Причина цього досить проста: при їх виробництві використовується бентонітова глина.</a:t>
            </a:r>
            <a:br>
              <a:rPr lang="uk-UA" sz="1800" dirty="0" smtClean="0"/>
            </a:br>
            <a:r>
              <a:rPr lang="uk-UA" sz="1800" dirty="0" smtClean="0"/>
              <a:t>Це </a:t>
            </a:r>
            <a:r>
              <a:rPr lang="uk-UA" sz="1800" dirty="0" smtClean="0"/>
              <a:t>один з основних компонентів </a:t>
            </a:r>
            <a:r>
              <a:rPr lang="uk-UA" sz="1800" dirty="0" smtClean="0"/>
              <a:t>наповнювача,  і є </a:t>
            </a:r>
            <a:r>
              <a:rPr lang="uk-UA" sz="1800" dirty="0" smtClean="0"/>
              <a:t>досить шкідливим не тільки для тварин, але і для людини. Бентонітова глина дає сильне випромінювання.</a:t>
            </a:r>
            <a:br>
              <a:rPr lang="uk-UA" sz="1800" dirty="0" smtClean="0"/>
            </a:br>
            <a:endParaRPr lang="uk-UA" sz="1800" dirty="0"/>
          </a:p>
        </p:txBody>
      </p:sp>
      <p:pic>
        <p:nvPicPr>
          <p:cNvPr id="5123" name="Picture 3" descr="C:\Users\admin\Desktop\iп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266429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п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296" y="2708920"/>
            <a:ext cx="255577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716800"/>
          </a:xfrm>
        </p:spPr>
        <p:txBody>
          <a:bodyPr>
            <a:noAutofit/>
          </a:bodyPr>
          <a:lstStyle/>
          <a:p>
            <a:r>
              <a:rPr lang="uk-UA" sz="1800" dirty="0" smtClean="0"/>
              <a:t>А у</a:t>
            </a:r>
            <a:r>
              <a:rPr lang="uk-UA" sz="1800" dirty="0" smtClean="0"/>
              <a:t> </a:t>
            </a:r>
            <a:r>
              <a:rPr lang="uk-UA" sz="1800" dirty="0" smtClean="0"/>
              <a:t>бананах </a:t>
            </a:r>
            <a:r>
              <a:rPr lang="uk-UA" sz="1800" dirty="0" smtClean="0"/>
              <a:t> </a:t>
            </a:r>
            <a:r>
              <a:rPr lang="uk-UA" sz="1800" dirty="0" smtClean="0"/>
              <a:t>радіоактивність </a:t>
            </a:r>
            <a:r>
              <a:rPr lang="uk-UA" sz="1800" dirty="0" smtClean="0"/>
              <a:t>присутня уже </a:t>
            </a:r>
            <a:r>
              <a:rPr lang="uk-UA" sz="1800" dirty="0" smtClean="0"/>
              <a:t>в їх генетичному </a:t>
            </a:r>
            <a:r>
              <a:rPr lang="uk-UA" sz="1800" dirty="0" smtClean="0"/>
              <a:t>коді. Проте </a:t>
            </a:r>
            <a:r>
              <a:rPr lang="uk-UA" sz="1800" dirty="0" smtClean="0"/>
              <a:t>любителі цього фрукта можуть бути спокійні: адже потрібно з'їсти, принаймні, 5 мільйонів плодів, щоб виникли перші симптоми променевої хвороби.</a:t>
            </a:r>
            <a:br>
              <a:rPr lang="uk-UA" sz="1800" dirty="0" smtClean="0"/>
            </a:br>
            <a:endParaRPr lang="uk-UA" sz="1800" dirty="0"/>
          </a:p>
        </p:txBody>
      </p:sp>
      <p:pic>
        <p:nvPicPr>
          <p:cNvPr id="6147" name="Picture 3" descr="C:\Users\admin\Desktop\д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89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1572387"/>
          </a:xfrm>
        </p:spPr>
        <p:txBody>
          <a:bodyPr>
            <a:noAutofit/>
          </a:bodyPr>
          <a:lstStyle/>
          <a:p>
            <a:r>
              <a:rPr lang="uk-UA" sz="2800" dirty="0" smtClean="0"/>
              <a:t>Гранітна стільниця</a:t>
            </a:r>
            <a:br>
              <a:rPr lang="uk-UA" sz="2800" dirty="0" smtClean="0"/>
            </a:br>
            <a:r>
              <a:rPr lang="uk-UA" sz="2800" dirty="0" smtClean="0"/>
              <a:t>Граніт </a:t>
            </a:r>
            <a:r>
              <a:rPr lang="uk-UA" sz="2800" dirty="0" smtClean="0"/>
              <a:t>є джерелом природної радіації. Тому, якщо у вас на кухні є гранітна стільниця, шанси отримати невелику  дозу випромінювання дуже високі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7171" name="Picture 3" descr="C:\Users\admin\Desktop\п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457200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iа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96952"/>
            <a:ext cx="2915816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1542225"/>
          </a:xfrm>
        </p:spPr>
        <p:txBody>
          <a:bodyPr>
            <a:noAutofit/>
          </a:bodyPr>
          <a:lstStyle/>
          <a:p>
            <a:r>
              <a:rPr lang="uk-UA" sz="2000" dirty="0"/>
              <a:t>У</a:t>
            </a:r>
            <a:r>
              <a:rPr lang="uk-UA" sz="2000" dirty="0" smtClean="0"/>
              <a:t> </a:t>
            </a:r>
            <a:r>
              <a:rPr lang="uk-UA" sz="2000" dirty="0" smtClean="0"/>
              <a:t>деяких </a:t>
            </a:r>
            <a:r>
              <a:rPr lang="uk-UA" sz="2000" dirty="0" smtClean="0"/>
              <a:t>цигарках</a:t>
            </a:r>
            <a:r>
              <a:rPr lang="uk-UA" sz="2000" dirty="0" smtClean="0"/>
              <a:t> </a:t>
            </a:r>
            <a:r>
              <a:rPr lang="uk-UA" sz="2000" dirty="0" smtClean="0"/>
              <a:t>міститься небезпечний для життя радіоактивний матеріал полоній – 210. </a:t>
            </a:r>
            <a:br>
              <a:rPr lang="uk-UA" sz="2000" dirty="0" smtClean="0"/>
            </a:br>
            <a:r>
              <a:rPr lang="uk-UA" sz="2000" dirty="0" smtClean="0"/>
              <a:t>Коли курець затягується </a:t>
            </a:r>
            <a:r>
              <a:rPr lang="uk-UA" sz="2000" dirty="0" smtClean="0"/>
              <a:t>цигаркою</a:t>
            </a:r>
            <a:r>
              <a:rPr lang="uk-UA" sz="2000" dirty="0" smtClean="0"/>
              <a:t>, </a:t>
            </a:r>
            <a:r>
              <a:rPr lang="uk-UA" sz="2000" dirty="0" smtClean="0"/>
              <a:t>шкідливі елементи потрапляють в органи людини і осідають </a:t>
            </a:r>
            <a:r>
              <a:rPr lang="uk-UA" sz="2000" dirty="0" smtClean="0"/>
              <a:t>у </a:t>
            </a:r>
            <a:r>
              <a:rPr lang="uk-UA" sz="2000" dirty="0" smtClean="0"/>
              <a:t>них.</a:t>
            </a:r>
            <a:endParaRPr lang="uk-UA" sz="2000" dirty="0"/>
          </a:p>
        </p:txBody>
      </p:sp>
      <p:pic>
        <p:nvPicPr>
          <p:cNvPr id="1026" name="Picture 2" descr="C:\Users\admin\Desktop\iо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36912"/>
            <a:ext cx="222195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iд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35528"/>
            <a:ext cx="4467225" cy="212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15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</TotalTime>
  <Words>96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Неймовірні</vt:lpstr>
      <vt:lpstr>                                БРАЗИЛЬСЬКИЙ ГОРІХ Доведено, що цей продукт є одним з найбільш радіоактивних  у світі. Причина цього дуже проста: коріння дерев бразильського горіха йдуть так глибоко в землю, що вони поглинають величезну кількість радію, що є природним джерелом випромінювання.  </vt:lpstr>
      <vt:lpstr>   Вокзал у Нью-Йорку Стіни вокзалу, а також його основа  побудовані з граніту. Давно відомо, що цей матеріал має здатність утримувати природну радіацію. Доведено, що рівень радіації на центральному залізничному вокзалі в Нью-Йорку перевищує всі допустимі норми і може зрівнятися лише з рівнем, який виробляють атомні електростанції.</vt:lpstr>
      <vt:lpstr>Життя у Денвері З проблемою сильного випромінювання щодня стикаються жителі Денвера, тому що місто розташоване на висоті приблизно двох кілометрів над рівнем моря. Через це люди страждають від радіації приблизно в два рази більше тих, хто живе в містах, розташованих рівнем нижче.</vt:lpstr>
      <vt:lpstr>Знак "Вихід" Радіоактивний  ізотоп водню, що міститься в середині знака,  дає ефект світіння. Однак існує й інша небезпека: при сильному ударі або зіткненні з іншим об'єктом табличка розбивається, і радіоактивні ізотопи, потрапивши  у повітря, можуть забруднити всю будівлю.</vt:lpstr>
      <vt:lpstr>Ще одним джерелом випромінювання в будинку може стати звичайний  наповнювач для котячого туалету. Причина цього досить проста: при їх виробництві використовується бентонітова глина. Це один з основних компонентів наповнювача,  і є досить шкідливим не тільки для тварин, але і для людини. Бентонітова глина дає сильне випромінювання. </vt:lpstr>
      <vt:lpstr>А у бананах  радіоактивність присутня уже в їх генетичному коді. Проте любителі цього фрукта можуть бути спокійні: адже потрібно з'їсти, принаймні, 5 мільйонів плодів, щоб виникли перші симптоми променевої хвороби. </vt:lpstr>
      <vt:lpstr>Гранітна стільниця Граніт є джерелом природної радіації. Тому, якщо у вас на кухні є гранітна стільниця, шанси отримати невелику  дозу випромінювання дуже високі.</vt:lpstr>
      <vt:lpstr>У деяких цигарках міститься небезпечний для життя радіоактивний матеріал полоній – 210.  Коли курець затягується цигаркою, шкідливі елементи потрапляють в органи людини і осідають у них.</vt:lpstr>
      <vt:lpstr>Стара кераміка і скло  Предмети гончарного виробництва до 1960 року є радіоактивними. У першу чергу, це стосується посуду червоного і оранжевого кольору, який містить шкідливий для організму людини уран. Саме цей елемент використовувався разом з глазур'ю, якою покривався посуд у ті часи. Суміш урану і  глазурі дозволяла досягти відмінного яскравого кольору. Те ж саме стосується старого скла з зеленуватим відтінком.  </vt:lpstr>
      <vt:lpstr>Глянець  У виробництві глянцю використовується каолін, один із видів білої глини. Каолін має здатність утримувати радіоактивні елементи, такі як: уран і торій.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Неймовірні</dc:title>
  <dc:creator>admin</dc:creator>
  <cp:lastModifiedBy>admin</cp:lastModifiedBy>
  <cp:revision>12</cp:revision>
  <dcterms:created xsi:type="dcterms:W3CDTF">2018-02-19T13:03:11Z</dcterms:created>
  <dcterms:modified xsi:type="dcterms:W3CDTF">2018-02-19T15:36:35Z</dcterms:modified>
</cp:coreProperties>
</file>