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228" r:id="rId3"/>
    <p:sldId id="2229" r:id="rId4"/>
    <p:sldId id="2230" r:id="rId5"/>
    <p:sldId id="2236" r:id="rId6"/>
    <p:sldId id="2233" r:id="rId7"/>
    <p:sldId id="2234" r:id="rId8"/>
    <p:sldId id="399" r:id="rId9"/>
    <p:sldId id="259" r:id="rId10"/>
    <p:sldId id="261" r:id="rId11"/>
    <p:sldId id="304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9426B"/>
    <a:srgbClr val="E1292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19" autoAdjust="0"/>
    <p:restoredTop sz="94892" autoAdjust="0"/>
  </p:normalViewPr>
  <p:slideViewPr>
    <p:cSldViewPr snapToGrid="0">
      <p:cViewPr varScale="1">
        <p:scale>
          <a:sx n="88" d="100"/>
          <a:sy n="88" d="100"/>
        </p:scale>
        <p:origin x="51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2FAC1995-4A51-4914-BF0F-4BE996FA8C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C5200A0-DD07-4ADB-B361-8EFFBBBBF8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2EB46-8324-41AE-9916-5BF916232DAA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3C2197B9-0359-44EE-B9F3-E26A085EEB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1D8A22F-EBA9-452A-A764-FA46DAD62F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2F5F6-637A-4C41-B9AB-B66295DD26F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0967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C1D0A-B9C4-4548-91F6-1922859C24DA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CB05D-96F8-4967-8A65-A7CBBD7B18D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5379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teach-inf.com.ua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each-inf.com.ua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>
            <a:extLst>
              <a:ext uri="{FF2B5EF4-FFF2-40B4-BE49-F238E27FC236}">
                <a16:creationId xmlns:a16="http://schemas.microsoft.com/office/drawing/2014/main" id="{BE9BE758-AAA7-4CB0-9260-5CD80BB52DB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D3519E62-9BFF-4695-8B9D-6B98A971EB2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8" name="Rectangle 5">
            <a:extLst>
              <a:ext uri="{FF2B5EF4-FFF2-40B4-BE49-F238E27FC236}">
                <a16:creationId xmlns:a16="http://schemas.microsoft.com/office/drawing/2014/main" id="{FA293216-8375-4482-B1EB-F6317EE989E2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id="{C39C2A69-3366-4EF3-890C-56E1D2126A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7947" y="203189"/>
            <a:ext cx="6191410" cy="2791689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30" name="Підзаголовок 2">
            <a:extLst>
              <a:ext uri="{FF2B5EF4-FFF2-40B4-BE49-F238E27FC236}">
                <a16:creationId xmlns:a16="http://schemas.microsoft.com/office/drawing/2014/main" id="{0B8441F2-61A6-4BBE-A3AE-BABFEEA44D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07947" y="3184362"/>
            <a:ext cx="6363424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  <p:grpSp>
        <p:nvGrpSpPr>
          <p:cNvPr id="31" name="Групувати 30">
            <a:extLst>
              <a:ext uri="{FF2B5EF4-FFF2-40B4-BE49-F238E27FC236}">
                <a16:creationId xmlns:a16="http://schemas.microsoft.com/office/drawing/2014/main" id="{0FD2ECD5-87CD-43BC-8801-E9BDBF7C2DE6}"/>
              </a:ext>
            </a:extLst>
          </p:cNvPr>
          <p:cNvGrpSpPr/>
          <p:nvPr userDrawn="1"/>
        </p:nvGrpSpPr>
        <p:grpSpPr>
          <a:xfrm>
            <a:off x="110888" y="992033"/>
            <a:ext cx="6123569" cy="4834253"/>
            <a:chOff x="498986" y="752629"/>
            <a:chExt cx="5959414" cy="4704661"/>
          </a:xfrm>
        </p:grpSpPr>
        <p:grpSp>
          <p:nvGrpSpPr>
            <p:cNvPr id="32" name="Графіка 3">
              <a:extLst>
                <a:ext uri="{FF2B5EF4-FFF2-40B4-BE49-F238E27FC236}">
                  <a16:creationId xmlns:a16="http://schemas.microsoft.com/office/drawing/2014/main" id="{F98EC6C3-53EC-4F71-ACBA-A8C5D709FF58}"/>
                </a:ext>
              </a:extLst>
            </p:cNvPr>
            <p:cNvGrpSpPr/>
            <p:nvPr/>
          </p:nvGrpSpPr>
          <p:grpSpPr>
            <a:xfrm>
              <a:off x="498986" y="752629"/>
              <a:ext cx="5959414" cy="4704661"/>
              <a:chOff x="498986" y="752629"/>
              <a:chExt cx="5959414" cy="4704661"/>
            </a:xfrm>
          </p:grpSpPr>
          <p:sp>
            <p:nvSpPr>
              <p:cNvPr id="34" name="Полілінія: фігура 33">
                <a:extLst>
                  <a:ext uri="{FF2B5EF4-FFF2-40B4-BE49-F238E27FC236}">
                    <a16:creationId xmlns:a16="http://schemas.microsoft.com/office/drawing/2014/main" id="{54E88D9D-DB1B-4E8D-88BE-FC599006E437}"/>
                  </a:ext>
                </a:extLst>
              </p:cNvPr>
              <p:cNvSpPr/>
              <p:nvPr/>
            </p:nvSpPr>
            <p:spPr>
              <a:xfrm>
                <a:off x="498986" y="5024729"/>
                <a:ext cx="5959414" cy="432561"/>
              </a:xfrm>
              <a:custGeom>
                <a:avLst/>
                <a:gdLst>
                  <a:gd name="connsiteX0" fmla="*/ 5959415 w 5959414"/>
                  <a:gd name="connsiteY0" fmla="*/ 216281 h 432561"/>
                  <a:gd name="connsiteX1" fmla="*/ 2979707 w 5959414"/>
                  <a:gd name="connsiteY1" fmla="*/ 432561 h 432561"/>
                  <a:gd name="connsiteX2" fmla="*/ 0 w 5959414"/>
                  <a:gd name="connsiteY2" fmla="*/ 216281 h 432561"/>
                  <a:gd name="connsiteX3" fmla="*/ 2979707 w 5959414"/>
                  <a:gd name="connsiteY3" fmla="*/ 0 h 432561"/>
                  <a:gd name="connsiteX4" fmla="*/ 5959415 w 5959414"/>
                  <a:gd name="connsiteY4" fmla="*/ 216281 h 43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59414" h="432561">
                    <a:moveTo>
                      <a:pt x="5959415" y="216281"/>
                    </a:moveTo>
                    <a:cubicBezTo>
                      <a:pt x="5959415" y="335713"/>
                      <a:pt x="4625312" y="432561"/>
                      <a:pt x="2979707" y="432561"/>
                    </a:cubicBezTo>
                    <a:cubicBezTo>
                      <a:pt x="1334103" y="432561"/>
                      <a:pt x="0" y="335713"/>
                      <a:pt x="0" y="216281"/>
                    </a:cubicBezTo>
                    <a:cubicBezTo>
                      <a:pt x="0" y="96848"/>
                      <a:pt x="1334103" y="0"/>
                      <a:pt x="2979707" y="0"/>
                    </a:cubicBezTo>
                    <a:cubicBezTo>
                      <a:pt x="4625312" y="203"/>
                      <a:pt x="5959415" y="96848"/>
                      <a:pt x="5959415" y="21628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203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grpSp>
            <p:nvGrpSpPr>
              <p:cNvPr id="35" name="Графіка 3">
                <a:extLst>
                  <a:ext uri="{FF2B5EF4-FFF2-40B4-BE49-F238E27FC236}">
                    <a16:creationId xmlns:a16="http://schemas.microsoft.com/office/drawing/2014/main" id="{B0B62B8C-D716-4713-A517-7586019C114D}"/>
                  </a:ext>
                </a:extLst>
              </p:cNvPr>
              <p:cNvGrpSpPr/>
              <p:nvPr/>
            </p:nvGrpSpPr>
            <p:grpSpPr>
              <a:xfrm>
                <a:off x="818828" y="752629"/>
                <a:ext cx="5132543" cy="4562847"/>
                <a:chOff x="818828" y="752629"/>
                <a:chExt cx="5132543" cy="4562847"/>
              </a:xfrm>
            </p:grpSpPr>
            <p:sp>
              <p:nvSpPr>
                <p:cNvPr id="37" name="Полілінія: фігура 36">
                  <a:extLst>
                    <a:ext uri="{FF2B5EF4-FFF2-40B4-BE49-F238E27FC236}">
                      <a16:creationId xmlns:a16="http://schemas.microsoft.com/office/drawing/2014/main" id="{3AB0AD48-1E08-4168-BFAC-81AF9498B2C4}"/>
                    </a:ext>
                  </a:extLst>
                </p:cNvPr>
                <p:cNvSpPr/>
                <p:nvPr/>
              </p:nvSpPr>
              <p:spPr>
                <a:xfrm>
                  <a:off x="818828" y="752629"/>
                  <a:ext cx="5132339" cy="3033014"/>
                </a:xfrm>
                <a:custGeom>
                  <a:avLst/>
                  <a:gdLst>
                    <a:gd name="connsiteX0" fmla="*/ 5132340 w 5132339"/>
                    <a:gd name="connsiteY0" fmla="*/ 3033015 h 3033014"/>
                    <a:gd name="connsiteX1" fmla="*/ 0 w 5132339"/>
                    <a:gd name="connsiteY1" fmla="*/ 3033015 h 3033014"/>
                    <a:gd name="connsiteX2" fmla="*/ 0 w 5132339"/>
                    <a:gd name="connsiteY2" fmla="*/ 305601 h 3033014"/>
                    <a:gd name="connsiteX3" fmla="*/ 305601 w 5132339"/>
                    <a:gd name="connsiteY3" fmla="*/ 0 h 3033014"/>
                    <a:gd name="connsiteX4" fmla="*/ 4847085 w 5132339"/>
                    <a:gd name="connsiteY4" fmla="*/ 0 h 3033014"/>
                    <a:gd name="connsiteX5" fmla="*/ 5132340 w 5132339"/>
                    <a:gd name="connsiteY5" fmla="*/ 285254 h 3033014"/>
                    <a:gd name="connsiteX6" fmla="*/ 5132340 w 5132339"/>
                    <a:gd name="connsiteY6" fmla="*/ 3033015 h 3033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32339" h="3033014">
                      <a:moveTo>
                        <a:pt x="5132340" y="3033015"/>
                      </a:moveTo>
                      <a:lnTo>
                        <a:pt x="0" y="3033015"/>
                      </a:lnTo>
                      <a:lnTo>
                        <a:pt x="0" y="305601"/>
                      </a:lnTo>
                      <a:cubicBezTo>
                        <a:pt x="0" y="137541"/>
                        <a:pt x="137541" y="0"/>
                        <a:pt x="305601" y="0"/>
                      </a:cubicBezTo>
                      <a:lnTo>
                        <a:pt x="4847085" y="0"/>
                      </a:lnTo>
                      <a:cubicBezTo>
                        <a:pt x="5003955" y="0"/>
                        <a:pt x="5132340" y="128385"/>
                        <a:pt x="5132340" y="285254"/>
                      </a:cubicBezTo>
                      <a:lnTo>
                        <a:pt x="5132340" y="3033015"/>
                      </a:lnTo>
                      <a:close/>
                    </a:path>
                  </a:pathLst>
                </a:custGeom>
                <a:solidFill>
                  <a:srgbClr val="182632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8" name="Полілінія: фігура 37">
                  <a:extLst>
                    <a:ext uri="{FF2B5EF4-FFF2-40B4-BE49-F238E27FC236}">
                      <a16:creationId xmlns:a16="http://schemas.microsoft.com/office/drawing/2014/main" id="{CAFB461E-E54F-4E98-8E70-A12A3D3AE0EC}"/>
                    </a:ext>
                  </a:extLst>
                </p:cNvPr>
                <p:cNvSpPr/>
                <p:nvPr/>
              </p:nvSpPr>
              <p:spPr>
                <a:xfrm>
                  <a:off x="818828" y="3785643"/>
                  <a:ext cx="5132543" cy="460028"/>
                </a:xfrm>
                <a:custGeom>
                  <a:avLst/>
                  <a:gdLst>
                    <a:gd name="connsiteX0" fmla="*/ 4672311 w 5132543"/>
                    <a:gd name="connsiteY0" fmla="*/ 460028 h 460028"/>
                    <a:gd name="connsiteX1" fmla="*/ 460029 w 5132543"/>
                    <a:gd name="connsiteY1" fmla="*/ 460028 h 460028"/>
                    <a:gd name="connsiteX2" fmla="*/ 0 w 5132543"/>
                    <a:gd name="connsiteY2" fmla="*/ 0 h 460028"/>
                    <a:gd name="connsiteX3" fmla="*/ 0 w 5132543"/>
                    <a:gd name="connsiteY3" fmla="*/ 0 h 460028"/>
                    <a:gd name="connsiteX4" fmla="*/ 5132544 w 5132543"/>
                    <a:gd name="connsiteY4" fmla="*/ 0 h 460028"/>
                    <a:gd name="connsiteX5" fmla="*/ 5132544 w 5132543"/>
                    <a:gd name="connsiteY5" fmla="*/ 0 h 460028"/>
                    <a:gd name="connsiteX6" fmla="*/ 4672311 w 5132543"/>
                    <a:gd name="connsiteY6" fmla="*/ 460028 h 460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32543" h="460028">
                      <a:moveTo>
                        <a:pt x="4672311" y="460028"/>
                      </a:moveTo>
                      <a:lnTo>
                        <a:pt x="460029" y="460028"/>
                      </a:lnTo>
                      <a:cubicBezTo>
                        <a:pt x="205904" y="460028"/>
                        <a:pt x="0" y="254124"/>
                        <a:pt x="0" y="0"/>
                      </a:cubicBezTo>
                      <a:lnTo>
                        <a:pt x="0" y="0"/>
                      </a:lnTo>
                      <a:lnTo>
                        <a:pt x="5132544" y="0"/>
                      </a:lnTo>
                      <a:lnTo>
                        <a:pt x="5132544" y="0"/>
                      </a:lnTo>
                      <a:cubicBezTo>
                        <a:pt x="5132340" y="254124"/>
                        <a:pt x="4926436" y="460028"/>
                        <a:pt x="4672311" y="4600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9" name="Полілінія: фігура 38">
                  <a:extLst>
                    <a:ext uri="{FF2B5EF4-FFF2-40B4-BE49-F238E27FC236}">
                      <a16:creationId xmlns:a16="http://schemas.microsoft.com/office/drawing/2014/main" id="{B2D1DDC8-A92D-408A-83FC-20E4D841EEBB}"/>
                    </a:ext>
                  </a:extLst>
                </p:cNvPr>
                <p:cNvSpPr/>
                <p:nvPr/>
              </p:nvSpPr>
              <p:spPr>
                <a:xfrm>
                  <a:off x="2915916" y="4245671"/>
                  <a:ext cx="931247" cy="774988"/>
                </a:xfrm>
                <a:custGeom>
                  <a:avLst/>
                  <a:gdLst>
                    <a:gd name="connsiteX0" fmla="*/ 0 w 931247"/>
                    <a:gd name="connsiteY0" fmla="*/ 0 h 774988"/>
                    <a:gd name="connsiteX1" fmla="*/ 931247 w 931247"/>
                    <a:gd name="connsiteY1" fmla="*/ 0 h 774988"/>
                    <a:gd name="connsiteX2" fmla="*/ 931247 w 931247"/>
                    <a:gd name="connsiteY2" fmla="*/ 774988 h 774988"/>
                    <a:gd name="connsiteX3" fmla="*/ 0 w 931247"/>
                    <a:gd name="connsiteY3" fmla="*/ 774988 h 77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1247" h="774988">
                      <a:moveTo>
                        <a:pt x="0" y="0"/>
                      </a:moveTo>
                      <a:lnTo>
                        <a:pt x="931247" y="0"/>
                      </a:lnTo>
                      <a:lnTo>
                        <a:pt x="931247" y="774988"/>
                      </a:lnTo>
                      <a:lnTo>
                        <a:pt x="0" y="774988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40" name="Полілінія: фігура 39">
                  <a:extLst>
                    <a:ext uri="{FF2B5EF4-FFF2-40B4-BE49-F238E27FC236}">
                      <a16:creationId xmlns:a16="http://schemas.microsoft.com/office/drawing/2014/main" id="{ED8AF1D9-0027-40F6-B6FE-6670279D361C}"/>
                    </a:ext>
                  </a:extLst>
                </p:cNvPr>
                <p:cNvSpPr/>
                <p:nvPr/>
              </p:nvSpPr>
              <p:spPr>
                <a:xfrm>
                  <a:off x="2915916" y="4245671"/>
                  <a:ext cx="931247" cy="245579"/>
                </a:xfrm>
                <a:custGeom>
                  <a:avLst/>
                  <a:gdLst>
                    <a:gd name="connsiteX0" fmla="*/ 0 w 931247"/>
                    <a:gd name="connsiteY0" fmla="*/ 0 h 245579"/>
                    <a:gd name="connsiteX1" fmla="*/ 931247 w 931247"/>
                    <a:gd name="connsiteY1" fmla="*/ 0 h 245579"/>
                    <a:gd name="connsiteX2" fmla="*/ 931247 w 931247"/>
                    <a:gd name="connsiteY2" fmla="*/ 245579 h 245579"/>
                    <a:gd name="connsiteX3" fmla="*/ 0 w 931247"/>
                    <a:gd name="connsiteY3" fmla="*/ 245579 h 24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1247" h="245579">
                      <a:moveTo>
                        <a:pt x="0" y="0"/>
                      </a:moveTo>
                      <a:lnTo>
                        <a:pt x="931247" y="0"/>
                      </a:lnTo>
                      <a:lnTo>
                        <a:pt x="931247" y="245579"/>
                      </a:lnTo>
                      <a:lnTo>
                        <a:pt x="0" y="245579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41" name="Полілінія: фігура 40">
                  <a:extLst>
                    <a:ext uri="{FF2B5EF4-FFF2-40B4-BE49-F238E27FC236}">
                      <a16:creationId xmlns:a16="http://schemas.microsoft.com/office/drawing/2014/main" id="{046C3694-2F98-40D2-A97C-622EB669D9B2}"/>
                    </a:ext>
                  </a:extLst>
                </p:cNvPr>
                <p:cNvSpPr/>
                <p:nvPr/>
              </p:nvSpPr>
              <p:spPr>
                <a:xfrm>
                  <a:off x="2305121" y="5020660"/>
                  <a:ext cx="2153039" cy="294816"/>
                </a:xfrm>
                <a:custGeom>
                  <a:avLst/>
                  <a:gdLst>
                    <a:gd name="connsiteX0" fmla="*/ 2153039 w 2153039"/>
                    <a:gd name="connsiteY0" fmla="*/ 294817 h 294816"/>
                    <a:gd name="connsiteX1" fmla="*/ 0 w 2153039"/>
                    <a:gd name="connsiteY1" fmla="*/ 294817 h 294816"/>
                    <a:gd name="connsiteX2" fmla="*/ 0 w 2153039"/>
                    <a:gd name="connsiteY2" fmla="*/ 244155 h 294816"/>
                    <a:gd name="connsiteX3" fmla="*/ 244155 w 2153039"/>
                    <a:gd name="connsiteY3" fmla="*/ 0 h 294816"/>
                    <a:gd name="connsiteX4" fmla="*/ 1908885 w 2153039"/>
                    <a:gd name="connsiteY4" fmla="*/ 0 h 294816"/>
                    <a:gd name="connsiteX5" fmla="*/ 2153039 w 2153039"/>
                    <a:gd name="connsiteY5" fmla="*/ 244155 h 294816"/>
                    <a:gd name="connsiteX6" fmla="*/ 2153039 w 2153039"/>
                    <a:gd name="connsiteY6" fmla="*/ 294817 h 294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3039" h="294816">
                      <a:moveTo>
                        <a:pt x="2153039" y="294817"/>
                      </a:moveTo>
                      <a:lnTo>
                        <a:pt x="0" y="294817"/>
                      </a:lnTo>
                      <a:lnTo>
                        <a:pt x="0" y="244155"/>
                      </a:lnTo>
                      <a:cubicBezTo>
                        <a:pt x="0" y="109870"/>
                        <a:pt x="109870" y="0"/>
                        <a:pt x="244155" y="0"/>
                      </a:cubicBezTo>
                      <a:lnTo>
                        <a:pt x="1908885" y="0"/>
                      </a:lnTo>
                      <a:cubicBezTo>
                        <a:pt x="2043170" y="0"/>
                        <a:pt x="2153039" y="109870"/>
                        <a:pt x="2153039" y="244155"/>
                      </a:cubicBezTo>
                      <a:lnTo>
                        <a:pt x="2153039" y="2948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</p:grpSp>
          <p:sp>
            <p:nvSpPr>
              <p:cNvPr id="36" name="Полілінія: фігура 35">
                <a:extLst>
                  <a:ext uri="{FF2B5EF4-FFF2-40B4-BE49-F238E27FC236}">
                    <a16:creationId xmlns:a16="http://schemas.microsoft.com/office/drawing/2014/main" id="{C2E79776-7DAE-4647-8074-98C29E9B6752}"/>
                  </a:ext>
                </a:extLst>
              </p:cNvPr>
              <p:cNvSpPr/>
              <p:nvPr/>
            </p:nvSpPr>
            <p:spPr>
              <a:xfrm>
                <a:off x="3218464" y="3855227"/>
                <a:ext cx="290137" cy="290137"/>
              </a:xfrm>
              <a:custGeom>
                <a:avLst/>
                <a:gdLst>
                  <a:gd name="connsiteX0" fmla="*/ 290137 w 290137"/>
                  <a:gd name="connsiteY0" fmla="*/ 145069 h 290137"/>
                  <a:gd name="connsiteX1" fmla="*/ 145069 w 290137"/>
                  <a:gd name="connsiteY1" fmla="*/ 290138 h 290137"/>
                  <a:gd name="connsiteX2" fmla="*/ 0 w 290137"/>
                  <a:gd name="connsiteY2" fmla="*/ 145069 h 290137"/>
                  <a:gd name="connsiteX3" fmla="*/ 145069 w 290137"/>
                  <a:gd name="connsiteY3" fmla="*/ 0 h 290137"/>
                  <a:gd name="connsiteX4" fmla="*/ 290137 w 290137"/>
                  <a:gd name="connsiteY4" fmla="*/ 145069 h 290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137" h="290137">
                    <a:moveTo>
                      <a:pt x="290137" y="145069"/>
                    </a:moveTo>
                    <a:cubicBezTo>
                      <a:pt x="290137" y="225233"/>
                      <a:pt x="225233" y="290138"/>
                      <a:pt x="145069" y="290138"/>
                    </a:cubicBezTo>
                    <a:cubicBezTo>
                      <a:pt x="64905" y="290138"/>
                      <a:pt x="0" y="225233"/>
                      <a:pt x="0" y="145069"/>
                    </a:cubicBezTo>
                    <a:cubicBezTo>
                      <a:pt x="0" y="64905"/>
                      <a:pt x="64905" y="0"/>
                      <a:pt x="145069" y="0"/>
                    </a:cubicBezTo>
                    <a:cubicBezTo>
                      <a:pt x="225233" y="-203"/>
                      <a:pt x="290137" y="64905"/>
                      <a:pt x="290137" y="145069"/>
                    </a:cubicBezTo>
                    <a:close/>
                  </a:path>
                </a:pathLst>
              </a:custGeom>
              <a:solidFill>
                <a:srgbClr val="BBBBBB"/>
              </a:solidFill>
              <a:ln w="203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sp>
          <p:nvSpPr>
            <p:cNvPr id="33" name="Прямокутник: округлені кути 32">
              <a:extLst>
                <a:ext uri="{FF2B5EF4-FFF2-40B4-BE49-F238E27FC236}">
                  <a16:creationId xmlns:a16="http://schemas.microsoft.com/office/drawing/2014/main" id="{F1FC399C-BE3A-4394-BFEE-E6BD288B26EF}"/>
                </a:ext>
              </a:extLst>
            </p:cNvPr>
            <p:cNvSpPr/>
            <p:nvPr/>
          </p:nvSpPr>
          <p:spPr>
            <a:xfrm>
              <a:off x="1033888" y="973792"/>
              <a:ext cx="4695303" cy="2519272"/>
            </a:xfrm>
            <a:prstGeom prst="roundRect">
              <a:avLst>
                <a:gd name="adj" fmla="val 3560"/>
              </a:avLst>
            </a:prstGeom>
            <a:solidFill>
              <a:srgbClr val="EDED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42" name="Прямокутник 41">
            <a:extLst>
              <a:ext uri="{FF2B5EF4-FFF2-40B4-BE49-F238E27FC236}">
                <a16:creationId xmlns:a16="http://schemas.microsoft.com/office/drawing/2014/main" id="{EE947136-6E0F-404E-BFA2-75C9FA070B6E}"/>
              </a:ext>
            </a:extLst>
          </p:cNvPr>
          <p:cNvSpPr/>
          <p:nvPr userDrawn="1"/>
        </p:nvSpPr>
        <p:spPr>
          <a:xfrm>
            <a:off x="840927" y="1370500"/>
            <a:ext cx="4408377" cy="806701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Інформатика </a:t>
            </a:r>
            <a:r>
              <a:rPr lang="uk-UA" sz="4000" b="1" kern="0" dirty="0">
                <a:solidFill>
                  <a:prstClr val="white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5</a:t>
            </a:r>
            <a:endParaRPr kumimoji="0" lang="uk-UA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Прямокутник 42">
            <a:hlinkClick r:id="rId2"/>
            <a:extLst>
              <a:ext uri="{FF2B5EF4-FFF2-40B4-BE49-F238E27FC236}">
                <a16:creationId xmlns:a16="http://schemas.microsoft.com/office/drawing/2014/main" id="{366CD632-003C-4B6F-9F99-A01AF53E5A5A}"/>
              </a:ext>
            </a:extLst>
          </p:cNvPr>
          <p:cNvSpPr/>
          <p:nvPr userDrawn="1"/>
        </p:nvSpPr>
        <p:spPr>
          <a:xfrm>
            <a:off x="3496407" y="3413512"/>
            <a:ext cx="1991775" cy="4034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1600" b="1" kern="0" dirty="0">
                <a:solidFill>
                  <a:srgbClr val="40404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1600" b="1" kern="0" dirty="0">
                <a:solidFill>
                  <a:srgbClr val="40404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1600" b="1" kern="0" dirty="0">
                <a:solidFill>
                  <a:srgbClr val="404042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1600" b="1" kern="0" dirty="0">
              <a:solidFill>
                <a:srgbClr val="404042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F4C2DBD1-A189-40D4-AE3C-6E89B6DACE88}"/>
              </a:ext>
            </a:extLst>
          </p:cNvPr>
          <p:cNvSpPr/>
          <p:nvPr userDrawn="1"/>
        </p:nvSpPr>
        <p:spPr>
          <a:xfrm>
            <a:off x="840927" y="2967652"/>
            <a:ext cx="1582233" cy="442463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uk-UA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за підручником</a:t>
            </a:r>
          </a:p>
        </p:txBody>
      </p:sp>
      <p:sp>
        <p:nvSpPr>
          <p:cNvPr id="45" name="Прямокутник 44">
            <a:extLst>
              <a:ext uri="{FF2B5EF4-FFF2-40B4-BE49-F238E27FC236}">
                <a16:creationId xmlns:a16="http://schemas.microsoft.com/office/drawing/2014/main" id="{00FF23DF-BC75-442E-852F-10671C29066D}"/>
              </a:ext>
            </a:extLst>
          </p:cNvPr>
          <p:cNvSpPr/>
          <p:nvPr userDrawn="1"/>
        </p:nvSpPr>
        <p:spPr>
          <a:xfrm>
            <a:off x="1133931" y="3338852"/>
            <a:ext cx="2201553" cy="381395"/>
          </a:xfrm>
          <a:prstGeom prst="rect">
            <a:avLst/>
          </a:prstGeom>
          <a:solidFill>
            <a:srgbClr val="0A657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Ривкінд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 Й.Я. та </a:t>
            </a:r>
            <a:r>
              <a:rPr kumimoji="0" lang="ru-RU" sz="1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ін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6">
            <a:extLst>
              <a:ext uri="{FF2B5EF4-FFF2-40B4-BE49-F238E27FC236}">
                <a16:creationId xmlns:a16="http://schemas.microsoft.com/office/drawing/2014/main" id="{9D1E2D81-8AA2-4ADA-8715-AB18D2F0FB89}"/>
              </a:ext>
            </a:extLst>
          </p:cNvPr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D345F20C-FAE7-4029-A806-5691E512DF0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EC619C33-3E43-4D7E-B185-15EE9C600EFC}"/>
              </a:ext>
            </a:extLst>
          </p:cNvPr>
          <p:cNvGrpSpPr/>
          <p:nvPr userDrawn="1"/>
        </p:nvGrpSpPr>
        <p:grpSpPr>
          <a:xfrm>
            <a:off x="47749" y="40005"/>
            <a:ext cx="1224001" cy="966288"/>
            <a:chOff x="498986" y="752629"/>
            <a:chExt cx="5959414" cy="4704661"/>
          </a:xfrm>
        </p:grpSpPr>
        <p:grpSp>
          <p:nvGrpSpPr>
            <p:cNvPr id="25" name="Графіка 3">
              <a:extLst>
                <a:ext uri="{FF2B5EF4-FFF2-40B4-BE49-F238E27FC236}">
                  <a16:creationId xmlns:a16="http://schemas.microsoft.com/office/drawing/2014/main" id="{97E3D3EF-BF87-4DDF-83BB-FD49CE975DE1}"/>
                </a:ext>
              </a:extLst>
            </p:cNvPr>
            <p:cNvGrpSpPr/>
            <p:nvPr/>
          </p:nvGrpSpPr>
          <p:grpSpPr>
            <a:xfrm>
              <a:off x="498986" y="752629"/>
              <a:ext cx="5959414" cy="4704661"/>
              <a:chOff x="498986" y="752629"/>
              <a:chExt cx="5959414" cy="4704661"/>
            </a:xfrm>
          </p:grpSpPr>
          <p:sp>
            <p:nvSpPr>
              <p:cNvPr id="27" name="Полілінія: фігура 26">
                <a:extLst>
                  <a:ext uri="{FF2B5EF4-FFF2-40B4-BE49-F238E27FC236}">
                    <a16:creationId xmlns:a16="http://schemas.microsoft.com/office/drawing/2014/main" id="{D8F19300-6C40-4ACA-B224-96E0F7AF5F5A}"/>
                  </a:ext>
                </a:extLst>
              </p:cNvPr>
              <p:cNvSpPr/>
              <p:nvPr/>
            </p:nvSpPr>
            <p:spPr>
              <a:xfrm>
                <a:off x="498986" y="5024729"/>
                <a:ext cx="5959414" cy="432561"/>
              </a:xfrm>
              <a:custGeom>
                <a:avLst/>
                <a:gdLst>
                  <a:gd name="connsiteX0" fmla="*/ 5959415 w 5959414"/>
                  <a:gd name="connsiteY0" fmla="*/ 216281 h 432561"/>
                  <a:gd name="connsiteX1" fmla="*/ 2979707 w 5959414"/>
                  <a:gd name="connsiteY1" fmla="*/ 432561 h 432561"/>
                  <a:gd name="connsiteX2" fmla="*/ 0 w 5959414"/>
                  <a:gd name="connsiteY2" fmla="*/ 216281 h 432561"/>
                  <a:gd name="connsiteX3" fmla="*/ 2979707 w 5959414"/>
                  <a:gd name="connsiteY3" fmla="*/ 0 h 432561"/>
                  <a:gd name="connsiteX4" fmla="*/ 5959415 w 5959414"/>
                  <a:gd name="connsiteY4" fmla="*/ 216281 h 43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59414" h="432561">
                    <a:moveTo>
                      <a:pt x="5959415" y="216281"/>
                    </a:moveTo>
                    <a:cubicBezTo>
                      <a:pt x="5959415" y="335713"/>
                      <a:pt x="4625312" y="432561"/>
                      <a:pt x="2979707" y="432561"/>
                    </a:cubicBezTo>
                    <a:cubicBezTo>
                      <a:pt x="1334103" y="432561"/>
                      <a:pt x="0" y="335713"/>
                      <a:pt x="0" y="216281"/>
                    </a:cubicBezTo>
                    <a:cubicBezTo>
                      <a:pt x="0" y="96848"/>
                      <a:pt x="1334103" y="0"/>
                      <a:pt x="2979707" y="0"/>
                    </a:cubicBezTo>
                    <a:cubicBezTo>
                      <a:pt x="4625312" y="203"/>
                      <a:pt x="5959415" y="96848"/>
                      <a:pt x="5959415" y="216281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203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grpSp>
            <p:nvGrpSpPr>
              <p:cNvPr id="28" name="Графіка 3">
                <a:extLst>
                  <a:ext uri="{FF2B5EF4-FFF2-40B4-BE49-F238E27FC236}">
                    <a16:creationId xmlns:a16="http://schemas.microsoft.com/office/drawing/2014/main" id="{C1228F1B-8EFE-45A5-8C25-FC5B9E1DB2CE}"/>
                  </a:ext>
                </a:extLst>
              </p:cNvPr>
              <p:cNvGrpSpPr/>
              <p:nvPr/>
            </p:nvGrpSpPr>
            <p:grpSpPr>
              <a:xfrm>
                <a:off x="818828" y="752629"/>
                <a:ext cx="5132543" cy="4562847"/>
                <a:chOff x="818828" y="752629"/>
                <a:chExt cx="5132543" cy="4562847"/>
              </a:xfrm>
            </p:grpSpPr>
            <p:sp>
              <p:nvSpPr>
                <p:cNvPr id="30" name="Полілінія: фігура 29">
                  <a:extLst>
                    <a:ext uri="{FF2B5EF4-FFF2-40B4-BE49-F238E27FC236}">
                      <a16:creationId xmlns:a16="http://schemas.microsoft.com/office/drawing/2014/main" id="{2033F5A7-EABC-426C-BCC1-94B6BB35BD60}"/>
                    </a:ext>
                  </a:extLst>
                </p:cNvPr>
                <p:cNvSpPr/>
                <p:nvPr/>
              </p:nvSpPr>
              <p:spPr>
                <a:xfrm>
                  <a:off x="818828" y="752629"/>
                  <a:ext cx="5132339" cy="3033014"/>
                </a:xfrm>
                <a:custGeom>
                  <a:avLst/>
                  <a:gdLst>
                    <a:gd name="connsiteX0" fmla="*/ 5132340 w 5132339"/>
                    <a:gd name="connsiteY0" fmla="*/ 3033015 h 3033014"/>
                    <a:gd name="connsiteX1" fmla="*/ 0 w 5132339"/>
                    <a:gd name="connsiteY1" fmla="*/ 3033015 h 3033014"/>
                    <a:gd name="connsiteX2" fmla="*/ 0 w 5132339"/>
                    <a:gd name="connsiteY2" fmla="*/ 305601 h 3033014"/>
                    <a:gd name="connsiteX3" fmla="*/ 305601 w 5132339"/>
                    <a:gd name="connsiteY3" fmla="*/ 0 h 3033014"/>
                    <a:gd name="connsiteX4" fmla="*/ 4847085 w 5132339"/>
                    <a:gd name="connsiteY4" fmla="*/ 0 h 3033014"/>
                    <a:gd name="connsiteX5" fmla="*/ 5132340 w 5132339"/>
                    <a:gd name="connsiteY5" fmla="*/ 285254 h 3033014"/>
                    <a:gd name="connsiteX6" fmla="*/ 5132340 w 5132339"/>
                    <a:gd name="connsiteY6" fmla="*/ 3033015 h 3033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32339" h="3033014">
                      <a:moveTo>
                        <a:pt x="5132340" y="3033015"/>
                      </a:moveTo>
                      <a:lnTo>
                        <a:pt x="0" y="3033015"/>
                      </a:lnTo>
                      <a:lnTo>
                        <a:pt x="0" y="305601"/>
                      </a:lnTo>
                      <a:cubicBezTo>
                        <a:pt x="0" y="137541"/>
                        <a:pt x="137541" y="0"/>
                        <a:pt x="305601" y="0"/>
                      </a:cubicBezTo>
                      <a:lnTo>
                        <a:pt x="4847085" y="0"/>
                      </a:lnTo>
                      <a:cubicBezTo>
                        <a:pt x="5003955" y="0"/>
                        <a:pt x="5132340" y="128385"/>
                        <a:pt x="5132340" y="285254"/>
                      </a:cubicBezTo>
                      <a:lnTo>
                        <a:pt x="5132340" y="3033015"/>
                      </a:lnTo>
                      <a:close/>
                    </a:path>
                  </a:pathLst>
                </a:custGeom>
                <a:solidFill>
                  <a:srgbClr val="182632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1" name="Полілінія: фігура 30">
                  <a:extLst>
                    <a:ext uri="{FF2B5EF4-FFF2-40B4-BE49-F238E27FC236}">
                      <a16:creationId xmlns:a16="http://schemas.microsoft.com/office/drawing/2014/main" id="{759F1A42-4ABC-4C50-89F2-8BB35F115E94}"/>
                    </a:ext>
                  </a:extLst>
                </p:cNvPr>
                <p:cNvSpPr/>
                <p:nvPr/>
              </p:nvSpPr>
              <p:spPr>
                <a:xfrm>
                  <a:off x="818828" y="3785643"/>
                  <a:ext cx="5132543" cy="460028"/>
                </a:xfrm>
                <a:custGeom>
                  <a:avLst/>
                  <a:gdLst>
                    <a:gd name="connsiteX0" fmla="*/ 4672311 w 5132543"/>
                    <a:gd name="connsiteY0" fmla="*/ 460028 h 460028"/>
                    <a:gd name="connsiteX1" fmla="*/ 460029 w 5132543"/>
                    <a:gd name="connsiteY1" fmla="*/ 460028 h 460028"/>
                    <a:gd name="connsiteX2" fmla="*/ 0 w 5132543"/>
                    <a:gd name="connsiteY2" fmla="*/ 0 h 460028"/>
                    <a:gd name="connsiteX3" fmla="*/ 0 w 5132543"/>
                    <a:gd name="connsiteY3" fmla="*/ 0 h 460028"/>
                    <a:gd name="connsiteX4" fmla="*/ 5132544 w 5132543"/>
                    <a:gd name="connsiteY4" fmla="*/ 0 h 460028"/>
                    <a:gd name="connsiteX5" fmla="*/ 5132544 w 5132543"/>
                    <a:gd name="connsiteY5" fmla="*/ 0 h 460028"/>
                    <a:gd name="connsiteX6" fmla="*/ 4672311 w 5132543"/>
                    <a:gd name="connsiteY6" fmla="*/ 460028 h 460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32543" h="460028">
                      <a:moveTo>
                        <a:pt x="4672311" y="460028"/>
                      </a:moveTo>
                      <a:lnTo>
                        <a:pt x="460029" y="460028"/>
                      </a:lnTo>
                      <a:cubicBezTo>
                        <a:pt x="205904" y="460028"/>
                        <a:pt x="0" y="254124"/>
                        <a:pt x="0" y="0"/>
                      </a:cubicBezTo>
                      <a:lnTo>
                        <a:pt x="0" y="0"/>
                      </a:lnTo>
                      <a:lnTo>
                        <a:pt x="5132544" y="0"/>
                      </a:lnTo>
                      <a:lnTo>
                        <a:pt x="5132544" y="0"/>
                      </a:lnTo>
                      <a:cubicBezTo>
                        <a:pt x="5132340" y="254124"/>
                        <a:pt x="4926436" y="460028"/>
                        <a:pt x="4672311" y="46002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2" name="Полілінія: фігура 31">
                  <a:extLst>
                    <a:ext uri="{FF2B5EF4-FFF2-40B4-BE49-F238E27FC236}">
                      <a16:creationId xmlns:a16="http://schemas.microsoft.com/office/drawing/2014/main" id="{DFB1702A-03E5-45B5-87C3-A54CA51E192E}"/>
                    </a:ext>
                  </a:extLst>
                </p:cNvPr>
                <p:cNvSpPr/>
                <p:nvPr/>
              </p:nvSpPr>
              <p:spPr>
                <a:xfrm>
                  <a:off x="2915916" y="4245671"/>
                  <a:ext cx="931247" cy="774988"/>
                </a:xfrm>
                <a:custGeom>
                  <a:avLst/>
                  <a:gdLst>
                    <a:gd name="connsiteX0" fmla="*/ 0 w 931247"/>
                    <a:gd name="connsiteY0" fmla="*/ 0 h 774988"/>
                    <a:gd name="connsiteX1" fmla="*/ 931247 w 931247"/>
                    <a:gd name="connsiteY1" fmla="*/ 0 h 774988"/>
                    <a:gd name="connsiteX2" fmla="*/ 931247 w 931247"/>
                    <a:gd name="connsiteY2" fmla="*/ 774988 h 774988"/>
                    <a:gd name="connsiteX3" fmla="*/ 0 w 931247"/>
                    <a:gd name="connsiteY3" fmla="*/ 774988 h 77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1247" h="774988">
                      <a:moveTo>
                        <a:pt x="0" y="0"/>
                      </a:moveTo>
                      <a:lnTo>
                        <a:pt x="931247" y="0"/>
                      </a:lnTo>
                      <a:lnTo>
                        <a:pt x="931247" y="774988"/>
                      </a:lnTo>
                      <a:lnTo>
                        <a:pt x="0" y="774988"/>
                      </a:lnTo>
                      <a:close/>
                    </a:path>
                  </a:pathLst>
                </a:custGeom>
                <a:solidFill>
                  <a:srgbClr val="E1E1E1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3" name="Полілінія: фігура 32">
                  <a:extLst>
                    <a:ext uri="{FF2B5EF4-FFF2-40B4-BE49-F238E27FC236}">
                      <a16:creationId xmlns:a16="http://schemas.microsoft.com/office/drawing/2014/main" id="{063CE122-7512-4A49-BC01-272B3DF0BA9D}"/>
                    </a:ext>
                  </a:extLst>
                </p:cNvPr>
                <p:cNvSpPr/>
                <p:nvPr/>
              </p:nvSpPr>
              <p:spPr>
                <a:xfrm>
                  <a:off x="2915916" y="4245671"/>
                  <a:ext cx="931247" cy="245579"/>
                </a:xfrm>
                <a:custGeom>
                  <a:avLst/>
                  <a:gdLst>
                    <a:gd name="connsiteX0" fmla="*/ 0 w 931247"/>
                    <a:gd name="connsiteY0" fmla="*/ 0 h 245579"/>
                    <a:gd name="connsiteX1" fmla="*/ 931247 w 931247"/>
                    <a:gd name="connsiteY1" fmla="*/ 0 h 245579"/>
                    <a:gd name="connsiteX2" fmla="*/ 931247 w 931247"/>
                    <a:gd name="connsiteY2" fmla="*/ 245579 h 245579"/>
                    <a:gd name="connsiteX3" fmla="*/ 0 w 931247"/>
                    <a:gd name="connsiteY3" fmla="*/ 245579 h 245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31247" h="245579">
                      <a:moveTo>
                        <a:pt x="0" y="0"/>
                      </a:moveTo>
                      <a:lnTo>
                        <a:pt x="931247" y="0"/>
                      </a:lnTo>
                      <a:lnTo>
                        <a:pt x="931247" y="245579"/>
                      </a:lnTo>
                      <a:lnTo>
                        <a:pt x="0" y="245579"/>
                      </a:lnTo>
                      <a:close/>
                    </a:path>
                  </a:pathLst>
                </a:custGeom>
                <a:solidFill>
                  <a:srgbClr val="BBBBBB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  <p:sp>
              <p:nvSpPr>
                <p:cNvPr id="34" name="Полілінія: фігура 33">
                  <a:extLst>
                    <a:ext uri="{FF2B5EF4-FFF2-40B4-BE49-F238E27FC236}">
                      <a16:creationId xmlns:a16="http://schemas.microsoft.com/office/drawing/2014/main" id="{86EE3C65-0880-4B3C-84AA-012DD2514AF5}"/>
                    </a:ext>
                  </a:extLst>
                </p:cNvPr>
                <p:cNvSpPr/>
                <p:nvPr/>
              </p:nvSpPr>
              <p:spPr>
                <a:xfrm>
                  <a:off x="2305121" y="5020660"/>
                  <a:ext cx="2153039" cy="294816"/>
                </a:xfrm>
                <a:custGeom>
                  <a:avLst/>
                  <a:gdLst>
                    <a:gd name="connsiteX0" fmla="*/ 2153039 w 2153039"/>
                    <a:gd name="connsiteY0" fmla="*/ 294817 h 294816"/>
                    <a:gd name="connsiteX1" fmla="*/ 0 w 2153039"/>
                    <a:gd name="connsiteY1" fmla="*/ 294817 h 294816"/>
                    <a:gd name="connsiteX2" fmla="*/ 0 w 2153039"/>
                    <a:gd name="connsiteY2" fmla="*/ 244155 h 294816"/>
                    <a:gd name="connsiteX3" fmla="*/ 244155 w 2153039"/>
                    <a:gd name="connsiteY3" fmla="*/ 0 h 294816"/>
                    <a:gd name="connsiteX4" fmla="*/ 1908885 w 2153039"/>
                    <a:gd name="connsiteY4" fmla="*/ 0 h 294816"/>
                    <a:gd name="connsiteX5" fmla="*/ 2153039 w 2153039"/>
                    <a:gd name="connsiteY5" fmla="*/ 244155 h 294816"/>
                    <a:gd name="connsiteX6" fmla="*/ 2153039 w 2153039"/>
                    <a:gd name="connsiteY6" fmla="*/ 294817 h 294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53039" h="294816">
                      <a:moveTo>
                        <a:pt x="2153039" y="294817"/>
                      </a:moveTo>
                      <a:lnTo>
                        <a:pt x="0" y="294817"/>
                      </a:lnTo>
                      <a:lnTo>
                        <a:pt x="0" y="244155"/>
                      </a:lnTo>
                      <a:cubicBezTo>
                        <a:pt x="0" y="109870"/>
                        <a:pt x="109870" y="0"/>
                        <a:pt x="244155" y="0"/>
                      </a:cubicBezTo>
                      <a:lnTo>
                        <a:pt x="1908885" y="0"/>
                      </a:lnTo>
                      <a:cubicBezTo>
                        <a:pt x="2043170" y="0"/>
                        <a:pt x="2153039" y="109870"/>
                        <a:pt x="2153039" y="244155"/>
                      </a:cubicBezTo>
                      <a:lnTo>
                        <a:pt x="2153039" y="2948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031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/>
                </a:p>
              </p:txBody>
            </p:sp>
          </p:grpSp>
          <p:sp>
            <p:nvSpPr>
              <p:cNvPr id="29" name="Полілінія: фігура 28">
                <a:extLst>
                  <a:ext uri="{FF2B5EF4-FFF2-40B4-BE49-F238E27FC236}">
                    <a16:creationId xmlns:a16="http://schemas.microsoft.com/office/drawing/2014/main" id="{304C3EE4-FE19-49AA-8E92-64B72030E25C}"/>
                  </a:ext>
                </a:extLst>
              </p:cNvPr>
              <p:cNvSpPr/>
              <p:nvPr/>
            </p:nvSpPr>
            <p:spPr>
              <a:xfrm>
                <a:off x="3218464" y="3855227"/>
                <a:ext cx="290137" cy="290137"/>
              </a:xfrm>
              <a:custGeom>
                <a:avLst/>
                <a:gdLst>
                  <a:gd name="connsiteX0" fmla="*/ 290137 w 290137"/>
                  <a:gd name="connsiteY0" fmla="*/ 145069 h 290137"/>
                  <a:gd name="connsiteX1" fmla="*/ 145069 w 290137"/>
                  <a:gd name="connsiteY1" fmla="*/ 290138 h 290137"/>
                  <a:gd name="connsiteX2" fmla="*/ 0 w 290137"/>
                  <a:gd name="connsiteY2" fmla="*/ 145069 h 290137"/>
                  <a:gd name="connsiteX3" fmla="*/ 145069 w 290137"/>
                  <a:gd name="connsiteY3" fmla="*/ 0 h 290137"/>
                  <a:gd name="connsiteX4" fmla="*/ 290137 w 290137"/>
                  <a:gd name="connsiteY4" fmla="*/ 145069 h 290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0137" h="290137">
                    <a:moveTo>
                      <a:pt x="290137" y="145069"/>
                    </a:moveTo>
                    <a:cubicBezTo>
                      <a:pt x="290137" y="225233"/>
                      <a:pt x="225233" y="290138"/>
                      <a:pt x="145069" y="290138"/>
                    </a:cubicBezTo>
                    <a:cubicBezTo>
                      <a:pt x="64905" y="290138"/>
                      <a:pt x="0" y="225233"/>
                      <a:pt x="0" y="145069"/>
                    </a:cubicBezTo>
                    <a:cubicBezTo>
                      <a:pt x="0" y="64905"/>
                      <a:pt x="64905" y="0"/>
                      <a:pt x="145069" y="0"/>
                    </a:cubicBezTo>
                    <a:cubicBezTo>
                      <a:pt x="225233" y="-203"/>
                      <a:pt x="290137" y="64905"/>
                      <a:pt x="290137" y="145069"/>
                    </a:cubicBezTo>
                    <a:close/>
                  </a:path>
                </a:pathLst>
              </a:custGeom>
              <a:solidFill>
                <a:srgbClr val="BBBBBB"/>
              </a:solidFill>
              <a:ln w="203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sp>
          <p:nvSpPr>
            <p:cNvPr id="26" name="Прямокутник: округлені кути 25">
              <a:extLst>
                <a:ext uri="{FF2B5EF4-FFF2-40B4-BE49-F238E27FC236}">
                  <a16:creationId xmlns:a16="http://schemas.microsoft.com/office/drawing/2014/main" id="{8D34B2A6-A3BD-4E7C-874D-9F5970F8D453}"/>
                </a:ext>
              </a:extLst>
            </p:cNvPr>
            <p:cNvSpPr/>
            <p:nvPr/>
          </p:nvSpPr>
          <p:spPr>
            <a:xfrm>
              <a:off x="1033888" y="973792"/>
              <a:ext cx="4695303" cy="2519272"/>
            </a:xfrm>
            <a:prstGeom prst="roundRect">
              <a:avLst>
                <a:gd name="adj" fmla="val 3560"/>
              </a:avLst>
            </a:prstGeom>
            <a:solidFill>
              <a:srgbClr val="0039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35" name="Групувати 34">
            <a:extLst>
              <a:ext uri="{FF2B5EF4-FFF2-40B4-BE49-F238E27FC236}">
                <a16:creationId xmlns:a16="http://schemas.microsoft.com/office/drawing/2014/main" id="{A0B188E0-F6D0-4C7B-A166-2DB0053AB86D}"/>
              </a:ext>
            </a:extLst>
          </p:cNvPr>
          <p:cNvGrpSpPr/>
          <p:nvPr userDrawn="1"/>
        </p:nvGrpSpPr>
        <p:grpSpPr>
          <a:xfrm>
            <a:off x="-15226" y="6550240"/>
            <a:ext cx="4779249" cy="307777"/>
            <a:chOff x="467543" y="6506203"/>
            <a:chExt cx="4779249" cy="30777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A3FD09-FEAE-4D29-A1A7-852FDB8844BF}"/>
                </a:ext>
              </a:extLst>
            </p:cNvPr>
            <p:cNvSpPr txBox="1"/>
            <p:nvPr/>
          </p:nvSpPr>
          <p:spPr>
            <a:xfrm>
              <a:off x="467543" y="6506203"/>
              <a:ext cx="477924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0070C0"/>
                  </a:solidFill>
                  <a:latin typeface="Comic Sans MS" panose="030F0702030302020204" pitchFamily="66" charset="0"/>
                  <a:hlinkClick r:id="rId2" tooltip="Перейти на сайт">
                    <a:extLst>
                      <a:ext uri="{A12FA001-AC4F-418D-AE19-62706E023703}">
                        <ahyp:hlinkClr xmlns:ahyp="http://schemas.microsoft.com/office/drawing/2018/hyperlinkcolor" xmlns="" val="tx"/>
                      </a:ext>
                    </a:extLst>
                  </a:hlinkClick>
                </a:rPr>
                <a:t>teach-inf.com.ua</a:t>
              </a:r>
              <a:endParaRPr lang="ru-RU" sz="1400" b="1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37" name="Picture 3">
              <a:extLst>
                <a:ext uri="{FF2B5EF4-FFF2-40B4-BE49-F238E27FC236}">
                  <a16:creationId xmlns:a16="http://schemas.microsoft.com/office/drawing/2014/main" id="{8CFCC765-EC1C-4895-96CD-9E3C49D14A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021953" y="6552070"/>
              <a:ext cx="325911" cy="19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0B712F1B-F4D4-4BFE-A8DB-79C224F5F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149" y="162512"/>
            <a:ext cx="10721052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13.10.2022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Нова українська школа</a:t>
            </a:r>
          </a:p>
        </p:txBody>
      </p:sp>
      <p:pic>
        <p:nvPicPr>
          <p:cNvPr id="10" name="Picture 2" descr="Design, responsive, computer, desktop, mobile, smartphone icon - Download on Iconfinder">
            <a:extLst>
              <a:ext uri="{FF2B5EF4-FFF2-40B4-BE49-F238E27FC236}">
                <a16:creationId xmlns:a16="http://schemas.microsoft.com/office/drawing/2014/main" id="{776BDA6E-AF12-46E8-9469-DD41C48E9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583" y="3945169"/>
            <a:ext cx="2336812" cy="23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75093901-850B-4B36-9A77-A4A2DE21BC2B}"/>
              </a:ext>
            </a:extLst>
          </p:cNvPr>
          <p:cNvSpPr/>
          <p:nvPr/>
        </p:nvSpPr>
        <p:spPr>
          <a:xfrm>
            <a:off x="2926948" y="2060124"/>
            <a:ext cx="2092407" cy="706854"/>
          </a:xfrm>
          <a:prstGeom prst="rect">
            <a:avLst/>
          </a:prstGeom>
          <a:solidFill>
            <a:srgbClr val="6D6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Урок 8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2F2E31C-8010-47FD-8CDF-0BC5E38EFE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5400" dirty="0"/>
              <a:t>Прикладні програми</a:t>
            </a:r>
          </a:p>
        </p:txBody>
      </p:sp>
      <p:pic>
        <p:nvPicPr>
          <p:cNvPr id="7" name="Picture 6" descr="Web interface, website designing, web settings, web design, ux design icon - Download on Iconfinder">
            <a:extLst>
              <a:ext uri="{FF2B5EF4-FFF2-40B4-BE49-F238E27FC236}">
                <a16:creationId xmlns:a16="http://schemas.microsoft.com/office/drawing/2014/main" id="{A6195183-9188-4B2B-9B6D-BAB41C29A5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" t="2313" r="2376" b="2313"/>
          <a:stretch/>
        </p:blipFill>
        <p:spPr bwMode="auto">
          <a:xfrm>
            <a:off x="9472455" y="3937669"/>
            <a:ext cx="2355026" cy="235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sz="3100" dirty="0"/>
              <a:t>Працюємо за комп’ютером</a:t>
            </a:r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59" y="1272161"/>
            <a:ext cx="4659625" cy="53478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89511" y="2133942"/>
            <a:ext cx="3233804" cy="1191816"/>
          </a:xfrm>
          <a:prstGeom prst="wedgeRoundRectCallout">
            <a:avLst>
              <a:gd name="adj1" fmla="val -62679"/>
              <a:gd name="adj2" fmla="val 164747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1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>
              <a:defRPr/>
            </a:pPr>
            <a:r>
              <a:rPr lang="uk-UA" dirty="0"/>
              <a:t>Сторінка</a:t>
            </a:r>
          </a:p>
          <a:p>
            <a:pPr lvl="0">
              <a:defRPr/>
            </a:pPr>
            <a:r>
              <a:rPr lang="uk-UA" dirty="0"/>
              <a:t>48-49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7CB552-4E22-4667-A9CE-CD78F99EF5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82" r="9530"/>
          <a:stretch/>
        </p:blipFill>
        <p:spPr>
          <a:xfrm>
            <a:off x="7228115" y="1177376"/>
            <a:ext cx="4839154" cy="5640046"/>
          </a:xfrm>
          <a:prstGeom prst="rect">
            <a:avLst/>
          </a:prstGeom>
        </p:spPr>
      </p:pic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3B3C12B0-077F-4402-9426-FBE177A23B96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</p:spTree>
    <p:extLst>
      <p:ext uri="{BB962C8B-B14F-4D97-AF65-F5344CB8AC3E}">
        <p14:creationId xmlns:p14="http://schemas.microsoft.com/office/powerpoint/2010/main" val="15223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Нова українська школа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36E394E-9D88-4DA7-858A-B88AC8C1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dirty="0"/>
              <a:t>Дякую за увагу!</a:t>
            </a:r>
          </a:p>
        </p:txBody>
      </p:sp>
      <p:pic>
        <p:nvPicPr>
          <p:cNvPr id="9" name="Picture 2" descr="Design, responsive, computer, desktop, mobile, smartphone icon - Download on Iconfinder">
            <a:extLst>
              <a:ext uri="{FF2B5EF4-FFF2-40B4-BE49-F238E27FC236}">
                <a16:creationId xmlns:a16="http://schemas.microsoft.com/office/drawing/2014/main" id="{BB0EED18-4AAC-4A67-92A1-C11A241B9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583" y="3945169"/>
            <a:ext cx="2336812" cy="23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B2C66CDF-366D-4966-8E89-F5AA862B3EA3}"/>
              </a:ext>
            </a:extLst>
          </p:cNvPr>
          <p:cNvSpPr/>
          <p:nvPr/>
        </p:nvSpPr>
        <p:spPr>
          <a:xfrm>
            <a:off x="2926948" y="2060124"/>
            <a:ext cx="2092407" cy="706854"/>
          </a:xfrm>
          <a:prstGeom prst="rect">
            <a:avLst/>
          </a:prstGeom>
          <a:solidFill>
            <a:srgbClr val="6D6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Урок 8</a:t>
            </a:r>
          </a:p>
        </p:txBody>
      </p:sp>
      <p:pic>
        <p:nvPicPr>
          <p:cNvPr id="7" name="Picture 6" descr="Web interface, website designing, web settings, web design, ux design icon - Download on Iconfinder">
            <a:extLst>
              <a:ext uri="{FF2B5EF4-FFF2-40B4-BE49-F238E27FC236}">
                <a16:creationId xmlns:a16="http://schemas.microsoft.com/office/drawing/2014/main" id="{F4A710BE-E898-4DE0-A494-3903DE78C8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" t="2313" r="2376" b="2313"/>
          <a:stretch/>
        </p:blipFill>
        <p:spPr bwMode="auto">
          <a:xfrm>
            <a:off x="9472455" y="3937669"/>
            <a:ext cx="2355026" cy="235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70F1A6C-8A6F-4B1F-A223-F31144335DC6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B9A8F-A04D-4B62-B4C9-BF7568B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Прикладні комп’ютерні програми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5FF674-6D16-4A29-AC52-1D14D011974A}"/>
              </a:ext>
            </a:extLst>
          </p:cNvPr>
          <p:cNvSpPr txBox="1"/>
          <p:nvPr/>
        </p:nvSpPr>
        <p:spPr>
          <a:xfrm>
            <a:off x="69849" y="2867744"/>
            <a:ext cx="5544369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</a:rPr>
              <a:t>Які програми ви використовували в початковій школі?</a:t>
            </a:r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2EA838AA-3A4C-439F-8C76-D1BD9CA22BE0}"/>
              </a:ext>
            </a:extLst>
          </p:cNvPr>
          <p:cNvGrpSpPr/>
          <p:nvPr/>
        </p:nvGrpSpPr>
        <p:grpSpPr>
          <a:xfrm>
            <a:off x="69850" y="1196763"/>
            <a:ext cx="5544369" cy="1538882"/>
            <a:chOff x="112440" y="2732347"/>
            <a:chExt cx="5544369" cy="153888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FC192D-88B0-407A-A358-8016ADF29E45}"/>
                </a:ext>
              </a:extLst>
            </p:cNvPr>
            <p:cNvSpPr txBox="1"/>
            <p:nvPr/>
          </p:nvSpPr>
          <p:spPr>
            <a:xfrm>
              <a:off x="112440" y="3317122"/>
              <a:ext cx="5544369" cy="954107"/>
            </a:xfrm>
            <a:prstGeom prst="rect">
              <a:avLst/>
            </a:prstGeom>
            <a:solidFill>
              <a:srgbClr val="19426B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lvl="0" indent="457189" algn="just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800" b="1" i="1" kern="0" dirty="0">
                  <a:solidFill>
                    <a:schemeClr val="bg1"/>
                  </a:solidFill>
                </a:rPr>
                <a:t>Що таке програмне забезпечення?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DD1EEFB-F461-43A1-85A2-D7FC84C54305}"/>
                </a:ext>
              </a:extLst>
            </p:cNvPr>
            <p:cNvSpPr txBox="1"/>
            <p:nvPr/>
          </p:nvSpPr>
          <p:spPr>
            <a:xfrm>
              <a:off x="112440" y="2732347"/>
              <a:ext cx="3745066" cy="5847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lvl="0" indent="457189" algn="just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3200" b="1" i="1" dirty="0">
                  <a:solidFill>
                    <a:schemeClr val="bg1"/>
                  </a:solidFill>
                </a:rPr>
                <a:t>Поміркуйте</a:t>
              </a:r>
              <a:endParaRPr lang="uk-UA" sz="3200" b="1" i="1" kern="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EB2CEB-43DA-49AC-90B9-5B896B652C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85" r="1711"/>
          <a:stretch/>
        </p:blipFill>
        <p:spPr>
          <a:xfrm>
            <a:off x="5699760" y="1196763"/>
            <a:ext cx="6420233" cy="528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7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70F1A6C-8A6F-4B1F-A223-F31144335DC6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3C805B-E4AA-450A-BD30-B070195FA99D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Більшість програм, з якими ви працювали в початковій школі, належать до </a:t>
            </a:r>
            <a:r>
              <a:rPr lang="uk-UA" sz="2800" b="1" i="1" kern="0" dirty="0">
                <a:solidFill>
                  <a:srgbClr val="FFFF00"/>
                </a:solidFill>
              </a:rPr>
              <a:t>прикладного програмного забезпечення</a:t>
            </a:r>
            <a:r>
              <a:rPr lang="uk-UA" sz="2800" b="1" i="1" kern="0" dirty="0">
                <a:solidFill>
                  <a:schemeClr val="bg1"/>
                </a:solidFill>
              </a:rPr>
              <a:t>. Це такі програми, як: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B9A8F-A04D-4B62-B4C9-BF7568B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Прикладні комп’ютерні програми</a:t>
            </a: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112311B7-AEC0-465E-B8BE-B17C680F8038}"/>
              </a:ext>
            </a:extLst>
          </p:cNvPr>
          <p:cNvSpPr/>
          <p:nvPr/>
        </p:nvSpPr>
        <p:spPr>
          <a:xfrm>
            <a:off x="72007" y="2742745"/>
            <a:ext cx="2887061" cy="118824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300" b="1" i="1" kern="0" dirty="0">
                <a:solidFill>
                  <a:schemeClr val="bg1"/>
                </a:solidFill>
              </a:rPr>
              <a:t>графічний редактор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CCA560BC-F7D0-4799-AEB9-1EC1088F2E05}"/>
              </a:ext>
            </a:extLst>
          </p:cNvPr>
          <p:cNvSpPr/>
          <p:nvPr/>
        </p:nvSpPr>
        <p:spPr>
          <a:xfrm>
            <a:off x="3125137" y="2742745"/>
            <a:ext cx="2887061" cy="118824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chemeClr val="bg1"/>
                </a:solidFill>
              </a:rPr>
              <a:t>програми роботи з текстами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1DBE76A6-8E23-4EE2-8FBC-7E207155A854}"/>
              </a:ext>
            </a:extLst>
          </p:cNvPr>
          <p:cNvSpPr/>
          <p:nvPr/>
        </p:nvSpPr>
        <p:spPr>
          <a:xfrm>
            <a:off x="6178266" y="2742745"/>
            <a:ext cx="2887061" cy="118824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chemeClr val="bg1"/>
                </a:solidFill>
              </a:rPr>
              <a:t>редактори презентацій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57A8145-31D0-45EF-B88A-B830D4EF85C5}"/>
              </a:ext>
            </a:extLst>
          </p:cNvPr>
          <p:cNvSpPr/>
          <p:nvPr/>
        </p:nvSpPr>
        <p:spPr>
          <a:xfrm>
            <a:off x="9229549" y="2744663"/>
            <a:ext cx="2887061" cy="118824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300" b="1" i="1" kern="0" dirty="0">
                <a:solidFill>
                  <a:schemeClr val="bg1"/>
                </a:solidFill>
              </a:rPr>
              <a:t>середовища програмування</a:t>
            </a:r>
            <a:endParaRPr lang="uk-UA" sz="2300" b="1" i="1" kern="0" dirty="0">
              <a:solidFill>
                <a:srgbClr val="FFFFFF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1D25DB-0A40-4516-AC7B-7F370143E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094" y="4091972"/>
            <a:ext cx="2226886" cy="2274998"/>
          </a:xfrm>
          <a:prstGeom prst="rect">
            <a:avLst/>
          </a:prstGeom>
        </p:spPr>
      </p:pic>
      <p:pic>
        <p:nvPicPr>
          <p:cNvPr id="11" name="Picture 4" descr="Microsoft Word Icon - Microsoft Office New Icon Clipart (900x900), Png Download">
            <a:extLst>
              <a:ext uri="{FF2B5EF4-FFF2-40B4-BE49-F238E27FC236}">
                <a16:creationId xmlns:a16="http://schemas.microsoft.com/office/drawing/2014/main" id="{9656296B-5DEE-4966-8322-EA617822D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900" y="4080813"/>
            <a:ext cx="2599534" cy="227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upload.wikimedia.org/wikipedia/commons/thumb/2/2e/Microsoft_Office_PowerPoint_%282018%E2%80%93present%29.svg/1200px-Microsoft_Office_PowerPoint_%282018%E2%80%93present%29.svg.png">
            <a:extLst>
              <a:ext uri="{FF2B5EF4-FFF2-40B4-BE49-F238E27FC236}">
                <a16:creationId xmlns:a16="http://schemas.microsoft.com/office/drawing/2014/main" id="{A814E2F6-71D8-41D1-A83D-FD736A7FB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974" y="4080813"/>
            <a:ext cx="2525643" cy="252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FF64F86-FB49-40DE-98A8-FECC94BD4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5197" y="4091972"/>
            <a:ext cx="2455764" cy="252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25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70F1A6C-8A6F-4B1F-A223-F31144335DC6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3C805B-E4AA-450A-BD30-B070195FA99D}"/>
              </a:ext>
            </a:extLst>
          </p:cNvPr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Значна частина з них — це прикладні програми </a:t>
            </a:r>
            <a:r>
              <a:rPr lang="uk-UA" sz="2800" b="1" i="1" kern="0" dirty="0">
                <a:solidFill>
                  <a:srgbClr val="FFFF00"/>
                </a:solidFill>
              </a:rPr>
              <a:t>загального призначення</a:t>
            </a:r>
            <a:r>
              <a:rPr lang="uk-UA" sz="2800" b="1" i="1" kern="0" dirty="0">
                <a:solidFill>
                  <a:schemeClr val="bg1"/>
                </a:solidFill>
              </a:rPr>
              <a:t>, тобто такі прикладні програми, що використовуються в різних галузях людської діяльності для опрацювання: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B9A8F-A04D-4B62-B4C9-BF7568B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Прикладні комп’ютерні програми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400BA9-0C1F-4754-8551-7CF43534BE6A}"/>
              </a:ext>
            </a:extLst>
          </p:cNvPr>
          <p:cNvSpPr txBox="1"/>
          <p:nvPr/>
        </p:nvSpPr>
        <p:spPr>
          <a:xfrm>
            <a:off x="503548" y="3090467"/>
            <a:ext cx="6221715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chemeClr val="bg1"/>
                </a:solidFill>
              </a:rPr>
              <a:t>текстів,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66C72C-175D-4818-A7B6-6EF911CBD4AB}"/>
              </a:ext>
            </a:extLst>
          </p:cNvPr>
          <p:cNvSpPr txBox="1"/>
          <p:nvPr/>
        </p:nvSpPr>
        <p:spPr>
          <a:xfrm>
            <a:off x="503548" y="3729103"/>
            <a:ext cx="6221715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chemeClr val="bg1"/>
                </a:solidFill>
              </a:rPr>
              <a:t>малюнків,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6E9BBB-C947-43B0-A64E-1BC6FC115C1D}"/>
              </a:ext>
            </a:extLst>
          </p:cNvPr>
          <p:cNvSpPr txBox="1"/>
          <p:nvPr/>
        </p:nvSpPr>
        <p:spPr>
          <a:xfrm>
            <a:off x="503548" y="4367739"/>
            <a:ext cx="6221715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chemeClr val="bg1"/>
                </a:solidFill>
              </a:rPr>
              <a:t>мультимедійних даних,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C9FCE2-3403-4DB1-B9A7-A095CE6066A7}"/>
              </a:ext>
            </a:extLst>
          </p:cNvPr>
          <p:cNvSpPr txBox="1"/>
          <p:nvPr/>
        </p:nvSpPr>
        <p:spPr>
          <a:xfrm>
            <a:off x="503548" y="5006375"/>
            <a:ext cx="6221715" cy="52322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chemeClr val="bg1"/>
                </a:solidFill>
              </a:rPr>
              <a:t>електронних таблиць,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BF0ABB-F8ED-4652-A51C-5B96080CB822}"/>
              </a:ext>
            </a:extLst>
          </p:cNvPr>
          <p:cNvSpPr txBox="1"/>
          <p:nvPr/>
        </p:nvSpPr>
        <p:spPr>
          <a:xfrm>
            <a:off x="503548" y="5645011"/>
            <a:ext cx="6221715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2800" b="1" i="1" dirty="0">
                <a:solidFill>
                  <a:schemeClr val="bg1"/>
                </a:solidFill>
              </a:rPr>
              <a:t>створення презентацій тощо.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7F4113-6AEC-40DA-B9EF-BD56B055F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9839" y="3108977"/>
            <a:ext cx="1486845" cy="170136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0623DD9-1813-4054-A6A8-428745AAC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4489" y="3108977"/>
            <a:ext cx="1264928" cy="170876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AE0816-3E1F-4D4D-A89E-1F44B52F3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7222" y="3090467"/>
            <a:ext cx="1264928" cy="168657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D3C3853-FA07-43B4-8620-6E45C441E1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3261" y="4914071"/>
            <a:ext cx="1479447" cy="1701364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38B2E09-ED68-47A0-80CE-280800F229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00586" y="4906673"/>
            <a:ext cx="1486845" cy="170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2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25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70F1A6C-8A6F-4B1F-A223-F31144335DC6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3C805B-E4AA-450A-BD30-B070195FA99D}"/>
              </a:ext>
            </a:extLst>
          </p:cNvPr>
          <p:cNvSpPr txBox="1"/>
          <p:nvPr/>
        </p:nvSpPr>
        <p:spPr>
          <a:xfrm>
            <a:off x="72008" y="1196763"/>
            <a:ext cx="120501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Прикладні програми </a:t>
            </a:r>
            <a:r>
              <a:rPr lang="uk-UA" sz="2800" b="1" i="1" kern="0" dirty="0">
                <a:solidFill>
                  <a:srgbClr val="FFFF00"/>
                </a:solidFill>
              </a:rPr>
              <a:t>спеціального призначення </a:t>
            </a:r>
            <a:r>
              <a:rPr lang="uk-UA" sz="2800" b="1" i="1" kern="0" dirty="0">
                <a:solidFill>
                  <a:schemeClr val="bg1"/>
                </a:solidFill>
              </a:rPr>
              <a:t>використовуються для опрацювання даних у певній галузі діяльності, на конкретному підприємстві, в організації, фірмі або їх підрозділі. До такого типу програм належать програми для: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B9A8F-A04D-4B62-B4C9-BF7568B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Прикладні комп’ютерні програми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AEBDA9-3360-4560-A711-034331538491}"/>
              </a:ext>
            </a:extLst>
          </p:cNvPr>
          <p:cNvSpPr txBox="1"/>
          <p:nvPr/>
        </p:nvSpPr>
        <p:spPr>
          <a:xfrm>
            <a:off x="72009" y="3535025"/>
            <a:ext cx="9986392" cy="89255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600" b="1" i="1" dirty="0">
                <a:solidFill>
                  <a:schemeClr val="bg1"/>
                </a:solidFill>
              </a:rPr>
              <a:t>створення </a:t>
            </a:r>
            <a:r>
              <a:rPr lang="uk-UA" sz="2600" b="1" i="1" dirty="0" err="1">
                <a:solidFill>
                  <a:schemeClr val="bg1"/>
                </a:solidFill>
              </a:rPr>
              <a:t>відеоефектів</a:t>
            </a:r>
            <a:r>
              <a:rPr lang="uk-UA" sz="2600" b="1" i="1" dirty="0">
                <a:solidFill>
                  <a:schemeClr val="bg1"/>
                </a:solidFill>
              </a:rPr>
              <a:t> у виробництві кінофільмів,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71AFD9-61DB-41B7-9B72-212FD077D4B9}"/>
              </a:ext>
            </a:extLst>
          </p:cNvPr>
          <p:cNvSpPr txBox="1"/>
          <p:nvPr/>
        </p:nvSpPr>
        <p:spPr>
          <a:xfrm>
            <a:off x="70930" y="4519070"/>
            <a:ext cx="9986392" cy="892552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600" b="1" i="1" dirty="0">
                <a:solidFill>
                  <a:schemeClr val="bg1"/>
                </a:solidFill>
              </a:rPr>
              <a:t>створення креслень машин і механізмів у конструкторських і </a:t>
            </a:r>
            <a:r>
              <a:rPr lang="uk-UA" sz="2600" b="1" i="1" dirty="0" err="1">
                <a:solidFill>
                  <a:schemeClr val="bg1"/>
                </a:solidFill>
              </a:rPr>
              <a:t>проєктних</a:t>
            </a:r>
            <a:r>
              <a:rPr lang="uk-UA" sz="2600" b="1" i="1" dirty="0">
                <a:solidFill>
                  <a:schemeClr val="bg1"/>
                </a:solidFill>
              </a:rPr>
              <a:t> бюро,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33D704-AA59-4C3B-B93C-2426E6E6B59C}"/>
              </a:ext>
            </a:extLst>
          </p:cNvPr>
          <p:cNvSpPr txBox="1"/>
          <p:nvPr/>
        </p:nvSpPr>
        <p:spPr>
          <a:xfrm>
            <a:off x="70929" y="5503115"/>
            <a:ext cx="12050142" cy="49244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600" b="1" i="1" dirty="0">
                <a:solidFill>
                  <a:schemeClr val="bg1"/>
                </a:solidFill>
              </a:rPr>
              <a:t>діагностування захворювань у медичних закладах,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E451B3-C205-4500-BF00-B757064D70C6}"/>
              </a:ext>
            </a:extLst>
          </p:cNvPr>
          <p:cNvSpPr txBox="1"/>
          <p:nvPr/>
        </p:nvSpPr>
        <p:spPr>
          <a:xfrm>
            <a:off x="70929" y="6087050"/>
            <a:ext cx="12050142" cy="49244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600" b="1" i="1" dirty="0">
                <a:solidFill>
                  <a:schemeClr val="bg1"/>
                </a:solidFill>
              </a:rPr>
              <a:t>створення шкільного розкладу уроків тощо.</a:t>
            </a:r>
          </a:p>
        </p:txBody>
      </p:sp>
      <p:pic>
        <p:nvPicPr>
          <p:cNvPr id="14" name="Picture 4" descr="Vector design, graphic design, digital design, vector art, icon design icon - Download on Iconfinder">
            <a:extLst>
              <a:ext uri="{FF2B5EF4-FFF2-40B4-BE49-F238E27FC236}">
                <a16:creationId xmlns:a16="http://schemas.microsoft.com/office/drawing/2014/main" id="{1138307F-8E88-447D-94CD-BD9C76AAE7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" t="2037" r="2359" b="2181"/>
          <a:stretch/>
        </p:blipFill>
        <p:spPr bwMode="auto">
          <a:xfrm>
            <a:off x="10246455" y="3535024"/>
            <a:ext cx="1873535" cy="187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94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70F1A6C-8A6F-4B1F-A223-F31144335DC6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B9A8F-A04D-4B62-B4C9-BF7568B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Прикладні комп’ютерні програми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ED4105-FC63-49BC-BDC7-39D66A3C9F41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kern="0" dirty="0">
                <a:solidFill>
                  <a:schemeClr val="bg1"/>
                </a:solidFill>
              </a:rPr>
              <a:t>Окремою групою прикладних програм є </a:t>
            </a:r>
            <a:r>
              <a:rPr lang="uk-UA" sz="2800" b="1" i="1" kern="0" dirty="0">
                <a:solidFill>
                  <a:srgbClr val="FFFF00"/>
                </a:solidFill>
              </a:rPr>
              <a:t>системи програмування</a:t>
            </a:r>
            <a:r>
              <a:rPr lang="uk-UA" sz="2800" b="1" i="1" kern="0" dirty="0">
                <a:solidFill>
                  <a:schemeClr val="bg1"/>
                </a:solidFill>
              </a:rPr>
              <a:t>, призначені для створення програм з використанням мов програмування, наприклад: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6A50E5D-0FC7-4CBD-81CF-A960D7056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2026" y="3714317"/>
            <a:ext cx="2542107" cy="274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E0EF31F7-496C-44AF-9D1B-FAABCA27F74D}"/>
              </a:ext>
            </a:extLst>
          </p:cNvPr>
          <p:cNvSpPr/>
          <p:nvPr/>
        </p:nvSpPr>
        <p:spPr>
          <a:xfrm>
            <a:off x="72008" y="2695551"/>
            <a:ext cx="2887061" cy="90113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chemeClr val="bg1"/>
                </a:solidFill>
              </a:rPr>
              <a:t>Scratch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453F9620-C0A0-49D7-9196-E69B4E6D8BE9}"/>
              </a:ext>
            </a:extLst>
          </p:cNvPr>
          <p:cNvSpPr/>
          <p:nvPr/>
        </p:nvSpPr>
        <p:spPr>
          <a:xfrm>
            <a:off x="3125138" y="2695551"/>
            <a:ext cx="2887061" cy="90113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chemeClr val="bg1"/>
                </a:solidFill>
              </a:rPr>
              <a:t>Python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F90B3F23-0769-4729-9784-C78E2318B3E8}"/>
              </a:ext>
            </a:extLst>
          </p:cNvPr>
          <p:cNvSpPr/>
          <p:nvPr/>
        </p:nvSpPr>
        <p:spPr>
          <a:xfrm>
            <a:off x="6178267" y="2695551"/>
            <a:ext cx="2887061" cy="90113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chemeClr val="bg1"/>
                </a:solidFill>
              </a:rPr>
              <a:t>C++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9C82023E-53D9-41D3-95CA-BD9A822E96C0}"/>
              </a:ext>
            </a:extLst>
          </p:cNvPr>
          <p:cNvSpPr/>
          <p:nvPr/>
        </p:nvSpPr>
        <p:spPr>
          <a:xfrm>
            <a:off x="9229550" y="2697469"/>
            <a:ext cx="2887061" cy="90113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chemeClr val="bg1"/>
                </a:solidFill>
              </a:rPr>
              <a:t>Android Studio </a:t>
            </a:r>
            <a:r>
              <a:rPr lang="uk-UA" sz="2800" b="1" i="1" dirty="0">
                <a:solidFill>
                  <a:schemeClr val="bg1"/>
                </a:solidFill>
              </a:rPr>
              <a:t>та ін. </a:t>
            </a:r>
          </a:p>
        </p:txBody>
      </p:sp>
      <p:pic>
        <p:nvPicPr>
          <p:cNvPr id="12" name="Picture 2" descr="Пов’язане зображення">
            <a:extLst>
              <a:ext uri="{FF2B5EF4-FFF2-40B4-BE49-F238E27FC236}">
                <a16:creationId xmlns:a16="http://schemas.microsoft.com/office/drawing/2014/main" id="{69F80C4B-CD39-477C-8459-1C6E30B0F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88" y="3690817"/>
            <a:ext cx="26289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Logo, python icon - Free download on Iconfinder">
            <a:extLst>
              <a:ext uri="{FF2B5EF4-FFF2-40B4-BE49-F238E27FC236}">
                <a16:creationId xmlns:a16="http://schemas.microsoft.com/office/drawing/2014/main" id="{4B3C98A2-85E6-4BA9-9B2E-3D68B7FBA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291" y="3572732"/>
            <a:ext cx="2887061" cy="28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 ÐµÐ·ÑÐ»ÑÑÐ°Ñ Ð¿Ð¾ÑÑÐºÑ Ð·Ð¾Ð±ÑÐ°Ð¶ÐµÐ½Ñ Ð·Ð° Ð·Ð°Ð¿Ð¸ÑÐ¾Ð¼ &quot;C++&quot;">
            <a:extLst>
              <a:ext uri="{FF2B5EF4-FFF2-40B4-BE49-F238E27FC236}">
                <a16:creationId xmlns:a16="http://schemas.microsoft.com/office/drawing/2014/main" id="{6ED98B86-B629-46C5-A7ED-CF05C69D7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574" y="3623455"/>
            <a:ext cx="2887061" cy="28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17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25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id="{D70F1A6C-8A6F-4B1F-A223-F31144335DC6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B9A8F-A04D-4B62-B4C9-BF7568B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Повторюємо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CF579E-2C9D-419F-BE7D-A19A5A6A3184}"/>
              </a:ext>
            </a:extLst>
          </p:cNvPr>
          <p:cNvSpPr txBox="1"/>
          <p:nvPr/>
        </p:nvSpPr>
        <p:spPr>
          <a:xfrm>
            <a:off x="72008" y="1196763"/>
            <a:ext cx="12050142" cy="4924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600" b="1" i="1" kern="0" dirty="0">
                <a:solidFill>
                  <a:srgbClr val="FFFFFF"/>
                </a:solidFill>
              </a:rPr>
              <a:t>Сучасне </a:t>
            </a:r>
            <a:r>
              <a:rPr lang="uk-UA" sz="2600" b="1" i="1" kern="0" dirty="0">
                <a:solidFill>
                  <a:srgbClr val="FFFF00"/>
                </a:solidFill>
              </a:rPr>
              <a:t>програмне забезпечення </a:t>
            </a:r>
            <a:r>
              <a:rPr lang="uk-UA" sz="2600" b="1" i="1" kern="0" dirty="0">
                <a:solidFill>
                  <a:srgbClr val="FFFFFF"/>
                </a:solidFill>
              </a:rPr>
              <a:t>поділяється на такі види</a:t>
            </a: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D96C8ACD-6C77-428B-A58C-D78BEC684B45}"/>
              </a:ext>
            </a:extLst>
          </p:cNvPr>
          <p:cNvGrpSpPr/>
          <p:nvPr/>
        </p:nvGrpSpPr>
        <p:grpSpPr>
          <a:xfrm>
            <a:off x="72007" y="1858970"/>
            <a:ext cx="12050143" cy="4836519"/>
            <a:chOff x="72007" y="1858970"/>
            <a:chExt cx="12050143" cy="48365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A87D47E-75E3-4771-B659-47C1736D2F90}"/>
                </a:ext>
              </a:extLst>
            </p:cNvPr>
            <p:cNvSpPr txBox="1"/>
            <p:nvPr/>
          </p:nvSpPr>
          <p:spPr>
            <a:xfrm>
              <a:off x="72008" y="1858970"/>
              <a:ext cx="12050142" cy="52322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800" b="1" i="1" kern="0" dirty="0">
                  <a:solidFill>
                    <a:srgbClr val="002060"/>
                  </a:solidFill>
                </a:rPr>
                <a:t>Програмне забезпечення</a:t>
              </a:r>
            </a:p>
          </p:txBody>
        </p:sp>
        <p:sp>
          <p:nvSpPr>
            <p:cNvPr id="8" name="Прямокутник 7">
              <a:extLst>
                <a:ext uri="{FF2B5EF4-FFF2-40B4-BE49-F238E27FC236}">
                  <a16:creationId xmlns:a16="http://schemas.microsoft.com/office/drawing/2014/main" id="{B76F8D28-4450-4239-8527-41A1F39ADCF8}"/>
                </a:ext>
              </a:extLst>
            </p:cNvPr>
            <p:cNvSpPr/>
            <p:nvPr/>
          </p:nvSpPr>
          <p:spPr>
            <a:xfrm>
              <a:off x="647831" y="3770982"/>
              <a:ext cx="5389038" cy="95410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b="1" i="1" kern="0" dirty="0">
                  <a:solidFill>
                    <a:srgbClr val="FFFFFF"/>
                  </a:solidFill>
                </a:rPr>
                <a:t>Операційні системи</a:t>
              </a:r>
            </a:p>
          </p:txBody>
        </p:sp>
        <p:sp>
          <p:nvSpPr>
            <p:cNvPr id="9" name="Прямокутник 8">
              <a:extLst>
                <a:ext uri="{FF2B5EF4-FFF2-40B4-BE49-F238E27FC236}">
                  <a16:creationId xmlns:a16="http://schemas.microsoft.com/office/drawing/2014/main" id="{1753F367-A2BB-420C-BAE5-98E89891F664}"/>
                </a:ext>
              </a:extLst>
            </p:cNvPr>
            <p:cNvSpPr/>
            <p:nvPr/>
          </p:nvSpPr>
          <p:spPr>
            <a:xfrm>
              <a:off x="6155131" y="3770000"/>
              <a:ext cx="5389038" cy="95410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b="1" i="1" kern="0" dirty="0">
                  <a:solidFill>
                    <a:srgbClr val="FFFFFF"/>
                  </a:solidFill>
                </a:rPr>
                <a:t>Прикладні програми загального призначення</a:t>
              </a:r>
            </a:p>
          </p:txBody>
        </p:sp>
        <p:sp>
          <p:nvSpPr>
            <p:cNvPr id="11" name="Прямокутник 10">
              <a:extLst>
                <a:ext uri="{FF2B5EF4-FFF2-40B4-BE49-F238E27FC236}">
                  <a16:creationId xmlns:a16="http://schemas.microsoft.com/office/drawing/2014/main" id="{1D4046E2-D1A8-4662-9980-C06F50A16069}"/>
                </a:ext>
              </a:extLst>
            </p:cNvPr>
            <p:cNvSpPr/>
            <p:nvPr/>
          </p:nvSpPr>
          <p:spPr>
            <a:xfrm>
              <a:off x="647831" y="4942771"/>
              <a:ext cx="5389038" cy="95410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b="1" i="1" kern="0" dirty="0">
                  <a:solidFill>
                    <a:srgbClr val="FFFFFF"/>
                  </a:solidFill>
                </a:rPr>
                <a:t>Службове програмне забезпечення</a:t>
              </a:r>
            </a:p>
          </p:txBody>
        </p:sp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A585F3D5-F5F6-433C-AD73-6F64FEDB7857}"/>
                </a:ext>
              </a:extLst>
            </p:cNvPr>
            <p:cNvSpPr/>
            <p:nvPr/>
          </p:nvSpPr>
          <p:spPr>
            <a:xfrm>
              <a:off x="6155131" y="4942771"/>
              <a:ext cx="5389038" cy="95410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b="1" i="1" kern="0" dirty="0">
                  <a:solidFill>
                    <a:srgbClr val="FFFFFF"/>
                  </a:solidFill>
                </a:rPr>
                <a:t>Прикладні програми спеціального призначення</a:t>
              </a:r>
            </a:p>
          </p:txBody>
        </p:sp>
        <p:sp>
          <p:nvSpPr>
            <p:cNvPr id="13" name="Прямокутник 12">
              <a:extLst>
                <a:ext uri="{FF2B5EF4-FFF2-40B4-BE49-F238E27FC236}">
                  <a16:creationId xmlns:a16="http://schemas.microsoft.com/office/drawing/2014/main" id="{CEB0E975-7122-477D-AB44-FD8395468403}"/>
                </a:ext>
              </a:extLst>
            </p:cNvPr>
            <p:cNvSpPr/>
            <p:nvPr/>
          </p:nvSpPr>
          <p:spPr>
            <a:xfrm>
              <a:off x="72007" y="2640271"/>
              <a:ext cx="5970175" cy="91118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b="1" i="1" kern="0" dirty="0">
                  <a:solidFill>
                    <a:srgbClr val="FFFFFF"/>
                  </a:solidFill>
                </a:rPr>
                <a:t>Системне програмне забезпечення</a:t>
              </a:r>
            </a:p>
          </p:txBody>
        </p:sp>
        <p:sp>
          <p:nvSpPr>
            <p:cNvPr id="14" name="Прямокутник 13">
              <a:extLst>
                <a:ext uri="{FF2B5EF4-FFF2-40B4-BE49-F238E27FC236}">
                  <a16:creationId xmlns:a16="http://schemas.microsoft.com/office/drawing/2014/main" id="{8118B539-C92F-493E-ACF4-7264CEC16A4C}"/>
                </a:ext>
              </a:extLst>
            </p:cNvPr>
            <p:cNvSpPr/>
            <p:nvPr/>
          </p:nvSpPr>
          <p:spPr>
            <a:xfrm>
              <a:off x="6155131" y="2640148"/>
              <a:ext cx="5967019" cy="911188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uk-UA" sz="2800" b="1" i="1" kern="0" dirty="0">
                  <a:solidFill>
                    <a:srgbClr val="FFFFFF"/>
                  </a:solidFill>
                </a:rPr>
                <a:t>Прикладне програмне забезпечення</a:t>
              </a:r>
            </a:p>
          </p:txBody>
        </p:sp>
        <p:cxnSp>
          <p:nvCxnSpPr>
            <p:cNvPr id="15" name="Пряма сполучна лінія 14">
              <a:extLst>
                <a:ext uri="{FF2B5EF4-FFF2-40B4-BE49-F238E27FC236}">
                  <a16:creationId xmlns:a16="http://schemas.microsoft.com/office/drawing/2014/main" id="{F7F8A18A-906E-4445-AD88-FE80486B12AD}"/>
                </a:ext>
              </a:extLst>
            </p:cNvPr>
            <p:cNvCxnSpPr>
              <a:cxnSpLocks/>
              <a:stCxn id="13" idx="0"/>
            </p:cNvCxnSpPr>
            <p:nvPr/>
          </p:nvCxnSpPr>
          <p:spPr>
            <a:xfrm flipV="1">
              <a:off x="3057095" y="2382131"/>
              <a:ext cx="0" cy="258140"/>
            </a:xfrm>
            <a:prstGeom prst="line">
              <a:avLst/>
            </a:prstGeom>
            <a:ln w="57150">
              <a:solidFill>
                <a:srgbClr val="1942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 сполучна лінія 16">
              <a:extLst>
                <a:ext uri="{FF2B5EF4-FFF2-40B4-BE49-F238E27FC236}">
                  <a16:creationId xmlns:a16="http://schemas.microsoft.com/office/drawing/2014/main" id="{15896778-3797-42B9-B7C0-E86DD00BED1E}"/>
                </a:ext>
              </a:extLst>
            </p:cNvPr>
            <p:cNvCxnSpPr>
              <a:cxnSpLocks/>
              <a:stCxn id="14" idx="0"/>
            </p:cNvCxnSpPr>
            <p:nvPr/>
          </p:nvCxnSpPr>
          <p:spPr>
            <a:xfrm flipV="1">
              <a:off x="9138641" y="2382008"/>
              <a:ext cx="0" cy="258140"/>
            </a:xfrm>
            <a:prstGeom prst="line">
              <a:avLst/>
            </a:prstGeom>
            <a:ln w="57150">
              <a:solidFill>
                <a:srgbClr val="1942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 сполучна лінія 17">
              <a:extLst>
                <a:ext uri="{FF2B5EF4-FFF2-40B4-BE49-F238E27FC236}">
                  <a16:creationId xmlns:a16="http://schemas.microsoft.com/office/drawing/2014/main" id="{BA14F198-6418-49DA-921E-2F2E161D57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408" y="3546606"/>
              <a:ext cx="0" cy="1901694"/>
            </a:xfrm>
            <a:prstGeom prst="line">
              <a:avLst/>
            </a:prstGeom>
            <a:ln w="57150">
              <a:solidFill>
                <a:srgbClr val="1942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 сполучна лінія 18">
              <a:extLst>
                <a:ext uri="{FF2B5EF4-FFF2-40B4-BE49-F238E27FC236}">
                  <a16:creationId xmlns:a16="http://schemas.microsoft.com/office/drawing/2014/main" id="{3815BAB3-A666-4214-8A69-D56811D79796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72007" y="5419825"/>
              <a:ext cx="575824" cy="0"/>
            </a:xfrm>
            <a:prstGeom prst="line">
              <a:avLst/>
            </a:prstGeom>
            <a:ln w="57150">
              <a:solidFill>
                <a:srgbClr val="1942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 сполучна лінія 19">
              <a:extLst>
                <a:ext uri="{FF2B5EF4-FFF2-40B4-BE49-F238E27FC236}">
                  <a16:creationId xmlns:a16="http://schemas.microsoft.com/office/drawing/2014/main" id="{4D00DD51-5547-4C37-B2C9-E1AE5798CE37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>
              <a:off x="72007" y="4248036"/>
              <a:ext cx="575824" cy="0"/>
            </a:xfrm>
            <a:prstGeom prst="line">
              <a:avLst/>
            </a:prstGeom>
            <a:ln w="57150">
              <a:solidFill>
                <a:srgbClr val="1942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Групувати 20">
              <a:extLst>
                <a:ext uri="{FF2B5EF4-FFF2-40B4-BE49-F238E27FC236}">
                  <a16:creationId xmlns:a16="http://schemas.microsoft.com/office/drawing/2014/main" id="{997215FA-22D8-4B86-8274-2FDC592C9C1D}"/>
                </a:ext>
              </a:extLst>
            </p:cNvPr>
            <p:cNvGrpSpPr/>
            <p:nvPr/>
          </p:nvGrpSpPr>
          <p:grpSpPr>
            <a:xfrm flipH="1">
              <a:off x="11544169" y="3546606"/>
              <a:ext cx="562614" cy="2858909"/>
              <a:chOff x="7566602" y="4258197"/>
              <a:chExt cx="562614" cy="2858909"/>
            </a:xfrm>
          </p:grpSpPr>
          <p:cxnSp>
            <p:nvCxnSpPr>
              <p:cNvPr id="23" name="Пряма сполучна лінія 22">
                <a:extLst>
                  <a:ext uri="{FF2B5EF4-FFF2-40B4-BE49-F238E27FC236}">
                    <a16:creationId xmlns:a16="http://schemas.microsoft.com/office/drawing/2014/main" id="{78476455-975C-41A7-A0DF-2B99704E215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592002" y="4258197"/>
                <a:ext cx="1" cy="2846574"/>
              </a:xfrm>
              <a:prstGeom prst="line">
                <a:avLst/>
              </a:prstGeom>
              <a:ln w="57150">
                <a:solidFill>
                  <a:srgbClr val="19426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 сполучна лінія 23">
                <a:extLst>
                  <a:ext uri="{FF2B5EF4-FFF2-40B4-BE49-F238E27FC236}">
                    <a16:creationId xmlns:a16="http://schemas.microsoft.com/office/drawing/2014/main" id="{6C9D36B2-D700-4097-A0EE-48A301C11503}"/>
                  </a:ext>
                </a:extLst>
              </p:cNvPr>
              <p:cNvCxnSpPr>
                <a:cxnSpLocks/>
                <a:endCxn id="12" idx="3"/>
              </p:cNvCxnSpPr>
              <p:nvPr/>
            </p:nvCxnSpPr>
            <p:spPr>
              <a:xfrm>
                <a:off x="7578792" y="6131416"/>
                <a:ext cx="550424" cy="0"/>
              </a:xfrm>
              <a:prstGeom prst="line">
                <a:avLst/>
              </a:prstGeom>
              <a:ln w="57150">
                <a:solidFill>
                  <a:srgbClr val="19426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 сполучна лінія 24">
                <a:extLst>
                  <a:ext uri="{FF2B5EF4-FFF2-40B4-BE49-F238E27FC236}">
                    <a16:creationId xmlns:a16="http://schemas.microsoft.com/office/drawing/2014/main" id="{2F080361-9A9B-4460-8FB6-D51CF70B788F}"/>
                  </a:ext>
                </a:extLst>
              </p:cNvPr>
              <p:cNvCxnSpPr>
                <a:cxnSpLocks/>
                <a:endCxn id="9" idx="3"/>
              </p:cNvCxnSpPr>
              <p:nvPr/>
            </p:nvCxnSpPr>
            <p:spPr>
              <a:xfrm>
                <a:off x="7566602" y="4958645"/>
                <a:ext cx="562614" cy="0"/>
              </a:xfrm>
              <a:prstGeom prst="line">
                <a:avLst/>
              </a:prstGeom>
              <a:ln w="57150">
                <a:solidFill>
                  <a:srgbClr val="19426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 сполучна лінія 25">
                <a:extLst>
                  <a:ext uri="{FF2B5EF4-FFF2-40B4-BE49-F238E27FC236}">
                    <a16:creationId xmlns:a16="http://schemas.microsoft.com/office/drawing/2014/main" id="{8AF129D8-70DA-40A7-A965-33C411AEA089}"/>
                  </a:ext>
                </a:extLst>
              </p:cNvPr>
              <p:cNvCxnSpPr>
                <a:cxnSpLocks/>
                <a:endCxn id="22" idx="3"/>
              </p:cNvCxnSpPr>
              <p:nvPr/>
            </p:nvCxnSpPr>
            <p:spPr>
              <a:xfrm>
                <a:off x="7566602" y="7117106"/>
                <a:ext cx="562614" cy="0"/>
              </a:xfrm>
              <a:prstGeom prst="line">
                <a:avLst/>
              </a:prstGeom>
              <a:ln w="57150">
                <a:solidFill>
                  <a:srgbClr val="19426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Прямокутник 21">
              <a:extLst>
                <a:ext uri="{FF2B5EF4-FFF2-40B4-BE49-F238E27FC236}">
                  <a16:creationId xmlns:a16="http://schemas.microsoft.com/office/drawing/2014/main" id="{98953EAD-0917-4C91-ADDE-A0954387B246}"/>
                </a:ext>
              </a:extLst>
            </p:cNvPr>
            <p:cNvSpPr/>
            <p:nvPr/>
          </p:nvSpPr>
          <p:spPr>
            <a:xfrm>
              <a:off x="6155131" y="6115541"/>
              <a:ext cx="5389038" cy="579948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600" b="1" i="1" kern="0" dirty="0">
                  <a:solidFill>
                    <a:srgbClr val="FFFFFF"/>
                  </a:solidFill>
                </a:rPr>
                <a:t>Системи програмування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6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Розгадайте ребус</a:t>
            </a:r>
          </a:p>
        </p:txBody>
      </p:sp>
      <p:pic>
        <p:nvPicPr>
          <p:cNvPr id="17" name="Picture 2" descr="http://www.zarobytyhroshi.com/images/243_1c7236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977" y="5301208"/>
            <a:ext cx="1561356" cy="156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700501" y="5445224"/>
            <a:ext cx="6179706" cy="102155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Програма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19293" y="6525344"/>
            <a:ext cx="4570040" cy="34051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«Ребуси українською» </a:t>
            </a: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©</a:t>
            </a:r>
            <a:r>
              <a:rPr kumimoji="0" lang="uk-UA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rebus1.com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9C68FE87-B3AC-4669-996B-E00FA7F49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9"/>
          <a:stretch/>
        </p:blipFill>
        <p:spPr bwMode="auto">
          <a:xfrm>
            <a:off x="227538" y="1964324"/>
            <a:ext cx="11757985" cy="309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E2AFB949-71D4-4972-AFB2-C5346374E630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</p:spTree>
    <p:extLst>
      <p:ext uri="{BB962C8B-B14F-4D97-AF65-F5344CB8AC3E}">
        <p14:creationId xmlns:p14="http://schemas.microsoft.com/office/powerpoint/2010/main" val="22875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8003" y="1272161"/>
            <a:ext cx="4659625" cy="53478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854" y="2133942"/>
            <a:ext cx="4663795" cy="1191816"/>
          </a:xfrm>
          <a:prstGeom prst="wedgeRoundRectCallout">
            <a:avLst>
              <a:gd name="adj1" fmla="val -59508"/>
              <a:gd name="adj2" fmla="val 126275"/>
              <a:gd name="adj3" fmla="val 16667"/>
            </a:avLst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Проаналізувати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i="1" kern="0" dirty="0">
                <a:solidFill>
                  <a:srgbClr val="FFFFFF"/>
                </a:solidFill>
              </a:rPr>
              <a:t>§ 1.6, с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. </a:t>
            </a:r>
            <a:r>
              <a:rPr lang="uk-UA" sz="3200" i="1" kern="0" noProof="0" dirty="0">
                <a:solidFill>
                  <a:srgbClr val="FFFFFF"/>
                </a:solidFill>
                <a:latin typeface="Verdana"/>
              </a:rPr>
              <a:t>47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-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51</a:t>
            </a:r>
            <a:endParaRPr kumimoji="0" lang="uk-UA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949CA92E-0F12-4812-A7F6-22F9E559F503}"/>
              </a:ext>
            </a:extLst>
          </p:cNvPr>
          <p:cNvSpPr/>
          <p:nvPr/>
        </p:nvSpPr>
        <p:spPr>
          <a:xfrm>
            <a:off x="116841" y="79749"/>
            <a:ext cx="1051560" cy="53898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Розділ 1</a:t>
            </a:r>
          </a:p>
          <a:p>
            <a:pPr marL="0" marR="0" lvl="0" indent="0" algn="ctr" defTabSz="91437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1" i="0" u="none" strike="noStrike" kern="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 panose="020B0604020202020204" pitchFamily="34" charset="0"/>
              </a:rPr>
              <a:t>§ 1.6</a:t>
            </a:r>
          </a:p>
        </p:txBody>
      </p:sp>
    </p:spTree>
    <p:extLst>
      <p:ext uri="{BB962C8B-B14F-4D97-AF65-F5344CB8AC3E}">
        <p14:creationId xmlns:p14="http://schemas.microsoft.com/office/powerpoint/2010/main" val="407008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13916</TotalTime>
  <Words>298</Words>
  <Application>Microsoft Office PowerPoint</Application>
  <PresentationFormat>Широкоэкранный</PresentationFormat>
  <Paragraphs>72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Comic Sans MS</vt:lpstr>
      <vt:lpstr>Times New Roman</vt:lpstr>
      <vt:lpstr>Verdana</vt:lpstr>
      <vt:lpstr>Wingdings</vt:lpstr>
      <vt:lpstr>Тема Office</vt:lpstr>
      <vt:lpstr>Прикладні програми</vt:lpstr>
      <vt:lpstr>Прикладні комп’ютерні програми</vt:lpstr>
      <vt:lpstr>Прикладні комп’ютерні програми</vt:lpstr>
      <vt:lpstr>Прикладні комп’ютерні програми</vt:lpstr>
      <vt:lpstr>Прикладні комп’ютерні програми</vt:lpstr>
      <vt:lpstr>Прикладні комп’ютерні програми</vt:lpstr>
      <vt:lpstr>Повторюємо</vt:lpstr>
      <vt:lpstr>Розгадайте ребус</vt:lpstr>
      <vt:lpstr>Домашнє завдання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Valeria</cp:lastModifiedBy>
  <cp:revision>759</cp:revision>
  <dcterms:created xsi:type="dcterms:W3CDTF">2016-06-06T19:48:43Z</dcterms:created>
  <dcterms:modified xsi:type="dcterms:W3CDTF">2022-10-13T11:09:46Z</dcterms:modified>
</cp:coreProperties>
</file>