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6814547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6814547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681454702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681454702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681454702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681454702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681454702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681454702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681454702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681454702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Hugh_Grant" TargetMode="External"/><Relationship Id="rId13" Type="http://schemas.openxmlformats.org/officeDocument/2006/relationships/hyperlink" Target="https://en.wikipedia.org/wiki/Alfred_Hitchcock" TargetMode="External"/><Relationship Id="rId3" Type="http://schemas.openxmlformats.org/officeDocument/2006/relationships/hyperlink" Target="https://en.wikipedia.org/wiki/Audrey_Hepburn" TargetMode="External"/><Relationship Id="rId7" Type="http://schemas.openxmlformats.org/officeDocument/2006/relationships/hyperlink" Target="https://en.wikipedia.org/wiki/Emma_Thompson" TargetMode="External"/><Relationship Id="rId12" Type="http://schemas.openxmlformats.org/officeDocument/2006/relationships/hyperlink" Target="https://en.wikipedia.org/wiki/Cinema_of_the_United_States" TargetMode="External"/><Relationship Id="rId2" Type="http://schemas.openxmlformats.org/officeDocument/2006/relationships/notesSlide" Target="../notesSlides/notesSlide2.xml"/><Relationship Id="rId16" Type="http://schemas.openxmlformats.org/officeDocument/2006/relationships/hyperlink" Target="https://en.wikipedia.org/wiki/Charlie_Chaplin" TargetMode="External"/><Relationship Id="rId1" Type="http://schemas.openxmlformats.org/officeDocument/2006/relationships/slideLayout" Target="../slideLayouts/slideLayout3.xml"/><Relationship Id="rId6" Type="http://schemas.openxmlformats.org/officeDocument/2006/relationships/hyperlink" Target="https://en.wikipedia.org/wiki/Gary_Oldman" TargetMode="External"/><Relationship Id="rId11" Type="http://schemas.openxmlformats.org/officeDocument/2006/relationships/hyperlink" Target="https://en.wikipedia.org/wiki/Production_of_the_James_Bond_films" TargetMode="External"/><Relationship Id="rId5" Type="http://schemas.openxmlformats.org/officeDocument/2006/relationships/hyperlink" Target="https://en.wikipedia.org/wiki/Sean_Connery" TargetMode="External"/><Relationship Id="rId15" Type="http://schemas.openxmlformats.org/officeDocument/2006/relationships/hyperlink" Target="https://en.wikipedia.org/wiki/Ridley_Scott" TargetMode="External"/><Relationship Id="rId10" Type="http://schemas.openxmlformats.org/officeDocument/2006/relationships/hyperlink" Target="https://en.wikipedia.org/wiki/Harry_Potter_(film_series)" TargetMode="External"/><Relationship Id="rId4" Type="http://schemas.openxmlformats.org/officeDocument/2006/relationships/hyperlink" Target="https://en.wikipedia.org/wiki/Maggie_Smith" TargetMode="External"/><Relationship Id="rId9" Type="http://schemas.openxmlformats.org/officeDocument/2006/relationships/hyperlink" Target="https://en.wikipedia.org/wiki/Kate_Winslet" TargetMode="External"/><Relationship Id="rId14" Type="http://schemas.openxmlformats.org/officeDocument/2006/relationships/hyperlink" Target="https://en.wikipedia.org/wiki/Christopher_Nola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Alfred_Hitchcock" TargetMode="External"/><Relationship Id="rId3" Type="http://schemas.openxmlformats.org/officeDocument/2006/relationships/hyperlink" Target="https://en.wikipedia.org/wiki/Leeds" TargetMode="External"/><Relationship Id="rId7" Type="http://schemas.openxmlformats.org/officeDocument/2006/relationships/hyperlink" Target="https://en.wikipedia.org/wiki/Dicke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Shakespeare" TargetMode="External"/><Relationship Id="rId11" Type="http://schemas.openxmlformats.org/officeDocument/2006/relationships/image" Target="../media/image9.jpg"/><Relationship Id="rId5" Type="http://schemas.openxmlformats.org/officeDocument/2006/relationships/hyperlink" Target="https://en.wikipedia.org/wiki/Hyde_Park,_London" TargetMode="External"/><Relationship Id="rId10" Type="http://schemas.openxmlformats.org/officeDocument/2006/relationships/hyperlink" Target="https://en.wikipedia.org/wiki/Hollywood,_Los_Angeles" TargetMode="External"/><Relationship Id="rId4" Type="http://schemas.openxmlformats.org/officeDocument/2006/relationships/hyperlink" Target="https://en.wikipedia.org/wiki/Louis_Le_Prince" TargetMode="External"/><Relationship Id="rId9" Type="http://schemas.openxmlformats.org/officeDocument/2006/relationships/hyperlink" Target="https://en.wikipedia.org/wiki/Blackmail_(1929_fil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Agatha_Christie" TargetMode="External"/><Relationship Id="rId13" Type="http://schemas.openxmlformats.org/officeDocument/2006/relationships/hyperlink" Target="https://en.wikipedia.org/wiki/Saving_Private_Ryan" TargetMode="External"/><Relationship Id="rId18" Type="http://schemas.openxmlformats.org/officeDocument/2006/relationships/hyperlink" Target="https://en.wikipedia.org/wiki/Mamma_Mia!_(film)" TargetMode="External"/><Relationship Id="rId3" Type="http://schemas.openxmlformats.org/officeDocument/2006/relationships/hyperlink" Target="https://en.wikipedia.org/wiki/The_Curse_of_Frankenstein" TargetMode="External"/><Relationship Id="rId21" Type="http://schemas.openxmlformats.org/officeDocument/2006/relationships/hyperlink" Target="https://en.wikipedia.org/wiki/Harry_Potter_and_the_Deathly_Hallows_%E2%80%93_Part_2" TargetMode="External"/><Relationship Id="rId7" Type="http://schemas.openxmlformats.org/officeDocument/2006/relationships/hyperlink" Target="https://en.wikipedia.org/wiki/Alien_(film)" TargetMode="External"/><Relationship Id="rId12" Type="http://schemas.openxmlformats.org/officeDocument/2006/relationships/hyperlink" Target="https://en.wikipedia.org/wiki/Mission:_Impossible_(1966_TV_series)" TargetMode="External"/><Relationship Id="rId17" Type="http://schemas.openxmlformats.org/officeDocument/2006/relationships/hyperlink" Target="https://en.wikipedia.org/wiki/Love_Actually" TargetMode="External"/><Relationship Id="rId2" Type="http://schemas.openxmlformats.org/officeDocument/2006/relationships/notesSlide" Target="../notesSlides/notesSlide5.xml"/><Relationship Id="rId16" Type="http://schemas.openxmlformats.org/officeDocument/2006/relationships/hyperlink" Target="https://en.wikipedia.org/wiki/Bridget_Jones%27s_Diary_(film)" TargetMode="External"/><Relationship Id="rId20" Type="http://schemas.openxmlformats.org/officeDocument/2006/relationships/hyperlink" Target="https://en.wikipedia.org/wiki/Harry_Potter_and_the_Deathly_Hallows_%E2%80%93_Part_1" TargetMode="External"/><Relationship Id="rId1" Type="http://schemas.openxmlformats.org/officeDocument/2006/relationships/slideLayout" Target="../slideLayouts/slideLayout3.xml"/><Relationship Id="rId6" Type="http://schemas.openxmlformats.org/officeDocument/2006/relationships/hyperlink" Target="https://en.wikipedia.org/wiki/Superman_(1978_film)" TargetMode="External"/><Relationship Id="rId11" Type="http://schemas.openxmlformats.org/officeDocument/2006/relationships/hyperlink" Target="https://en.wikipedia.org/wiki/Interview_with_the_Vampire_(film)" TargetMode="External"/><Relationship Id="rId5" Type="http://schemas.openxmlformats.org/officeDocument/2006/relationships/hyperlink" Target="https://en.wikipedia.org/wiki/Star_Wars_(film)" TargetMode="External"/><Relationship Id="rId15" Type="http://schemas.openxmlformats.org/officeDocument/2006/relationships/hyperlink" Target="https://en.wikipedia.org/wiki/The_Mummy_(1999_film)" TargetMode="External"/><Relationship Id="rId10" Type="http://schemas.openxmlformats.org/officeDocument/2006/relationships/hyperlink" Target="https://en.wikipedia.org/wiki/Death_on_the_Nile_(1978_film)" TargetMode="External"/><Relationship Id="rId19" Type="http://schemas.openxmlformats.org/officeDocument/2006/relationships/hyperlink" Target="https://en.wikipedia.org/wiki/Harry_Potter_and_the_Philosopher%27s_Stone" TargetMode="External"/><Relationship Id="rId4" Type="http://schemas.openxmlformats.org/officeDocument/2006/relationships/hyperlink" Target="https://en.wikipedia.org/wiki/Dracula_(1958_film)" TargetMode="External"/><Relationship Id="rId9" Type="http://schemas.openxmlformats.org/officeDocument/2006/relationships/hyperlink" Target="https://en.wikipedia.org/wiki/Murder_on_the_Orient_Express_(1974_film)" TargetMode="External"/><Relationship Id="rId14" Type="http://schemas.openxmlformats.org/officeDocument/2006/relationships/hyperlink" Target="https://en.wikipedia.org/wiki/Star_Wars:_Episode_I_%E2%80%93_The_Phantom_Menac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en.wikipedia.org/wiki/Odeon_Luxe_Leicester_Square" TargetMode="External"/><Relationship Id="rId7" Type="http://schemas.openxmlformats.org/officeDocument/2006/relationships/hyperlink" Target="https://en.wikipedia.org/wiki/BB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en.wikipedia.org/wiki/1st_British_Academy_Film_Awards" TargetMode="External"/><Relationship Id="rId5" Type="http://schemas.openxmlformats.org/officeDocument/2006/relationships/hyperlink" Target="https://en.wikipedia.org/wiki/Royal_Albert_Hall" TargetMode="External"/><Relationship Id="rId4" Type="http://schemas.openxmlformats.org/officeDocument/2006/relationships/hyperlink" Target="https://en.wikipedia.org/wiki/Royal_Opera_House" TargetMode="External"/><Relationship Id="rId9" Type="http://schemas.openxmlformats.org/officeDocument/2006/relationships/hyperlink" Target="https://en.wikipedia.org/wiki/British_Academy_of_Film_and_Television_A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51300" y="4234550"/>
            <a:ext cx="8520600" cy="1013700"/>
          </a:xfrm>
          <a:prstGeom prst="rect">
            <a:avLst/>
          </a:prstGeom>
        </p:spPr>
        <p:txBody>
          <a:bodyPr spcFirstLastPara="1" wrap="square" lIns="91425" tIns="91425" rIns="91425" bIns="91425" anchor="b" anchorCtr="0">
            <a:normAutofit fontScale="90000"/>
          </a:bodyPr>
          <a:lstStyle/>
          <a:p>
            <a:pPr marL="0" lvl="0" indent="0" algn="l" rtl="0">
              <a:lnSpc>
                <a:spcPct val="130000"/>
              </a:lnSpc>
              <a:spcBef>
                <a:spcPts val="0"/>
              </a:spcBef>
              <a:spcAft>
                <a:spcPts val="0"/>
              </a:spcAft>
              <a:buClr>
                <a:schemeClr val="dk1"/>
              </a:buClr>
              <a:buSzPct val="26506"/>
              <a:buFont typeface="Arial"/>
              <a:buNone/>
            </a:pPr>
            <a:r>
              <a:rPr lang="ru" sz="4150" b="1">
                <a:solidFill>
                  <a:schemeClr val="lt1"/>
                </a:solidFill>
                <a:latin typeface="Georgia"/>
                <a:ea typeface="Georgia"/>
                <a:cs typeface="Georgia"/>
                <a:sym typeface="Georgia"/>
              </a:rPr>
              <a:t>Cinema of the United Kingdom</a:t>
            </a:r>
            <a:endParaRPr sz="4150" b="1">
              <a:solidFill>
                <a:schemeClr val="lt1"/>
              </a:solidFill>
              <a:latin typeface="Georgia"/>
              <a:ea typeface="Georgia"/>
              <a:cs typeface="Georgia"/>
              <a:sym typeface="Georgia"/>
            </a:endParaRPr>
          </a:p>
          <a:p>
            <a:pPr marL="0" lvl="0" indent="0" algn="l" rtl="0">
              <a:spcBef>
                <a:spcPts val="6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247525" y="245950"/>
            <a:ext cx="8520600" cy="4459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ru" sz="1950" dirty="0">
                <a:solidFill>
                  <a:schemeClr val="lt1"/>
                </a:solidFill>
              </a:rPr>
              <a:t>The United Kingdom has had a brilliant film industry for more than </a:t>
            </a:r>
            <a:r>
              <a:rPr lang="ru" sz="1950" b="1" dirty="0">
                <a:solidFill>
                  <a:schemeClr val="lt1"/>
                </a:solidFill>
              </a:rPr>
              <a:t>100 years</a:t>
            </a:r>
            <a:r>
              <a:rPr lang="ru" sz="1950" dirty="0">
                <a:solidFill>
                  <a:schemeClr val="lt1"/>
                </a:solidFill>
              </a:rPr>
              <a:t>. There were several periods which stayed in history like the "golden age" of British cinema. Many British actors are successful worldwide</a:t>
            </a:r>
            <a:r>
              <a:rPr lang="en-US" sz="1950">
                <a:solidFill>
                  <a:schemeClr val="lt1"/>
                </a:solidFill>
              </a:rPr>
              <a:t>:</a:t>
            </a:r>
            <a:r>
              <a:rPr lang="ru" sz="1950">
                <a:solidFill>
                  <a:schemeClr val="lt1"/>
                </a:solidFill>
              </a:rPr>
              <a:t>  </a:t>
            </a:r>
            <a:r>
              <a:rPr lang="ru" sz="1950">
                <a:solidFill>
                  <a:schemeClr val="lt1"/>
                </a:solidFill>
                <a:uFill>
                  <a:noFill/>
                </a:uFill>
                <a:hlinkClick r:id="rId3">
                  <a:extLst>
                    <a:ext uri="{A12FA001-AC4F-418D-AE19-62706E023703}">
                      <ahyp:hlinkClr xmlns:ahyp="http://schemas.microsoft.com/office/drawing/2018/hyperlinkcolor" val="tx"/>
                    </a:ext>
                  </a:extLst>
                </a:hlinkClick>
              </a:rPr>
              <a:t>Audrey Hepburn</a:t>
            </a:r>
            <a:r>
              <a:rPr lang="ru" sz="1950">
                <a:solidFill>
                  <a:schemeClr val="lt1"/>
                </a:solidFill>
              </a:rPr>
              <a:t>, </a:t>
            </a:r>
            <a:r>
              <a:rPr lang="ru" sz="1950">
                <a:solidFill>
                  <a:schemeClr val="lt1"/>
                </a:solidFill>
                <a:uFill>
                  <a:noFill/>
                </a:uFill>
                <a:hlinkClick r:id="rId4">
                  <a:extLst>
                    <a:ext uri="{A12FA001-AC4F-418D-AE19-62706E023703}">
                      <ahyp:hlinkClr xmlns:ahyp="http://schemas.microsoft.com/office/drawing/2018/hyperlinkcolor" val="tx"/>
                    </a:ext>
                  </a:extLst>
                </a:hlinkClick>
              </a:rPr>
              <a:t>Maggie Smith</a:t>
            </a:r>
            <a:r>
              <a:rPr lang="ru" sz="1950">
                <a:solidFill>
                  <a:schemeClr val="lt1"/>
                </a:solidFill>
              </a:rPr>
              <a:t>, </a:t>
            </a:r>
            <a:r>
              <a:rPr lang="ru" sz="1950">
                <a:solidFill>
                  <a:schemeClr val="lt1"/>
                </a:solidFill>
                <a:uFill>
                  <a:noFill/>
                </a:uFill>
                <a:hlinkClick r:id="rId5">
                  <a:extLst>
                    <a:ext uri="{A12FA001-AC4F-418D-AE19-62706E023703}">
                      <ahyp:hlinkClr xmlns:ahyp="http://schemas.microsoft.com/office/drawing/2018/hyperlinkcolor" val="tx"/>
                    </a:ext>
                  </a:extLst>
                </a:hlinkClick>
              </a:rPr>
              <a:t>Sean Connery</a:t>
            </a:r>
            <a:r>
              <a:rPr lang="ru" sz="1950">
                <a:solidFill>
                  <a:schemeClr val="lt1"/>
                </a:solidFill>
              </a:rPr>
              <a:t>, </a:t>
            </a:r>
            <a:r>
              <a:rPr lang="ru" sz="1950">
                <a:solidFill>
                  <a:schemeClr val="lt1"/>
                </a:solidFill>
                <a:uFill>
                  <a:noFill/>
                </a:uFill>
                <a:hlinkClick r:id="rId6">
                  <a:extLst>
                    <a:ext uri="{A12FA001-AC4F-418D-AE19-62706E023703}">
                      <ahyp:hlinkClr xmlns:ahyp="http://schemas.microsoft.com/office/drawing/2018/hyperlinkcolor" val="tx"/>
                    </a:ext>
                  </a:extLst>
                </a:hlinkClick>
              </a:rPr>
              <a:t>Gary Oldman</a:t>
            </a:r>
            <a:r>
              <a:rPr lang="ru" sz="1950">
                <a:solidFill>
                  <a:schemeClr val="lt1"/>
                </a:solidFill>
              </a:rPr>
              <a:t>, </a:t>
            </a:r>
            <a:r>
              <a:rPr lang="ru" sz="1950">
                <a:solidFill>
                  <a:schemeClr val="lt1"/>
                </a:solidFill>
                <a:uFill>
                  <a:noFill/>
                </a:uFill>
                <a:hlinkClick r:id="rId7">
                  <a:extLst>
                    <a:ext uri="{A12FA001-AC4F-418D-AE19-62706E023703}">
                      <ahyp:hlinkClr xmlns:ahyp="http://schemas.microsoft.com/office/drawing/2018/hyperlinkcolor" val="tx"/>
                    </a:ext>
                  </a:extLst>
                </a:hlinkClick>
              </a:rPr>
              <a:t>Emma Thompson</a:t>
            </a:r>
            <a:r>
              <a:rPr lang="ru" sz="1950">
                <a:solidFill>
                  <a:schemeClr val="lt1"/>
                </a:solidFill>
              </a:rPr>
              <a:t>, </a:t>
            </a:r>
            <a:r>
              <a:rPr lang="ru" sz="1950">
                <a:solidFill>
                  <a:schemeClr val="lt1"/>
                </a:solidFill>
                <a:uFill>
                  <a:noFill/>
                </a:uFill>
                <a:hlinkClick r:id="rId8">
                  <a:extLst>
                    <a:ext uri="{A12FA001-AC4F-418D-AE19-62706E023703}">
                      <ahyp:hlinkClr xmlns:ahyp="http://schemas.microsoft.com/office/drawing/2018/hyperlinkcolor" val="tx"/>
                    </a:ext>
                  </a:extLst>
                </a:hlinkClick>
              </a:rPr>
              <a:t>Hugh Grant</a:t>
            </a:r>
            <a:r>
              <a:rPr lang="ru" sz="1950">
                <a:solidFill>
                  <a:schemeClr val="lt1"/>
                </a:solidFill>
              </a:rPr>
              <a:t> and </a:t>
            </a:r>
            <a:r>
              <a:rPr lang="ru" sz="1950">
                <a:solidFill>
                  <a:schemeClr val="lt1"/>
                </a:solidFill>
                <a:uFill>
                  <a:noFill/>
                </a:uFill>
                <a:hlinkClick r:id="rId9">
                  <a:extLst>
                    <a:ext uri="{A12FA001-AC4F-418D-AE19-62706E023703}">
                      <ahyp:hlinkClr xmlns:ahyp="http://schemas.microsoft.com/office/drawing/2018/hyperlinkcolor" val="tx"/>
                    </a:ext>
                  </a:extLst>
                </a:hlinkClick>
              </a:rPr>
              <a:t>Kate Winslet</a:t>
            </a:r>
            <a:r>
              <a:rPr lang="ru" sz="1950">
                <a:solidFill>
                  <a:schemeClr val="lt1"/>
                </a:solidFill>
              </a:rPr>
              <a:t>.  </a:t>
            </a:r>
            <a:r>
              <a:rPr lang="ru" sz="1950" dirty="0">
                <a:solidFill>
                  <a:schemeClr val="lt1"/>
                </a:solidFill>
              </a:rPr>
              <a:t>Some of the films with the largest ever box office returns have been made in the United Kingdom, including </a:t>
            </a:r>
            <a:r>
              <a:rPr lang="ru" sz="1950" i="1" dirty="0">
                <a:solidFill>
                  <a:schemeClr val="lt1"/>
                </a:solidFill>
                <a:uFill>
                  <a:noFill/>
                </a:uFill>
                <a:hlinkClick r:id="rId10">
                  <a:extLst>
                    <a:ext uri="{A12FA001-AC4F-418D-AE19-62706E023703}">
                      <ahyp:hlinkClr xmlns:ahyp="http://schemas.microsoft.com/office/drawing/2018/hyperlinkcolor" val="tx"/>
                    </a:ext>
                  </a:extLst>
                </a:hlinkClick>
              </a:rPr>
              <a:t>Harry Potter</a:t>
            </a:r>
            <a:r>
              <a:rPr lang="ru" sz="1950" dirty="0">
                <a:solidFill>
                  <a:schemeClr val="lt1"/>
                </a:solidFill>
              </a:rPr>
              <a:t> and </a:t>
            </a:r>
            <a:r>
              <a:rPr lang="ru" sz="1950" i="1" dirty="0">
                <a:solidFill>
                  <a:schemeClr val="lt1"/>
                </a:solidFill>
                <a:uFill>
                  <a:noFill/>
                </a:uFill>
                <a:hlinkClick r:id="rId11">
                  <a:extLst>
                    <a:ext uri="{A12FA001-AC4F-418D-AE19-62706E023703}">
                      <ahyp:hlinkClr xmlns:ahyp="http://schemas.microsoft.com/office/drawing/2018/hyperlinkcolor" val="tx"/>
                    </a:ext>
                  </a:extLst>
                </a:hlinkClick>
              </a:rPr>
              <a:t>James Bond</a:t>
            </a:r>
            <a:r>
              <a:rPr lang="ru" sz="1950" dirty="0">
                <a:solidFill>
                  <a:schemeClr val="lt1"/>
                </a:solidFill>
              </a:rPr>
              <a:t>.</a:t>
            </a:r>
            <a:endParaRPr sz="2300" baseline="30000" dirty="0">
              <a:solidFill>
                <a:schemeClr val="lt1"/>
              </a:solidFill>
            </a:endParaRPr>
          </a:p>
          <a:p>
            <a:pPr marL="0" lvl="0" indent="0" algn="l" rtl="0">
              <a:spcBef>
                <a:spcPts val="500"/>
              </a:spcBef>
              <a:spcAft>
                <a:spcPts val="500"/>
              </a:spcAft>
              <a:buNone/>
            </a:pPr>
            <a:r>
              <a:rPr lang="ru" sz="1950" dirty="0">
                <a:solidFill>
                  <a:schemeClr val="lt1"/>
                </a:solidFill>
              </a:rPr>
              <a:t>Some people and film critics still argue about British cinema and its connection to </a:t>
            </a:r>
            <a:r>
              <a:rPr lang="ru" sz="1950" dirty="0">
                <a:solidFill>
                  <a:schemeClr val="lt1"/>
                </a:solidFill>
                <a:uFill>
                  <a:noFill/>
                </a:uFill>
                <a:hlinkClick r:id="rId12">
                  <a:extLst>
                    <a:ext uri="{A12FA001-AC4F-418D-AE19-62706E023703}">
                      <ahyp:hlinkClr xmlns:ahyp="http://schemas.microsoft.com/office/drawing/2018/hyperlinkcolor" val="tx"/>
                    </a:ext>
                  </a:extLst>
                </a:hlinkClick>
              </a:rPr>
              <a:t>Hollywood</a:t>
            </a:r>
            <a:r>
              <a:rPr lang="ru" sz="1950" dirty="0">
                <a:solidFill>
                  <a:schemeClr val="lt1"/>
                </a:solidFill>
              </a:rPr>
              <a:t> because it deals with the American industry. A lot of British-born directors, including </a:t>
            </a:r>
            <a:r>
              <a:rPr lang="ru" sz="1950" dirty="0">
                <a:solidFill>
                  <a:schemeClr val="lt1"/>
                </a:solidFill>
                <a:uFill>
                  <a:noFill/>
                </a:uFill>
                <a:hlinkClick r:id="rId13">
                  <a:extLst>
                    <a:ext uri="{A12FA001-AC4F-418D-AE19-62706E023703}">
                      <ahyp:hlinkClr xmlns:ahyp="http://schemas.microsoft.com/office/drawing/2018/hyperlinkcolor" val="tx"/>
                    </a:ext>
                  </a:extLst>
                </a:hlinkClick>
              </a:rPr>
              <a:t>Alfred Hitchcock</a:t>
            </a:r>
            <a:r>
              <a:rPr lang="ru" sz="1950" dirty="0">
                <a:solidFill>
                  <a:schemeClr val="lt1"/>
                </a:solidFill>
              </a:rPr>
              <a:t>, </a:t>
            </a:r>
            <a:r>
              <a:rPr lang="ru" sz="1950" dirty="0">
                <a:solidFill>
                  <a:schemeClr val="lt1"/>
                </a:solidFill>
                <a:uFill>
                  <a:noFill/>
                </a:uFill>
                <a:hlinkClick r:id="rId14">
                  <a:extLst>
                    <a:ext uri="{A12FA001-AC4F-418D-AE19-62706E023703}">
                      <ahyp:hlinkClr xmlns:ahyp="http://schemas.microsoft.com/office/drawing/2018/hyperlinkcolor" val="tx"/>
                    </a:ext>
                  </a:extLst>
                </a:hlinkClick>
              </a:rPr>
              <a:t>Christopher Nolan</a:t>
            </a:r>
            <a:r>
              <a:rPr lang="ru" sz="1950" dirty="0">
                <a:solidFill>
                  <a:schemeClr val="lt1"/>
                </a:solidFill>
              </a:rPr>
              <a:t> and </a:t>
            </a:r>
            <a:r>
              <a:rPr lang="ru" sz="1950" dirty="0">
                <a:solidFill>
                  <a:schemeClr val="lt1"/>
                </a:solidFill>
                <a:uFill>
                  <a:noFill/>
                </a:uFill>
                <a:hlinkClick r:id="rId15">
                  <a:extLst>
                    <a:ext uri="{A12FA001-AC4F-418D-AE19-62706E023703}">
                      <ahyp:hlinkClr xmlns:ahyp="http://schemas.microsoft.com/office/drawing/2018/hyperlinkcolor" val="tx"/>
                    </a:ext>
                  </a:extLst>
                </a:hlinkClick>
              </a:rPr>
              <a:t>Ridley Scott</a:t>
            </a:r>
            <a:r>
              <a:rPr lang="ru" sz="1950" dirty="0">
                <a:solidFill>
                  <a:schemeClr val="lt1"/>
                </a:solidFill>
              </a:rPr>
              <a:t>, and performers, such as </a:t>
            </a:r>
            <a:r>
              <a:rPr lang="ru" sz="1950" dirty="0">
                <a:solidFill>
                  <a:schemeClr val="lt1"/>
                </a:solidFill>
                <a:uFill>
                  <a:noFill/>
                </a:uFill>
                <a:hlinkClick r:id="rId16">
                  <a:extLst>
                    <a:ext uri="{A12FA001-AC4F-418D-AE19-62706E023703}">
                      <ahyp:hlinkClr xmlns:ahyp="http://schemas.microsoft.com/office/drawing/2018/hyperlinkcolor" val="tx"/>
                    </a:ext>
                  </a:extLst>
                </a:hlinkClick>
              </a:rPr>
              <a:t>Charlie Chapli</a:t>
            </a:r>
            <a:r>
              <a:rPr lang="ru" sz="1950" dirty="0">
                <a:solidFill>
                  <a:schemeClr val="lt1"/>
                </a:solidFill>
                <a:uFill>
                  <a:noFill/>
                </a:uFill>
                <a:hlinkClick r:id="rId16">
                  <a:extLst>
                    <a:ext uri="{A12FA001-AC4F-418D-AE19-62706E023703}">
                      <ahyp:hlinkClr xmlns:ahyp="http://schemas.microsoft.com/office/drawing/2018/hyperlinkcolor" val="tx"/>
                    </a:ext>
                  </a:extLst>
                </a:hlinkClick>
              </a:rPr>
              <a:t>n</a:t>
            </a:r>
            <a:r>
              <a:rPr lang="ru" sz="1950" dirty="0">
                <a:solidFill>
                  <a:schemeClr val="lt1"/>
                </a:solidFill>
              </a:rPr>
              <a:t>, have achieved success through their work in the United States. https://www.youtube.com/watch?v=p_xEBVyVWzc</a:t>
            </a:r>
            <a:endParaRPr sz="27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0"/>
            <a:ext cx="2425750" cy="2425750"/>
          </a:xfrm>
          <a:prstGeom prst="rect">
            <a:avLst/>
          </a:prstGeom>
          <a:noFill/>
          <a:ln>
            <a:noFill/>
          </a:ln>
        </p:spPr>
      </p:pic>
      <p:pic>
        <p:nvPicPr>
          <p:cNvPr id="65" name="Google Shape;65;p15"/>
          <p:cNvPicPr preferRelativeResize="0"/>
          <p:nvPr/>
        </p:nvPicPr>
        <p:blipFill>
          <a:blip r:embed="rId4">
            <a:alphaModFix/>
          </a:blip>
          <a:stretch>
            <a:fillRect/>
          </a:stretch>
        </p:blipFill>
        <p:spPr>
          <a:xfrm>
            <a:off x="5899107" y="0"/>
            <a:ext cx="3244893" cy="2833873"/>
          </a:xfrm>
          <a:prstGeom prst="rect">
            <a:avLst/>
          </a:prstGeom>
          <a:noFill/>
          <a:ln>
            <a:noFill/>
          </a:ln>
        </p:spPr>
      </p:pic>
      <p:pic>
        <p:nvPicPr>
          <p:cNvPr id="66" name="Google Shape;66;p15"/>
          <p:cNvPicPr preferRelativeResize="0"/>
          <p:nvPr/>
        </p:nvPicPr>
        <p:blipFill>
          <a:blip r:embed="rId5">
            <a:alphaModFix/>
          </a:blip>
          <a:stretch>
            <a:fillRect/>
          </a:stretch>
        </p:blipFill>
        <p:spPr>
          <a:xfrm>
            <a:off x="0" y="2516974"/>
            <a:ext cx="2241299" cy="2626524"/>
          </a:xfrm>
          <a:prstGeom prst="rect">
            <a:avLst/>
          </a:prstGeom>
          <a:noFill/>
          <a:ln>
            <a:noFill/>
          </a:ln>
        </p:spPr>
      </p:pic>
      <p:pic>
        <p:nvPicPr>
          <p:cNvPr id="67" name="Google Shape;67;p15"/>
          <p:cNvPicPr preferRelativeResize="0"/>
          <p:nvPr/>
        </p:nvPicPr>
        <p:blipFill>
          <a:blip r:embed="rId6">
            <a:alphaModFix/>
          </a:blip>
          <a:stretch>
            <a:fillRect/>
          </a:stretch>
        </p:blipFill>
        <p:spPr>
          <a:xfrm>
            <a:off x="6600825" y="2600325"/>
            <a:ext cx="2543175" cy="2543175"/>
          </a:xfrm>
          <a:prstGeom prst="rect">
            <a:avLst/>
          </a:prstGeom>
          <a:noFill/>
          <a:ln>
            <a:noFill/>
          </a:ln>
        </p:spPr>
      </p:pic>
      <p:pic>
        <p:nvPicPr>
          <p:cNvPr id="68" name="Google Shape;68;p15"/>
          <p:cNvPicPr preferRelativeResize="0"/>
          <p:nvPr/>
        </p:nvPicPr>
        <p:blipFill>
          <a:blip r:embed="rId7">
            <a:alphaModFix/>
          </a:blip>
          <a:stretch>
            <a:fillRect/>
          </a:stretch>
        </p:blipFill>
        <p:spPr>
          <a:xfrm>
            <a:off x="2692001" y="2717750"/>
            <a:ext cx="3908825" cy="2425749"/>
          </a:xfrm>
          <a:prstGeom prst="rect">
            <a:avLst/>
          </a:prstGeom>
          <a:noFill/>
          <a:ln>
            <a:noFill/>
          </a:ln>
        </p:spPr>
      </p:pic>
      <p:pic>
        <p:nvPicPr>
          <p:cNvPr id="69" name="Google Shape;69;p15"/>
          <p:cNvPicPr preferRelativeResize="0"/>
          <p:nvPr/>
        </p:nvPicPr>
        <p:blipFill>
          <a:blip r:embed="rId8">
            <a:alphaModFix/>
          </a:blip>
          <a:stretch>
            <a:fillRect/>
          </a:stretch>
        </p:blipFill>
        <p:spPr>
          <a:xfrm>
            <a:off x="3163400" y="187375"/>
            <a:ext cx="3355932" cy="2238375"/>
          </a:xfrm>
          <a:prstGeom prst="rect">
            <a:avLst/>
          </a:prstGeom>
          <a:noFill/>
          <a:ln>
            <a:noFill/>
          </a:ln>
        </p:spPr>
      </p:pic>
      <p:pic>
        <p:nvPicPr>
          <p:cNvPr id="70" name="Google Shape;70;p15"/>
          <p:cNvPicPr preferRelativeResize="0"/>
          <p:nvPr/>
        </p:nvPicPr>
        <p:blipFill>
          <a:blip r:embed="rId9">
            <a:alphaModFix/>
          </a:blip>
          <a:stretch>
            <a:fillRect/>
          </a:stretch>
        </p:blipFill>
        <p:spPr>
          <a:xfrm>
            <a:off x="1759400" y="1281300"/>
            <a:ext cx="2952750" cy="1552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64150" y="128300"/>
            <a:ext cx="9144000" cy="1449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ru" sz="1818" b="1">
                <a:solidFill>
                  <a:schemeClr val="lt1"/>
                </a:solidFill>
              </a:rPr>
              <a:t>Silent films</a:t>
            </a:r>
            <a:endParaRPr sz="1818" b="1">
              <a:solidFill>
                <a:schemeClr val="lt1"/>
              </a:solidFill>
            </a:endParaRPr>
          </a:p>
          <a:p>
            <a:pPr marL="0" lvl="0" indent="0" algn="l" rtl="0">
              <a:lnSpc>
                <a:spcPct val="95000"/>
              </a:lnSpc>
              <a:spcBef>
                <a:spcPts val="1200"/>
              </a:spcBef>
              <a:spcAft>
                <a:spcPts val="1200"/>
              </a:spcAft>
              <a:buSzPts val="688"/>
              <a:buNone/>
            </a:pPr>
            <a:r>
              <a:rPr lang="ru" sz="1518">
                <a:solidFill>
                  <a:schemeClr val="lt1"/>
                </a:solidFill>
              </a:rPr>
              <a:t>The world's first moving picture was shot in </a:t>
            </a:r>
            <a:r>
              <a:rPr lang="ru" sz="1518">
                <a:solidFill>
                  <a:schemeClr val="lt1"/>
                </a:solidFill>
                <a:uFill>
                  <a:noFill/>
                </a:uFill>
                <a:hlinkClick r:id="rId3">
                  <a:extLst>
                    <a:ext uri="{A12FA001-AC4F-418D-AE19-62706E023703}">
                      <ahyp:hlinkClr xmlns:ahyp="http://schemas.microsoft.com/office/drawing/2018/hyperlinkcolor" val="tx"/>
                    </a:ext>
                  </a:extLst>
                </a:hlinkClick>
              </a:rPr>
              <a:t>Leeds</a:t>
            </a:r>
            <a:r>
              <a:rPr lang="ru" sz="1518">
                <a:solidFill>
                  <a:schemeClr val="lt1"/>
                </a:solidFill>
              </a:rPr>
              <a:t> by </a:t>
            </a:r>
            <a:r>
              <a:rPr lang="ru" sz="1518">
                <a:solidFill>
                  <a:schemeClr val="lt1"/>
                </a:solidFill>
                <a:uFill>
                  <a:noFill/>
                </a:uFill>
                <a:hlinkClick r:id="rId4">
                  <a:extLst>
                    <a:ext uri="{A12FA001-AC4F-418D-AE19-62706E023703}">
                      <ahyp:hlinkClr xmlns:ahyp="http://schemas.microsoft.com/office/drawing/2018/hyperlinkcolor" val="tx"/>
                    </a:ext>
                  </a:extLst>
                </a:hlinkClick>
              </a:rPr>
              <a:t>Louis Le Prince</a:t>
            </a:r>
            <a:r>
              <a:rPr lang="ru" sz="1518">
                <a:solidFill>
                  <a:schemeClr val="lt1"/>
                </a:solidFill>
              </a:rPr>
              <a:t> in 1888 and the first moving pictures were made in </a:t>
            </a:r>
            <a:r>
              <a:rPr lang="ru" sz="1518">
                <a:solidFill>
                  <a:schemeClr val="lt1"/>
                </a:solidFill>
                <a:uFill>
                  <a:noFill/>
                </a:uFill>
                <a:hlinkClick r:id="rId5">
                  <a:extLst>
                    <a:ext uri="{A12FA001-AC4F-418D-AE19-62706E023703}">
                      <ahyp:hlinkClr xmlns:ahyp="http://schemas.microsoft.com/office/drawing/2018/hyperlinkcolor" val="tx"/>
                    </a:ext>
                  </a:extLst>
                </a:hlinkClick>
              </a:rPr>
              <a:t>Hyde Park, London</a:t>
            </a:r>
            <a:r>
              <a:rPr lang="ru" sz="1518">
                <a:solidFill>
                  <a:schemeClr val="lt1"/>
                </a:solidFill>
              </a:rPr>
              <a:t> in 1889. The earliest British films were about everyday events. Later, in the early 20th century, comedies and melodramas became popular. The audience watched stories which they know like adaptations of </a:t>
            </a:r>
            <a:r>
              <a:rPr lang="ru" sz="1518">
                <a:solidFill>
                  <a:schemeClr val="lt1"/>
                </a:solidFill>
                <a:uFill>
                  <a:noFill/>
                </a:uFill>
                <a:hlinkClick r:id="rId6">
                  <a:extLst>
                    <a:ext uri="{A12FA001-AC4F-418D-AE19-62706E023703}">
                      <ahyp:hlinkClr xmlns:ahyp="http://schemas.microsoft.com/office/drawing/2018/hyperlinkcolor" val="tx"/>
                    </a:ext>
                  </a:extLst>
                </a:hlinkClick>
              </a:rPr>
              <a:t>Shakespeare</a:t>
            </a:r>
            <a:r>
              <a:rPr lang="ru" sz="1518">
                <a:solidFill>
                  <a:schemeClr val="lt1"/>
                </a:solidFill>
              </a:rPr>
              <a:t> plays and </a:t>
            </a:r>
            <a:r>
              <a:rPr lang="ru" sz="1518">
                <a:solidFill>
                  <a:schemeClr val="lt1"/>
                </a:solidFill>
                <a:uFill>
                  <a:noFill/>
                </a:uFill>
                <a:hlinkClick r:id="rId7">
                  <a:extLst>
                    <a:ext uri="{A12FA001-AC4F-418D-AE19-62706E023703}">
                      <ahyp:hlinkClr xmlns:ahyp="http://schemas.microsoft.com/office/drawing/2018/hyperlinkcolor" val="tx"/>
                    </a:ext>
                  </a:extLst>
                </a:hlinkClick>
              </a:rPr>
              <a:t>Dickens</a:t>
            </a:r>
            <a:r>
              <a:rPr lang="ru" sz="1518">
                <a:solidFill>
                  <a:schemeClr val="lt1"/>
                </a:solidFill>
              </a:rPr>
              <a:t> novels.</a:t>
            </a:r>
            <a:endParaRPr sz="1518">
              <a:solidFill>
                <a:schemeClr val="lt1"/>
              </a:solidFill>
            </a:endParaRPr>
          </a:p>
        </p:txBody>
      </p:sp>
      <p:sp>
        <p:nvSpPr>
          <p:cNvPr id="76" name="Google Shape;76;p16"/>
          <p:cNvSpPr txBox="1"/>
          <p:nvPr/>
        </p:nvSpPr>
        <p:spPr>
          <a:xfrm>
            <a:off x="2876500" y="2240325"/>
            <a:ext cx="6073800" cy="26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ru" sz="2050">
                <a:solidFill>
                  <a:schemeClr val="lt1"/>
                </a:solidFill>
                <a:uFill>
                  <a:noFill/>
                </a:uFill>
                <a:hlinkClick r:id="rId8">
                  <a:extLst>
                    <a:ext uri="{A12FA001-AC4F-418D-AE19-62706E023703}">
                      <ahyp:hlinkClr xmlns:ahyp="http://schemas.microsoft.com/office/drawing/2018/hyperlinkcolor" val="tx"/>
                    </a:ext>
                  </a:extLst>
                </a:hlinkClick>
              </a:rPr>
              <a:t>Alfred Hitchcock</a:t>
            </a:r>
            <a:r>
              <a:rPr lang="ru" sz="2050">
                <a:solidFill>
                  <a:schemeClr val="lt1"/>
                </a:solidFill>
              </a:rPr>
              <a:t>'s </a:t>
            </a:r>
            <a:r>
              <a:rPr lang="ru" sz="2050" b="1" i="1">
                <a:solidFill>
                  <a:schemeClr val="lt1"/>
                </a:solidFill>
                <a:uFill>
                  <a:noFill/>
                </a:uFill>
                <a:hlinkClick r:id="rId9">
                  <a:extLst>
                    <a:ext uri="{A12FA001-AC4F-418D-AE19-62706E023703}">
                      <ahyp:hlinkClr xmlns:ahyp="http://schemas.microsoft.com/office/drawing/2018/hyperlinkcolor" val="tx"/>
                    </a:ext>
                  </a:extLst>
                </a:hlinkClick>
              </a:rPr>
              <a:t>Blackmail</a:t>
            </a:r>
            <a:r>
              <a:rPr lang="ru" sz="2050" b="1">
                <a:solidFill>
                  <a:schemeClr val="lt1"/>
                </a:solidFill>
              </a:rPr>
              <a:t> </a:t>
            </a:r>
            <a:r>
              <a:rPr lang="ru" sz="2050">
                <a:solidFill>
                  <a:schemeClr val="lt1"/>
                </a:solidFill>
              </a:rPr>
              <a:t>(1929), is often thought to be the first British film with sound. In the mid-1930s Alfred Hitchcock became so popular with thrillers that the British called him "Alfred the Great". Hitchcock's reputation was beginning to develop overseas and was signed up to a seven-year contract  and moved to </a:t>
            </a:r>
            <a:r>
              <a:rPr lang="ru" sz="2050">
                <a:solidFill>
                  <a:schemeClr val="lt1"/>
                </a:solidFill>
                <a:uFill>
                  <a:noFill/>
                </a:uFill>
                <a:hlinkClick r:id="rId10">
                  <a:extLst>
                    <a:ext uri="{A12FA001-AC4F-418D-AE19-62706E023703}">
                      <ahyp:hlinkClr xmlns:ahyp="http://schemas.microsoft.com/office/drawing/2018/hyperlinkcolor" val="tx"/>
                    </a:ext>
                  </a:extLst>
                </a:hlinkClick>
              </a:rPr>
              <a:t>Hollywood</a:t>
            </a:r>
            <a:r>
              <a:rPr lang="ru" sz="1050">
                <a:solidFill>
                  <a:schemeClr val="lt1"/>
                </a:solidFill>
              </a:rPr>
              <a:t>.</a:t>
            </a:r>
            <a:endParaRPr>
              <a:solidFill>
                <a:schemeClr val="lt1"/>
              </a:solidFill>
            </a:endParaRPr>
          </a:p>
        </p:txBody>
      </p:sp>
      <p:pic>
        <p:nvPicPr>
          <p:cNvPr id="77" name="Google Shape;77;p16"/>
          <p:cNvPicPr preferRelativeResize="0"/>
          <p:nvPr/>
        </p:nvPicPr>
        <p:blipFill>
          <a:blip r:embed="rId11">
            <a:alphaModFix/>
          </a:blip>
          <a:stretch>
            <a:fillRect/>
          </a:stretch>
        </p:blipFill>
        <p:spPr>
          <a:xfrm>
            <a:off x="192475" y="1639900"/>
            <a:ext cx="2512925" cy="34073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311700" y="85550"/>
            <a:ext cx="8681400" cy="49083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ru" sz="1421">
                <a:solidFill>
                  <a:schemeClr val="lt1"/>
                </a:solidFill>
              </a:rPr>
              <a:t>During the 1950s, the British industry began to concentrate on popular comedies and World War II dramas often based on true stories. Rules for film production became less strict in the 1960s. In those times commercially successful horror films appeared. </a:t>
            </a:r>
            <a:r>
              <a:rPr lang="ru" sz="1421" i="1">
                <a:solidFill>
                  <a:schemeClr val="lt1"/>
                </a:solidFill>
                <a:uFill>
                  <a:noFill/>
                </a:uFill>
                <a:hlinkClick r:id="rId3">
                  <a:extLst>
                    <a:ext uri="{A12FA001-AC4F-418D-AE19-62706E023703}">
                      <ahyp:hlinkClr xmlns:ahyp="http://schemas.microsoft.com/office/drawing/2018/hyperlinkcolor" val="tx"/>
                    </a:ext>
                  </a:extLst>
                </a:hlinkClick>
              </a:rPr>
              <a:t>The Curse of Frankenstein</a:t>
            </a:r>
            <a:r>
              <a:rPr lang="ru" sz="1421">
                <a:solidFill>
                  <a:schemeClr val="lt1"/>
                </a:solidFill>
              </a:rPr>
              <a:t> (1957) and </a:t>
            </a:r>
            <a:r>
              <a:rPr lang="ru" sz="1421" i="1">
                <a:solidFill>
                  <a:schemeClr val="lt1"/>
                </a:solidFill>
                <a:uFill>
                  <a:noFill/>
                </a:uFill>
                <a:hlinkClick r:id="rId4">
                  <a:extLst>
                    <a:ext uri="{A12FA001-AC4F-418D-AE19-62706E023703}">
                      <ahyp:hlinkClr xmlns:ahyp="http://schemas.microsoft.com/office/drawing/2018/hyperlinkcolor" val="tx"/>
                    </a:ext>
                  </a:extLst>
                </a:hlinkClick>
              </a:rPr>
              <a:t>Dracula</a:t>
            </a:r>
            <a:r>
              <a:rPr lang="ru" sz="1421">
                <a:solidFill>
                  <a:schemeClr val="lt1"/>
                </a:solidFill>
              </a:rPr>
              <a:t> (1958) were the first gothic horror films in colour.</a:t>
            </a:r>
            <a:endParaRPr sz="1421">
              <a:solidFill>
                <a:schemeClr val="lt1"/>
              </a:solidFill>
            </a:endParaRPr>
          </a:p>
          <a:p>
            <a:pPr marL="0" lvl="0" indent="0" algn="l" rtl="0">
              <a:lnSpc>
                <a:spcPct val="105000"/>
              </a:lnSpc>
              <a:spcBef>
                <a:spcPts val="1200"/>
              </a:spcBef>
              <a:spcAft>
                <a:spcPts val="0"/>
              </a:spcAft>
              <a:buSzPts val="852"/>
              <a:buNone/>
            </a:pPr>
            <a:r>
              <a:rPr lang="ru" sz="1421">
                <a:solidFill>
                  <a:schemeClr val="lt1"/>
                </a:solidFill>
              </a:rPr>
              <a:t>Some British studios were financed by the United States productions like the original </a:t>
            </a:r>
            <a:r>
              <a:rPr lang="ru" sz="1421" i="1">
                <a:solidFill>
                  <a:schemeClr val="lt1"/>
                </a:solidFill>
                <a:uFill>
                  <a:noFill/>
                </a:uFill>
                <a:hlinkClick r:id="rId5">
                  <a:extLst>
                    <a:ext uri="{A12FA001-AC4F-418D-AE19-62706E023703}">
                      <ahyp:hlinkClr xmlns:ahyp="http://schemas.microsoft.com/office/drawing/2018/hyperlinkcolor" val="tx"/>
                    </a:ext>
                  </a:extLst>
                </a:hlinkClick>
              </a:rPr>
              <a:t>Star Wars</a:t>
            </a:r>
            <a:r>
              <a:rPr lang="ru" sz="1421">
                <a:solidFill>
                  <a:schemeClr val="lt1"/>
                </a:solidFill>
              </a:rPr>
              <a:t> (1977), </a:t>
            </a:r>
            <a:r>
              <a:rPr lang="ru" sz="1421" i="1">
                <a:solidFill>
                  <a:schemeClr val="lt1"/>
                </a:solidFill>
                <a:uFill>
                  <a:noFill/>
                </a:uFill>
                <a:hlinkClick r:id="rId6">
                  <a:extLst>
                    <a:ext uri="{A12FA001-AC4F-418D-AE19-62706E023703}">
                      <ahyp:hlinkClr xmlns:ahyp="http://schemas.microsoft.com/office/drawing/2018/hyperlinkcolor" val="tx"/>
                    </a:ext>
                  </a:extLst>
                </a:hlinkClick>
              </a:rPr>
              <a:t>Superman</a:t>
            </a:r>
            <a:r>
              <a:rPr lang="ru" sz="1421">
                <a:solidFill>
                  <a:schemeClr val="lt1"/>
                </a:solidFill>
              </a:rPr>
              <a:t> (1978), and </a:t>
            </a:r>
            <a:r>
              <a:rPr lang="ru" sz="1421" i="1">
                <a:solidFill>
                  <a:schemeClr val="lt1"/>
                </a:solidFill>
                <a:uFill>
                  <a:noFill/>
                </a:uFill>
                <a:hlinkClick r:id="rId7">
                  <a:extLst>
                    <a:ext uri="{A12FA001-AC4F-418D-AE19-62706E023703}">
                      <ahyp:hlinkClr xmlns:ahyp="http://schemas.microsoft.com/office/drawing/2018/hyperlinkcolor" val="tx"/>
                    </a:ext>
                  </a:extLst>
                </a:hlinkClick>
              </a:rPr>
              <a:t>Alien</a:t>
            </a:r>
            <a:r>
              <a:rPr lang="ru" sz="1421">
                <a:solidFill>
                  <a:schemeClr val="lt1"/>
                </a:solidFill>
              </a:rPr>
              <a:t> (1979). Also successful adaptations of the </a:t>
            </a:r>
            <a:r>
              <a:rPr lang="ru" sz="1421">
                <a:solidFill>
                  <a:schemeClr val="lt1"/>
                </a:solidFill>
                <a:uFill>
                  <a:noFill/>
                </a:uFill>
                <a:hlinkClick r:id="rId8">
                  <a:extLst>
                    <a:ext uri="{A12FA001-AC4F-418D-AE19-62706E023703}">
                      <ahyp:hlinkClr xmlns:ahyp="http://schemas.microsoft.com/office/drawing/2018/hyperlinkcolor" val="tx"/>
                    </a:ext>
                  </a:extLst>
                </a:hlinkClick>
              </a:rPr>
              <a:t>Agatha Christie</a:t>
            </a:r>
            <a:r>
              <a:rPr lang="ru" sz="1421">
                <a:solidFill>
                  <a:schemeClr val="lt1"/>
                </a:solidFill>
              </a:rPr>
              <a:t> novels </a:t>
            </a:r>
            <a:r>
              <a:rPr lang="ru" sz="1421" i="1">
                <a:solidFill>
                  <a:schemeClr val="lt1"/>
                </a:solidFill>
                <a:uFill>
                  <a:noFill/>
                </a:uFill>
                <a:hlinkClick r:id="rId9">
                  <a:extLst>
                    <a:ext uri="{A12FA001-AC4F-418D-AE19-62706E023703}">
                      <ahyp:hlinkClr xmlns:ahyp="http://schemas.microsoft.com/office/drawing/2018/hyperlinkcolor" val="tx"/>
                    </a:ext>
                  </a:extLst>
                </a:hlinkClick>
              </a:rPr>
              <a:t>Murder on the Orient Express</a:t>
            </a:r>
            <a:r>
              <a:rPr lang="ru" sz="1421">
                <a:solidFill>
                  <a:schemeClr val="lt1"/>
                </a:solidFill>
              </a:rPr>
              <a:t> (1974) and </a:t>
            </a:r>
            <a:r>
              <a:rPr lang="ru" sz="1421" i="1">
                <a:solidFill>
                  <a:schemeClr val="lt1"/>
                </a:solidFill>
                <a:uFill>
                  <a:noFill/>
                </a:uFill>
                <a:hlinkClick r:id="rId10">
                  <a:extLst>
                    <a:ext uri="{A12FA001-AC4F-418D-AE19-62706E023703}">
                      <ahyp:hlinkClr xmlns:ahyp="http://schemas.microsoft.com/office/drawing/2018/hyperlinkcolor" val="tx"/>
                    </a:ext>
                  </a:extLst>
                </a:hlinkClick>
              </a:rPr>
              <a:t>Death on the Nile</a:t>
            </a:r>
            <a:r>
              <a:rPr lang="ru" sz="1421">
                <a:solidFill>
                  <a:schemeClr val="lt1"/>
                </a:solidFill>
              </a:rPr>
              <a:t> (1978) were made.</a:t>
            </a:r>
            <a:endParaRPr sz="1421">
              <a:solidFill>
                <a:schemeClr val="lt1"/>
              </a:solidFill>
            </a:endParaRPr>
          </a:p>
          <a:p>
            <a:pPr marL="0" lvl="0" indent="0" algn="l" rtl="0">
              <a:lnSpc>
                <a:spcPct val="105000"/>
              </a:lnSpc>
              <a:spcBef>
                <a:spcPts val="1200"/>
              </a:spcBef>
              <a:spcAft>
                <a:spcPts val="0"/>
              </a:spcAft>
              <a:buSzPts val="852"/>
              <a:buNone/>
            </a:pPr>
            <a:r>
              <a:rPr lang="ru" sz="1421">
                <a:solidFill>
                  <a:schemeClr val="lt1"/>
                </a:solidFill>
              </a:rPr>
              <a:t>In the 1980s and 1990s a lot of films were produced on the British studios but with American investments</a:t>
            </a:r>
            <a:endParaRPr sz="1421">
              <a:solidFill>
                <a:schemeClr val="lt1"/>
              </a:solidFill>
            </a:endParaRPr>
          </a:p>
          <a:p>
            <a:pPr marL="0" lvl="0" indent="0" algn="l" rtl="0">
              <a:lnSpc>
                <a:spcPct val="105000"/>
              </a:lnSpc>
              <a:spcBef>
                <a:spcPts val="500"/>
              </a:spcBef>
              <a:spcAft>
                <a:spcPts val="0"/>
              </a:spcAft>
              <a:buSzPts val="852"/>
              <a:buNone/>
            </a:pPr>
            <a:r>
              <a:rPr lang="ru" sz="1421">
                <a:solidFill>
                  <a:schemeClr val="lt1"/>
                </a:solidFill>
              </a:rPr>
              <a:t>American producers increasingly invested in UK-based film production including films such as </a:t>
            </a:r>
            <a:r>
              <a:rPr lang="ru" sz="1421" i="1">
                <a:solidFill>
                  <a:schemeClr val="lt1"/>
                </a:solidFill>
                <a:uFill>
                  <a:noFill/>
                </a:uFill>
                <a:hlinkClick r:id="rId11">
                  <a:extLst>
                    <a:ext uri="{A12FA001-AC4F-418D-AE19-62706E023703}">
                      <ahyp:hlinkClr xmlns:ahyp="http://schemas.microsoft.com/office/drawing/2018/hyperlinkcolor" val="tx"/>
                    </a:ext>
                  </a:extLst>
                </a:hlinkClick>
              </a:rPr>
              <a:t>Interview with the Vampire</a:t>
            </a:r>
            <a:r>
              <a:rPr lang="ru" sz="1421">
                <a:solidFill>
                  <a:schemeClr val="lt1"/>
                </a:solidFill>
              </a:rPr>
              <a:t> (1994), </a:t>
            </a:r>
            <a:r>
              <a:rPr lang="ru" sz="1421" i="1">
                <a:solidFill>
                  <a:schemeClr val="lt1"/>
                </a:solidFill>
                <a:uFill>
                  <a:noFill/>
                </a:uFill>
                <a:hlinkClick r:id="rId12">
                  <a:extLst>
                    <a:ext uri="{A12FA001-AC4F-418D-AE19-62706E023703}">
                      <ahyp:hlinkClr xmlns:ahyp="http://schemas.microsoft.com/office/drawing/2018/hyperlinkcolor" val="tx"/>
                    </a:ext>
                  </a:extLst>
                </a:hlinkClick>
              </a:rPr>
              <a:t>Mission: Impossible</a:t>
            </a:r>
            <a:r>
              <a:rPr lang="ru" sz="1421">
                <a:solidFill>
                  <a:schemeClr val="lt1"/>
                </a:solidFill>
              </a:rPr>
              <a:t> (1996), </a:t>
            </a:r>
            <a:r>
              <a:rPr lang="ru" sz="1421" i="1">
                <a:solidFill>
                  <a:schemeClr val="lt1"/>
                </a:solidFill>
                <a:uFill>
                  <a:noFill/>
                </a:uFill>
                <a:hlinkClick r:id="rId13">
                  <a:extLst>
                    <a:ext uri="{A12FA001-AC4F-418D-AE19-62706E023703}">
                      <ahyp:hlinkClr xmlns:ahyp="http://schemas.microsoft.com/office/drawing/2018/hyperlinkcolor" val="tx"/>
                    </a:ext>
                  </a:extLst>
                </a:hlinkClick>
              </a:rPr>
              <a:t>Saving Private Ryan</a:t>
            </a:r>
            <a:r>
              <a:rPr lang="ru" sz="1421">
                <a:solidFill>
                  <a:schemeClr val="lt1"/>
                </a:solidFill>
              </a:rPr>
              <a:t> (1998), </a:t>
            </a:r>
            <a:r>
              <a:rPr lang="ru" sz="1421" i="1">
                <a:solidFill>
                  <a:schemeClr val="lt1"/>
                </a:solidFill>
                <a:uFill>
                  <a:noFill/>
                </a:uFill>
                <a:hlinkClick r:id="rId14">
                  <a:extLst>
                    <a:ext uri="{A12FA001-AC4F-418D-AE19-62706E023703}">
                      <ahyp:hlinkClr xmlns:ahyp="http://schemas.microsoft.com/office/drawing/2018/hyperlinkcolor" val="tx"/>
                    </a:ext>
                  </a:extLst>
                </a:hlinkClick>
              </a:rPr>
              <a:t>Star Wars: Episode I – The Phantom Menace</a:t>
            </a:r>
            <a:r>
              <a:rPr lang="ru" sz="1421">
                <a:solidFill>
                  <a:schemeClr val="lt1"/>
                </a:solidFill>
              </a:rPr>
              <a:t> (1999) and </a:t>
            </a:r>
            <a:r>
              <a:rPr lang="ru" sz="1421" i="1">
                <a:solidFill>
                  <a:schemeClr val="lt1"/>
                </a:solidFill>
                <a:uFill>
                  <a:noFill/>
                </a:uFill>
                <a:hlinkClick r:id="rId15">
                  <a:extLst>
                    <a:ext uri="{A12FA001-AC4F-418D-AE19-62706E023703}">
                      <ahyp:hlinkClr xmlns:ahyp="http://schemas.microsoft.com/office/drawing/2018/hyperlinkcolor" val="tx"/>
                    </a:ext>
                  </a:extLst>
                </a:hlinkClick>
              </a:rPr>
              <a:t>The Mummy</a:t>
            </a:r>
            <a:r>
              <a:rPr lang="ru" sz="1421">
                <a:solidFill>
                  <a:schemeClr val="lt1"/>
                </a:solidFill>
              </a:rPr>
              <a:t> (1999).</a:t>
            </a:r>
            <a:endParaRPr sz="1421">
              <a:solidFill>
                <a:schemeClr val="lt1"/>
              </a:solidFill>
            </a:endParaRPr>
          </a:p>
          <a:p>
            <a:pPr marL="0" lvl="0" indent="0" algn="l" rtl="0">
              <a:lnSpc>
                <a:spcPct val="105000"/>
              </a:lnSpc>
              <a:spcBef>
                <a:spcPts val="500"/>
              </a:spcBef>
              <a:spcAft>
                <a:spcPts val="0"/>
              </a:spcAft>
              <a:buSzPts val="852"/>
              <a:buNone/>
            </a:pPr>
            <a:r>
              <a:rPr lang="ru" sz="1421">
                <a:solidFill>
                  <a:schemeClr val="lt1"/>
                </a:solidFill>
              </a:rPr>
              <a:t>The first decade of the 21st century was successful for the British film industry. Many British films found a wide international audience due to good funding. For expample, a romantic comedy </a:t>
            </a:r>
            <a:r>
              <a:rPr lang="ru" sz="1421" i="1">
                <a:solidFill>
                  <a:schemeClr val="lt1"/>
                </a:solidFill>
                <a:uFill>
                  <a:noFill/>
                </a:uFill>
                <a:hlinkClick r:id="rId16">
                  <a:extLst>
                    <a:ext uri="{A12FA001-AC4F-418D-AE19-62706E023703}">
                      <ahyp:hlinkClr xmlns:ahyp="http://schemas.microsoft.com/office/drawing/2018/hyperlinkcolor" val="tx"/>
                    </a:ext>
                  </a:extLst>
                </a:hlinkClick>
              </a:rPr>
              <a:t>Bridget Jones's Diary</a:t>
            </a:r>
            <a:r>
              <a:rPr lang="ru" sz="1421">
                <a:solidFill>
                  <a:schemeClr val="lt1"/>
                </a:solidFill>
              </a:rPr>
              <a:t> (2001) grossed $254 million worldwide; </a:t>
            </a:r>
            <a:r>
              <a:rPr lang="ru" sz="1421" i="1">
                <a:solidFill>
                  <a:schemeClr val="lt1"/>
                </a:solidFill>
                <a:uFill>
                  <a:noFill/>
                </a:uFill>
                <a:hlinkClick r:id="rId17">
                  <a:extLst>
                    <a:ext uri="{A12FA001-AC4F-418D-AE19-62706E023703}">
                      <ahyp:hlinkClr xmlns:ahyp="http://schemas.microsoft.com/office/drawing/2018/hyperlinkcolor" val="tx"/>
                    </a:ext>
                  </a:extLst>
                </a:hlinkClick>
              </a:rPr>
              <a:t>Love Actually</a:t>
            </a:r>
            <a:r>
              <a:rPr lang="ru" sz="1421">
                <a:solidFill>
                  <a:schemeClr val="lt1"/>
                </a:solidFill>
              </a:rPr>
              <a:t> (2003) grossed $239 million. The most successful of all, </a:t>
            </a:r>
            <a:r>
              <a:rPr lang="ru" sz="1421" i="1">
                <a:solidFill>
                  <a:schemeClr val="lt1"/>
                </a:solidFill>
                <a:uFill>
                  <a:noFill/>
                </a:uFill>
                <a:hlinkClick r:id="rId18">
                  <a:extLst>
                    <a:ext uri="{A12FA001-AC4F-418D-AE19-62706E023703}">
                      <ahyp:hlinkClr xmlns:ahyp="http://schemas.microsoft.com/office/drawing/2018/hyperlinkcolor" val="tx"/>
                    </a:ext>
                  </a:extLst>
                </a:hlinkClick>
              </a:rPr>
              <a:t>Mamma Mia!</a:t>
            </a:r>
            <a:r>
              <a:rPr lang="ru" sz="1421">
                <a:solidFill>
                  <a:schemeClr val="lt1"/>
                </a:solidFill>
              </a:rPr>
              <a:t> (2008), grossed $601 million.</a:t>
            </a:r>
            <a:endParaRPr sz="1421">
              <a:solidFill>
                <a:schemeClr val="lt1"/>
              </a:solidFill>
            </a:endParaRPr>
          </a:p>
          <a:p>
            <a:pPr marL="0" lvl="0" indent="0" algn="l" rtl="0">
              <a:lnSpc>
                <a:spcPct val="105000"/>
              </a:lnSpc>
              <a:spcBef>
                <a:spcPts val="500"/>
              </a:spcBef>
              <a:spcAft>
                <a:spcPts val="0"/>
              </a:spcAft>
              <a:buSzPts val="852"/>
              <a:buNone/>
            </a:pPr>
            <a:r>
              <a:rPr lang="ru" sz="1421">
                <a:solidFill>
                  <a:schemeClr val="lt1"/>
                </a:solidFill>
              </a:rPr>
              <a:t>The new decade was also started with a major new film series in the Harry Potter films, beginning with </a:t>
            </a:r>
            <a:r>
              <a:rPr lang="ru" sz="1421" i="1">
                <a:solidFill>
                  <a:schemeClr val="lt1"/>
                </a:solidFill>
                <a:uFill>
                  <a:noFill/>
                </a:uFill>
                <a:hlinkClick r:id="rId19">
                  <a:extLst>
                    <a:ext uri="{A12FA001-AC4F-418D-AE19-62706E023703}">
                      <ahyp:hlinkClr xmlns:ahyp="http://schemas.microsoft.com/office/drawing/2018/hyperlinkcolor" val="tx"/>
                    </a:ext>
                  </a:extLst>
                </a:hlinkClick>
              </a:rPr>
              <a:t>Harry Potter and the Philosopher's Stone</a:t>
            </a:r>
            <a:r>
              <a:rPr lang="ru" sz="1421">
                <a:solidFill>
                  <a:schemeClr val="lt1"/>
                </a:solidFill>
              </a:rPr>
              <a:t> in 2001. Seven sequels (with the final title released in two parts – </a:t>
            </a:r>
            <a:r>
              <a:rPr lang="ru" sz="1421" i="1">
                <a:solidFill>
                  <a:schemeClr val="lt1"/>
                </a:solidFill>
                <a:uFill>
                  <a:noFill/>
                </a:uFill>
                <a:hlinkClick r:id="rId20">
                  <a:extLst>
                    <a:ext uri="{A12FA001-AC4F-418D-AE19-62706E023703}">
                      <ahyp:hlinkClr xmlns:ahyp="http://schemas.microsoft.com/office/drawing/2018/hyperlinkcolor" val="tx"/>
                    </a:ext>
                  </a:extLst>
                </a:hlinkClick>
              </a:rPr>
              <a:t>Harry Potter and the Deathly Hallows – Part 1</a:t>
            </a:r>
            <a:r>
              <a:rPr lang="ru" sz="1421">
                <a:solidFill>
                  <a:schemeClr val="lt1"/>
                </a:solidFill>
              </a:rPr>
              <a:t> in 2010 and </a:t>
            </a:r>
            <a:r>
              <a:rPr lang="ru" sz="1421" i="1">
                <a:solidFill>
                  <a:schemeClr val="lt1"/>
                </a:solidFill>
                <a:uFill>
                  <a:noFill/>
                </a:uFill>
                <a:hlinkClick r:id="rId21">
                  <a:extLst>
                    <a:ext uri="{A12FA001-AC4F-418D-AE19-62706E023703}">
                      <ahyp:hlinkClr xmlns:ahyp="http://schemas.microsoft.com/office/drawing/2018/hyperlinkcolor" val="tx"/>
                    </a:ext>
                  </a:extLst>
                </a:hlinkClick>
              </a:rPr>
              <a:t>Harry Potter and the Deathly Hallows – Part 2</a:t>
            </a:r>
            <a:r>
              <a:rPr lang="ru" sz="1421">
                <a:solidFill>
                  <a:schemeClr val="lt1"/>
                </a:solidFill>
              </a:rPr>
              <a:t> in 2011) all were filmed in England.</a:t>
            </a:r>
            <a:endParaRPr sz="1692" baseline="30000">
              <a:solidFill>
                <a:schemeClr val="lt1"/>
              </a:solidFill>
            </a:endParaRPr>
          </a:p>
          <a:p>
            <a:pPr marL="0" lvl="0" indent="0" algn="l" rtl="0">
              <a:lnSpc>
                <a:spcPct val="105000"/>
              </a:lnSpc>
              <a:spcBef>
                <a:spcPts val="500"/>
              </a:spcBef>
              <a:spcAft>
                <a:spcPts val="500"/>
              </a:spcAft>
              <a:buSzPts val="852"/>
              <a:buNone/>
            </a:pPr>
            <a:endParaRPr sz="813">
              <a:solidFill>
                <a:srgbClr val="20212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145575"/>
            <a:ext cx="6854400" cy="688500"/>
          </a:xfrm>
          <a:prstGeom prst="rect">
            <a:avLst/>
          </a:prstGeom>
        </p:spPr>
        <p:txBody>
          <a:bodyPr spcFirstLastPara="1" wrap="square" lIns="91425" tIns="91425" rIns="91425" bIns="91425" anchor="t" anchorCtr="0">
            <a:normAutofit fontScale="90000"/>
          </a:bodyPr>
          <a:lstStyle/>
          <a:p>
            <a:pPr marL="0" lvl="0" indent="0" algn="l" rtl="0">
              <a:lnSpc>
                <a:spcPct val="130000"/>
              </a:lnSpc>
              <a:spcBef>
                <a:spcPts val="0"/>
              </a:spcBef>
              <a:spcAft>
                <a:spcPts val="0"/>
              </a:spcAft>
              <a:buClr>
                <a:schemeClr val="dk1"/>
              </a:buClr>
              <a:buSzPct val="26506"/>
              <a:buFont typeface="Arial"/>
              <a:buNone/>
            </a:pPr>
            <a:r>
              <a:rPr lang="ru" sz="4150">
                <a:solidFill>
                  <a:schemeClr val="lt1"/>
                </a:solidFill>
                <a:latin typeface="Georgia"/>
                <a:ea typeface="Georgia"/>
                <a:cs typeface="Georgia"/>
                <a:sym typeface="Georgia"/>
              </a:rPr>
              <a:t>British Academy Film Awards</a:t>
            </a:r>
            <a:endParaRPr sz="4150">
              <a:solidFill>
                <a:schemeClr val="lt1"/>
              </a:solidFill>
              <a:latin typeface="Georgia"/>
              <a:ea typeface="Georgia"/>
              <a:cs typeface="Georgia"/>
              <a:sym typeface="Georgia"/>
            </a:endParaRPr>
          </a:p>
          <a:p>
            <a:pPr marL="0" lvl="0" indent="0" algn="l" rtl="0">
              <a:spcBef>
                <a:spcPts val="600"/>
              </a:spcBef>
              <a:spcAft>
                <a:spcPts val="0"/>
              </a:spcAft>
              <a:buNone/>
            </a:pPr>
            <a:endParaRPr>
              <a:solidFill>
                <a:schemeClr val="lt1"/>
              </a:solidFill>
            </a:endParaRPr>
          </a:p>
        </p:txBody>
      </p:sp>
      <p:sp>
        <p:nvSpPr>
          <p:cNvPr id="88" name="Google Shape;88;p18"/>
          <p:cNvSpPr txBox="1">
            <a:spLocks noGrp="1"/>
          </p:cNvSpPr>
          <p:nvPr>
            <p:ph type="body" idx="1"/>
          </p:nvPr>
        </p:nvSpPr>
        <p:spPr>
          <a:xfrm>
            <a:off x="0" y="1721625"/>
            <a:ext cx="3874500" cy="3422100"/>
          </a:xfrm>
          <a:prstGeom prst="rect">
            <a:avLst/>
          </a:prstGeom>
        </p:spPr>
        <p:txBody>
          <a:bodyPr spcFirstLastPara="1" wrap="square" lIns="91425" tIns="91425" rIns="91425" bIns="91425" anchor="t" anchorCtr="0">
            <a:normAutofit fontScale="85000" lnSpcReduction="20000"/>
          </a:bodyPr>
          <a:lstStyle/>
          <a:p>
            <a:pPr marL="0" lvl="0" indent="0" algn="l" rtl="0">
              <a:spcBef>
                <a:spcPts val="500"/>
              </a:spcBef>
              <a:spcAft>
                <a:spcPts val="0"/>
              </a:spcAft>
              <a:buClr>
                <a:schemeClr val="dk1"/>
              </a:buClr>
              <a:buSzPct val="62942"/>
              <a:buFont typeface="Arial"/>
              <a:buNone/>
            </a:pPr>
            <a:r>
              <a:rPr lang="ru" sz="1747">
                <a:solidFill>
                  <a:schemeClr val="lt1"/>
                </a:solidFill>
              </a:rPr>
              <a:t>The ceremonies were initially held at the </a:t>
            </a:r>
            <a:r>
              <a:rPr lang="ru" sz="1747" b="1">
                <a:solidFill>
                  <a:schemeClr val="lt1"/>
                </a:solidFill>
                <a:uFill>
                  <a:noFill/>
                </a:uFill>
                <a:hlinkClick r:id="rId3">
                  <a:extLst>
                    <a:ext uri="{A12FA001-AC4F-418D-AE19-62706E023703}">
                      <ahyp:hlinkClr xmlns:ahyp="http://schemas.microsoft.com/office/drawing/2018/hyperlinkcolor" val="tx"/>
                    </a:ext>
                  </a:extLst>
                </a:hlinkClick>
              </a:rPr>
              <a:t>Odeon</a:t>
            </a:r>
            <a:r>
              <a:rPr lang="ru" sz="1747" b="1">
                <a:solidFill>
                  <a:schemeClr val="lt1"/>
                </a:solidFill>
              </a:rPr>
              <a:t> cinema</a:t>
            </a:r>
            <a:r>
              <a:rPr lang="ru" sz="1747">
                <a:solidFill>
                  <a:schemeClr val="lt1"/>
                </a:solidFill>
              </a:rPr>
              <a:t> in London, then at the </a:t>
            </a:r>
            <a:r>
              <a:rPr lang="ru" sz="1747" b="1">
                <a:solidFill>
                  <a:schemeClr val="lt1"/>
                </a:solidFill>
                <a:uFill>
                  <a:noFill/>
                </a:uFill>
                <a:hlinkClick r:id="rId4">
                  <a:extLst>
                    <a:ext uri="{A12FA001-AC4F-418D-AE19-62706E023703}">
                      <ahyp:hlinkClr xmlns:ahyp="http://schemas.microsoft.com/office/drawing/2018/hyperlinkcolor" val="tx"/>
                    </a:ext>
                  </a:extLst>
                </a:hlinkClick>
              </a:rPr>
              <a:t>Royal Opera House</a:t>
            </a:r>
            <a:r>
              <a:rPr lang="ru" sz="1747">
                <a:solidFill>
                  <a:schemeClr val="lt1"/>
                </a:solidFill>
              </a:rPr>
              <a:t> from 2008 to 2016. Since 2017, the ceremony has been held at the </a:t>
            </a:r>
            <a:r>
              <a:rPr lang="ru" sz="1747" b="1">
                <a:solidFill>
                  <a:schemeClr val="lt1"/>
                </a:solidFill>
                <a:uFill>
                  <a:noFill/>
                </a:uFill>
                <a:hlinkClick r:id="rId5">
                  <a:extLst>
                    <a:ext uri="{A12FA001-AC4F-418D-AE19-62706E023703}">
                      <ahyp:hlinkClr xmlns:ahyp="http://schemas.microsoft.com/office/drawing/2018/hyperlinkcolor" val="tx"/>
                    </a:ext>
                  </a:extLst>
                </a:hlinkClick>
              </a:rPr>
              <a:t>Royal Albert Hall</a:t>
            </a:r>
            <a:r>
              <a:rPr lang="ru" sz="1747" b="1">
                <a:solidFill>
                  <a:schemeClr val="lt1"/>
                </a:solidFill>
              </a:rPr>
              <a:t> </a:t>
            </a:r>
            <a:r>
              <a:rPr lang="ru" sz="1747">
                <a:solidFill>
                  <a:schemeClr val="lt1"/>
                </a:solidFill>
              </a:rPr>
              <a:t>in London. The statue awarded to recipients depicts a theatrical mask.</a:t>
            </a:r>
            <a:endParaRPr sz="1747">
              <a:solidFill>
                <a:schemeClr val="lt1"/>
              </a:solidFill>
            </a:endParaRPr>
          </a:p>
          <a:p>
            <a:pPr marL="0" lvl="0" indent="0" algn="l" rtl="0">
              <a:spcBef>
                <a:spcPts val="500"/>
              </a:spcBef>
              <a:spcAft>
                <a:spcPts val="0"/>
              </a:spcAft>
              <a:buNone/>
            </a:pPr>
            <a:r>
              <a:rPr lang="ru" sz="1747">
                <a:solidFill>
                  <a:schemeClr val="lt1"/>
                </a:solidFill>
              </a:rPr>
              <a:t>The </a:t>
            </a:r>
            <a:r>
              <a:rPr lang="ru" sz="1747">
                <a:solidFill>
                  <a:schemeClr val="lt1"/>
                </a:solidFill>
                <a:uFill>
                  <a:noFill/>
                </a:uFill>
                <a:hlinkClick r:id="rId6">
                  <a:extLst>
                    <a:ext uri="{A12FA001-AC4F-418D-AE19-62706E023703}">
                      <ahyp:hlinkClr xmlns:ahyp="http://schemas.microsoft.com/office/drawing/2018/hyperlinkcolor" val="tx"/>
                    </a:ext>
                  </a:extLst>
                </a:hlinkClick>
              </a:rPr>
              <a:t>first </a:t>
            </a:r>
            <a:r>
              <a:rPr lang="ru" sz="1747" b="1">
                <a:solidFill>
                  <a:schemeClr val="lt1"/>
                </a:solidFill>
                <a:uFill>
                  <a:noFill/>
                </a:uFill>
                <a:hlinkClick r:id="rId6">
                  <a:extLst>
                    <a:ext uri="{A12FA001-AC4F-418D-AE19-62706E023703}">
                      <ahyp:hlinkClr xmlns:ahyp="http://schemas.microsoft.com/office/drawing/2018/hyperlinkcolor" val="tx"/>
                    </a:ext>
                  </a:extLst>
                </a:hlinkClick>
              </a:rPr>
              <a:t>BAFTA Awards</a:t>
            </a:r>
            <a:r>
              <a:rPr lang="ru" sz="1747">
                <a:solidFill>
                  <a:schemeClr val="lt1"/>
                </a:solidFill>
                <a:uFill>
                  <a:noFill/>
                </a:uFill>
                <a:hlinkClick r:id="rId6">
                  <a:extLst>
                    <a:ext uri="{A12FA001-AC4F-418D-AE19-62706E023703}">
                      <ahyp:hlinkClr xmlns:ahyp="http://schemas.microsoft.com/office/drawing/2018/hyperlinkcolor" val="tx"/>
                    </a:ext>
                  </a:extLst>
                </a:hlinkClick>
              </a:rPr>
              <a:t> ceremony</a:t>
            </a:r>
            <a:r>
              <a:rPr lang="ru" sz="1747">
                <a:solidFill>
                  <a:schemeClr val="lt1"/>
                </a:solidFill>
              </a:rPr>
              <a:t> was held in 1949.</a:t>
            </a:r>
            <a:endParaRPr sz="1747">
              <a:solidFill>
                <a:schemeClr val="lt1"/>
              </a:solidFill>
            </a:endParaRPr>
          </a:p>
          <a:p>
            <a:pPr marL="0" lvl="0" indent="0" algn="l" rtl="0">
              <a:spcBef>
                <a:spcPts val="500"/>
              </a:spcBef>
              <a:spcAft>
                <a:spcPts val="0"/>
              </a:spcAft>
              <a:buNone/>
            </a:pPr>
            <a:r>
              <a:rPr lang="ru" sz="1747">
                <a:solidFill>
                  <a:schemeClr val="lt1"/>
                </a:solidFill>
              </a:rPr>
              <a:t>The ceremony was first broadcast on the </a:t>
            </a:r>
            <a:r>
              <a:rPr lang="ru" sz="1747">
                <a:solidFill>
                  <a:schemeClr val="lt1"/>
                </a:solidFill>
                <a:uFill>
                  <a:noFill/>
                </a:uFill>
                <a:hlinkClick r:id="rId7">
                  <a:extLst>
                    <a:ext uri="{A12FA001-AC4F-418D-AE19-62706E023703}">
                      <ahyp:hlinkClr xmlns:ahyp="http://schemas.microsoft.com/office/drawing/2018/hyperlinkcolor" val="tx"/>
                    </a:ext>
                  </a:extLst>
                </a:hlinkClick>
              </a:rPr>
              <a:t>BBC</a:t>
            </a:r>
            <a:r>
              <a:rPr lang="ru" sz="1747">
                <a:solidFill>
                  <a:schemeClr val="lt1"/>
                </a:solidFill>
              </a:rPr>
              <a:t> in 1956.</a:t>
            </a:r>
            <a:endParaRPr sz="1747">
              <a:solidFill>
                <a:schemeClr val="lt1"/>
              </a:solidFill>
            </a:endParaRPr>
          </a:p>
          <a:p>
            <a:pPr marL="0" lvl="0" indent="0" algn="l" rtl="0">
              <a:spcBef>
                <a:spcPts val="500"/>
              </a:spcBef>
              <a:spcAft>
                <a:spcPts val="500"/>
              </a:spcAft>
              <a:buNone/>
            </a:pPr>
            <a:r>
              <a:rPr lang="ru" sz="1747">
                <a:solidFill>
                  <a:schemeClr val="lt1"/>
                </a:solidFill>
              </a:rPr>
              <a:t>The ceremony was initially held in April or May; since 2001, it typically takes place in February.</a:t>
            </a:r>
            <a:endParaRPr>
              <a:solidFill>
                <a:schemeClr val="lt1"/>
              </a:solidFill>
            </a:endParaRPr>
          </a:p>
        </p:txBody>
      </p:sp>
      <p:pic>
        <p:nvPicPr>
          <p:cNvPr id="89" name="Google Shape;89;p18"/>
          <p:cNvPicPr preferRelativeResize="0"/>
          <p:nvPr/>
        </p:nvPicPr>
        <p:blipFill>
          <a:blip r:embed="rId8">
            <a:alphaModFix/>
          </a:blip>
          <a:stretch>
            <a:fillRect/>
          </a:stretch>
        </p:blipFill>
        <p:spPr>
          <a:xfrm>
            <a:off x="3874425" y="1978276"/>
            <a:ext cx="5269575" cy="3165226"/>
          </a:xfrm>
          <a:prstGeom prst="rect">
            <a:avLst/>
          </a:prstGeom>
          <a:noFill/>
          <a:ln>
            <a:noFill/>
          </a:ln>
        </p:spPr>
      </p:pic>
      <p:sp>
        <p:nvSpPr>
          <p:cNvPr id="90" name="Google Shape;90;p18"/>
          <p:cNvSpPr txBox="1"/>
          <p:nvPr/>
        </p:nvSpPr>
        <p:spPr>
          <a:xfrm>
            <a:off x="311700" y="705725"/>
            <a:ext cx="8191200" cy="107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Clr>
                <a:schemeClr val="dk1"/>
              </a:buClr>
              <a:buSzPts val="1100"/>
              <a:buFont typeface="Arial"/>
              <a:buNone/>
            </a:pPr>
            <a:r>
              <a:rPr lang="ru" sz="1747">
                <a:solidFill>
                  <a:schemeClr val="lt1"/>
                </a:solidFill>
              </a:rPr>
              <a:t>The </a:t>
            </a:r>
            <a:r>
              <a:rPr lang="ru" sz="1747" b="1">
                <a:solidFill>
                  <a:schemeClr val="lt1"/>
                </a:solidFill>
              </a:rPr>
              <a:t>British Academy Film Awards</a:t>
            </a:r>
            <a:r>
              <a:rPr lang="ru" sz="1747">
                <a:solidFill>
                  <a:schemeClr val="lt1"/>
                </a:solidFill>
              </a:rPr>
              <a:t>, more commonly known as the </a:t>
            </a:r>
            <a:r>
              <a:rPr lang="ru" sz="1747" b="1">
                <a:solidFill>
                  <a:schemeClr val="lt1"/>
                </a:solidFill>
              </a:rPr>
              <a:t>BAFTA Film Awards</a:t>
            </a:r>
            <a:r>
              <a:rPr lang="ru" sz="1747">
                <a:solidFill>
                  <a:schemeClr val="lt1"/>
                </a:solidFill>
              </a:rPr>
              <a:t> (the </a:t>
            </a:r>
            <a:r>
              <a:rPr lang="ru" sz="1747">
                <a:solidFill>
                  <a:schemeClr val="lt1"/>
                </a:solidFill>
                <a:uFill>
                  <a:noFill/>
                </a:uFill>
                <a:hlinkClick r:id="rId9">
                  <a:extLst>
                    <a:ext uri="{A12FA001-AC4F-418D-AE19-62706E023703}">
                      <ahyp:hlinkClr xmlns:ahyp="http://schemas.microsoft.com/office/drawing/2018/hyperlinkcolor" val="tx"/>
                    </a:ext>
                  </a:extLst>
                </a:hlinkClick>
              </a:rPr>
              <a:t>British Academy of Film and Television Arts</a:t>
            </a:r>
            <a:r>
              <a:rPr lang="ru" sz="1747">
                <a:solidFill>
                  <a:schemeClr val="lt1"/>
                </a:solidFill>
              </a:rPr>
              <a:t>)is an annual award show to honour the best British and international contributions to film.</a:t>
            </a:r>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Экран (16:9)</PresentationFormat>
  <Paragraphs>18</Paragraphs>
  <Slides>6</Slides>
  <Notes>6</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6</vt:i4>
      </vt:variant>
    </vt:vector>
  </HeadingPairs>
  <TitlesOfParts>
    <vt:vector size="9" baseType="lpstr">
      <vt:lpstr>Arial</vt:lpstr>
      <vt:lpstr>Georgia</vt:lpstr>
      <vt:lpstr>Simple Light</vt:lpstr>
      <vt:lpstr>Cinema of the United Kingdom </vt:lpstr>
      <vt:lpstr>Презентация PowerPoint</vt:lpstr>
      <vt:lpstr>Презентация PowerPoint</vt:lpstr>
      <vt:lpstr>Презентация PowerPoint</vt:lpstr>
      <vt:lpstr>Презентация PowerPoint</vt:lpstr>
      <vt:lpstr>British Academy Film Awards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 of the United Kingdom </dc:title>
  <cp:lastModifiedBy>Admin</cp:lastModifiedBy>
  <cp:revision>1</cp:revision>
  <dcterms:modified xsi:type="dcterms:W3CDTF">2022-10-14T10:22:16Z</dcterms:modified>
</cp:coreProperties>
</file>