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73" r:id="rId4"/>
    <p:sldId id="264" r:id="rId5"/>
    <p:sldId id="265" r:id="rId6"/>
    <p:sldId id="266" r:id="rId7"/>
    <p:sldId id="267" r:id="rId8"/>
    <p:sldId id="268" r:id="rId9"/>
    <p:sldId id="275" r:id="rId10"/>
    <p:sldId id="269" r:id="rId11"/>
    <p:sldId id="271" r:id="rId12"/>
    <p:sldId id="274" r:id="rId13"/>
    <p:sldId id="282" r:id="rId14"/>
    <p:sldId id="272" r:id="rId15"/>
    <p:sldId id="277" r:id="rId16"/>
    <p:sldId id="278" r:id="rId17"/>
    <p:sldId id="279" r:id="rId18"/>
    <p:sldId id="28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3300"/>
    <a:srgbClr val="663300"/>
    <a:srgbClr val="99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6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E0AF-140D-4C5A-84ED-850B8A3805A8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9E4F2-C130-4408-A30A-EFA0EA127F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6525344"/>
            <a:ext cx="9144000" cy="14401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документ 9"/>
          <p:cNvSpPr/>
          <p:nvPr userDrawn="1"/>
        </p:nvSpPr>
        <p:spPr>
          <a:xfrm rot="10800000">
            <a:off x="0" y="404664"/>
            <a:ext cx="9144000" cy="6120680"/>
          </a:xfrm>
          <a:prstGeom prst="flowChartDocumen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2290" name="Picture 2" descr="Анатомия человека - анатомический атлас ИСИВМ"/>
          <p:cNvPicPr>
            <a:picLocks noChangeAspect="1" noChangeArrowheads="1"/>
          </p:cNvPicPr>
          <p:nvPr userDrawn="1"/>
        </p:nvPicPr>
        <p:blipFill>
          <a:blip r:embed="rId2" cstate="print"/>
          <a:srcRect b="4573"/>
          <a:stretch>
            <a:fillRect/>
          </a:stretch>
        </p:blipFill>
        <p:spPr bwMode="auto">
          <a:xfrm>
            <a:off x="0" y="2420888"/>
            <a:ext cx="3707904" cy="3814684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E0AF-140D-4C5A-84ED-850B8A3805A8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9E4F2-C130-4408-A30A-EFA0EA127F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Блок-схема: документ 7"/>
          <p:cNvSpPr/>
          <p:nvPr userDrawn="1"/>
        </p:nvSpPr>
        <p:spPr>
          <a:xfrm rot="10800000">
            <a:off x="0" y="404664"/>
            <a:ext cx="9144000" cy="6120680"/>
          </a:xfrm>
          <a:prstGeom prst="flowChartDocumen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" name="Picture 2" descr="Анатомия человека - анатомический атлас ИСИВМ"/>
          <p:cNvPicPr>
            <a:picLocks noChangeAspect="1" noChangeArrowheads="1"/>
          </p:cNvPicPr>
          <p:nvPr userDrawn="1"/>
        </p:nvPicPr>
        <p:blipFill>
          <a:blip r:embed="rId2" cstate="print"/>
          <a:srcRect b="4573"/>
          <a:stretch>
            <a:fillRect/>
          </a:stretch>
        </p:blipFill>
        <p:spPr bwMode="auto">
          <a:xfrm>
            <a:off x="179513" y="4365104"/>
            <a:ext cx="1723930" cy="177357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 userDrawn="1"/>
        </p:nvSpPr>
        <p:spPr>
          <a:xfrm>
            <a:off x="0" y="6525344"/>
            <a:ext cx="9144000" cy="14401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http://pixabay.com/static/uploads/photo/2013/07/12/17/15/vitruvian-man-151866_640.png"/>
          <p:cNvPicPr>
            <a:picLocks noChangeAspect="1" noChangeArrowheads="1"/>
          </p:cNvPicPr>
          <p:nvPr userDrawn="1"/>
        </p:nvPicPr>
        <p:blipFill>
          <a:blip r:embed="rId3" cstate="print">
            <a:lum bright="85000"/>
          </a:blip>
          <a:srcRect/>
          <a:stretch>
            <a:fillRect/>
          </a:stretch>
        </p:blipFill>
        <p:spPr bwMode="auto">
          <a:xfrm>
            <a:off x="3491880" y="908720"/>
            <a:ext cx="4968552" cy="530863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76E0AF-140D-4C5A-84ED-850B8A3805A8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49E4F2-C130-4408-A30A-EFA0EA127F0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teachua/com" TargetMode="External"/><Relationship Id="rId2" Type="http://schemas.openxmlformats.org/officeDocument/2006/relationships/hyperlink" Target="http://school.xvatit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google.com.ua/search" TargetMode="External"/><Relationship Id="rId4" Type="http://schemas.openxmlformats.org/officeDocument/2006/relationships/hyperlink" Target="http://uk.wikipedia.org/wiki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 descr="сердц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500034" y="428604"/>
            <a:ext cx="8143932" cy="2428893"/>
          </a:xfrm>
        </p:spPr>
        <p:txBody>
          <a:bodyPr>
            <a:normAutofit fontScale="90000"/>
          </a:bodyPr>
          <a:lstStyle/>
          <a:p>
            <a:r>
              <a:rPr lang="en-US" sz="5400" b="1" i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uk-UA" sz="53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Тема: Опора та рух</a:t>
            </a:r>
            <a:r>
              <a:rPr lang="en-US" sz="54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54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0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Тема уроку: Значення опорно-рухової  системи, її будова та функції. Кістки, хрящі.</a:t>
            </a:r>
            <a:endParaRPr lang="ru-RU" sz="5400" b="1" i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3929058" y="4143380"/>
            <a:ext cx="4786346" cy="2214578"/>
          </a:xfrm>
        </p:spPr>
        <p:txBody>
          <a:bodyPr>
            <a:normAutofit/>
          </a:bodyPr>
          <a:lstStyle/>
          <a:p>
            <a:r>
              <a:rPr lang="uk-UA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Шутко</a:t>
            </a:r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Наталія Вікторівна</a:t>
            </a:r>
          </a:p>
          <a:p>
            <a:r>
              <a:rPr lang="uk-UA" sz="2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вчитель </a:t>
            </a:r>
            <a:r>
              <a:rPr lang="uk-UA" sz="2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біології</a:t>
            </a:r>
            <a:endParaRPr lang="uk-UA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Монастирищенського</a:t>
            </a:r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закладу  спеціалізованої освіти спортивного профілю – школи-інтернату </a:t>
            </a:r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І-ІІІ ступенів </a:t>
            </a:r>
            <a:r>
              <a:rPr lang="uk-UA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“Обдарованість”</a:t>
            </a:r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357167"/>
            <a:ext cx="821537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Значення опорно-рухової  системи, її будова та функції. Кістки, хрящі.</a:t>
            </a:r>
            <a:endParaRPr lang="ru-RU" sz="3200" dirty="0">
              <a:solidFill>
                <a:srgbClr val="003300"/>
              </a:solidFill>
            </a:endParaRPr>
          </a:p>
        </p:txBody>
      </p:sp>
      <p:pic>
        <p:nvPicPr>
          <p:cNvPr id="6146" name="Picture 2" descr="http://yamedik.org/content/anatomiya/sap_stom_01/3_files/mb4_08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2643182"/>
            <a:ext cx="3214710" cy="3719502"/>
          </a:xfrm>
          <a:prstGeom prst="rect">
            <a:avLst/>
          </a:prstGeom>
          <a:noFill/>
        </p:spPr>
      </p:pic>
      <p:pic>
        <p:nvPicPr>
          <p:cNvPr id="2" name="Picture 2" descr="http://www.liquidarea.com/wp-content/uploads/2009/12/osteocit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3929066"/>
            <a:ext cx="2143140" cy="1857388"/>
          </a:xfrm>
          <a:prstGeom prst="rect">
            <a:avLst/>
          </a:prstGeom>
          <a:noFill/>
        </p:spPr>
      </p:pic>
      <p:pic>
        <p:nvPicPr>
          <p:cNvPr id="4" name="Picture 2" descr="http://ic.pics.livejournal.com/priklu4enie/14808783/45364/45364_origin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3929066"/>
            <a:ext cx="2143140" cy="185738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00034" y="1571612"/>
            <a:ext cx="86439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Остеон</a:t>
            </a:r>
            <a:r>
              <a:rPr lang="uk-UA" sz="24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– структурний елемент  </a:t>
            </a:r>
          </a:p>
          <a:p>
            <a:pPr algn="ctr"/>
            <a:r>
              <a:rPr lang="uk-UA" sz="24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        кісткової тканини:</a:t>
            </a:r>
          </a:p>
          <a:p>
            <a:pPr algn="ctr"/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  1 – пластинки;</a:t>
            </a:r>
          </a:p>
          <a:p>
            <a:pPr algn="ctr"/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  2 – остеоцити;</a:t>
            </a:r>
          </a:p>
          <a:p>
            <a:pPr algn="ctr"/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                  3 -  центральний канал.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57620" y="5929330"/>
            <a:ext cx="5286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Остеоцити –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клітини кісткової тканини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357167"/>
            <a:ext cx="821537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Значення опорно-рухової  системи, її будова та функції. Кістки, хрящі.</a:t>
            </a:r>
            <a:endParaRPr lang="ru-RU" sz="3200" dirty="0">
              <a:solidFill>
                <a:srgbClr val="0033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928663" y="1785926"/>
            <a:ext cx="853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://festival.1september.ru/articles/412567/image260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643050"/>
            <a:ext cx="3214710" cy="2357454"/>
          </a:xfrm>
          <a:prstGeom prst="rect">
            <a:avLst/>
          </a:prstGeom>
          <a:noFill/>
        </p:spPr>
      </p:pic>
      <p:pic>
        <p:nvPicPr>
          <p:cNvPr id="2" name="Picture 2" descr="http://drpozvonkov.ru/wp-content/uploads/2016/08/image2606-768x53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214818"/>
            <a:ext cx="3214710" cy="221457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857620" y="2214554"/>
            <a:ext cx="44291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Компактна речовина кістки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(кісткові пластинки</a:t>
            </a:r>
          </a:p>
          <a:p>
            <a:pPr algn="ctr"/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розташовані щільно й упорядковано)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00496" y="4572008"/>
            <a:ext cx="44291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Губчаста речовина кістки </a:t>
            </a:r>
          </a:p>
          <a:p>
            <a:pPr algn="ctr"/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(кісткові пластинки розташовані не щільно і менш упорядковано)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357167"/>
            <a:ext cx="821537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Значення опорно-рухової  системи, її будова та функції. Кістки, хрящі.</a:t>
            </a:r>
            <a:endParaRPr lang="ru-RU" sz="3200" dirty="0">
              <a:solidFill>
                <a:srgbClr val="003300"/>
              </a:solidFill>
            </a:endParaRPr>
          </a:p>
        </p:txBody>
      </p:sp>
      <p:pic>
        <p:nvPicPr>
          <p:cNvPr id="4098" name="Picture 2" descr="http://pidruchniki.com/imag/medic/gol_anlud/image0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1928802"/>
            <a:ext cx="5715040" cy="378621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00364" y="6000768"/>
            <a:ext cx="4071966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Будова хрящової тканини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57422" y="1714488"/>
            <a:ext cx="232929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“Молоді”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хондроцити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86380" y="1714488"/>
            <a:ext cx="350046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Волокнистий  шар охрястя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86314" y="5500702"/>
            <a:ext cx="22860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“Зрілі”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хондроцити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357167"/>
            <a:ext cx="821537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Значення опорно-рухової  системи, її будова та функції. Кістки, хрящі.</a:t>
            </a:r>
            <a:endParaRPr lang="ru-RU" sz="3200" dirty="0">
              <a:solidFill>
                <a:srgbClr val="003300"/>
              </a:solidFill>
            </a:endParaRPr>
          </a:p>
        </p:txBody>
      </p:sp>
      <p:pic>
        <p:nvPicPr>
          <p:cNvPr id="2" name="Picture 2" descr="http://referaty.lviv.ua/medicine/uploads/refimages/images-referats-16333-image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000240"/>
            <a:ext cx="4429156" cy="421482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72066" y="1500174"/>
            <a:ext cx="342902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uk-UA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Внутрішня будова кістки: </a:t>
            </a:r>
          </a:p>
          <a:p>
            <a:pPr>
              <a:lnSpc>
                <a:spcPct val="150000"/>
              </a:lnSpc>
            </a:pPr>
            <a:r>
              <a:rPr lang="uk-UA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 –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остеони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uk-UA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 –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компактна речовина;</a:t>
            </a:r>
          </a:p>
          <a:p>
            <a:pPr>
              <a:lnSpc>
                <a:spcPct val="150000"/>
              </a:lnSpc>
            </a:pPr>
            <a:r>
              <a:rPr lang="uk-UA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 –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губчаста речовина;</a:t>
            </a:r>
          </a:p>
          <a:p>
            <a:pPr>
              <a:lnSpc>
                <a:spcPct val="150000"/>
              </a:lnSpc>
            </a:pPr>
            <a:r>
              <a:rPr lang="uk-UA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4 –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артерії; </a:t>
            </a:r>
          </a:p>
          <a:p>
            <a:pPr>
              <a:lnSpc>
                <a:spcPct val="150000"/>
              </a:lnSpc>
            </a:pPr>
            <a:r>
              <a:rPr lang="uk-UA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5 –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вени; </a:t>
            </a:r>
          </a:p>
          <a:p>
            <a:pPr>
              <a:lnSpc>
                <a:spcPct val="150000"/>
              </a:lnSpc>
            </a:pPr>
            <a:r>
              <a:rPr lang="uk-UA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6 –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жовтий кістковий мозок;</a:t>
            </a:r>
          </a:p>
          <a:p>
            <a:pPr>
              <a:lnSpc>
                <a:spcPct val="150000"/>
              </a:lnSpc>
            </a:pPr>
            <a:r>
              <a:rPr lang="uk-UA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7 –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окістя;</a:t>
            </a:r>
          </a:p>
          <a:p>
            <a:pPr>
              <a:lnSpc>
                <a:spcPct val="150000"/>
              </a:lnSpc>
            </a:pPr>
            <a:r>
              <a:rPr lang="uk-UA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8 –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тіло кістки.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Line 17"/>
          <p:cNvSpPr>
            <a:spLocks noChangeShapeType="1"/>
          </p:cNvSpPr>
          <p:nvPr/>
        </p:nvSpPr>
        <p:spPr bwMode="auto">
          <a:xfrm flipV="1">
            <a:off x="1000100" y="2071678"/>
            <a:ext cx="1071570" cy="14287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b="1" dirty="0"/>
          </a:p>
        </p:txBody>
      </p:sp>
      <p:sp>
        <p:nvSpPr>
          <p:cNvPr id="7" name="Line 17"/>
          <p:cNvSpPr>
            <a:spLocks noChangeShapeType="1"/>
          </p:cNvSpPr>
          <p:nvPr/>
        </p:nvSpPr>
        <p:spPr bwMode="auto">
          <a:xfrm flipH="1">
            <a:off x="571472" y="5000636"/>
            <a:ext cx="428628" cy="78581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143108" y="1928802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158" y="5786454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357167"/>
            <a:ext cx="821537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Значення опорно-рухової  системи, її будова та функції. Кістки, хрящі.</a:t>
            </a:r>
            <a:endParaRPr lang="ru-RU" sz="3200" dirty="0">
              <a:solidFill>
                <a:srgbClr val="00330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643174" y="1643050"/>
            <a:ext cx="3786214" cy="150019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rgbClr val="0033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Хімічний склад кісток</a:t>
            </a:r>
            <a:endParaRPr lang="ru-RU" sz="2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000364" y="4429132"/>
            <a:ext cx="2786082" cy="185738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Неорганічні речовини (твердість та міцність)</a:t>
            </a:r>
            <a:endParaRPr lang="uk-UA" sz="2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5720" y="3357562"/>
            <a:ext cx="2571768" cy="92869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Вода  </a:t>
            </a:r>
            <a:endParaRPr lang="uk-UA" sz="2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43636" y="3929066"/>
            <a:ext cx="2643206" cy="178595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Органічні речовини (гнучкість та пружність) </a:t>
            </a:r>
            <a:endParaRPr lang="uk-UA" sz="2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 стрелкой 7"/>
          <p:cNvCxnSpPr>
            <a:stCxn id="4" idx="3"/>
          </p:cNvCxnSpPr>
          <p:nvPr/>
        </p:nvCxnSpPr>
        <p:spPr>
          <a:xfrm rot="5400000">
            <a:off x="2631973" y="2791877"/>
            <a:ext cx="434009" cy="697352"/>
          </a:xfrm>
          <a:prstGeom prst="straightConnector1">
            <a:avLst/>
          </a:prstGeom>
          <a:ln w="3810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5715008" y="3000372"/>
            <a:ext cx="1357322" cy="928694"/>
          </a:xfrm>
          <a:prstGeom prst="straightConnector1">
            <a:avLst/>
          </a:prstGeom>
          <a:ln w="3810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5400000">
            <a:off x="3964777" y="3821909"/>
            <a:ext cx="1214446" cy="1588"/>
          </a:xfrm>
          <a:prstGeom prst="straightConnector1">
            <a:avLst/>
          </a:prstGeom>
          <a:ln w="3810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357167"/>
            <a:ext cx="821537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Значення опорно-рухової  системи, її будова та функції. Кістки, хрящі.</a:t>
            </a:r>
            <a:endParaRPr lang="ru-RU" sz="3200" dirty="0">
              <a:solidFill>
                <a:srgbClr val="003300"/>
              </a:solidFill>
            </a:endParaRPr>
          </a:p>
        </p:txBody>
      </p:sp>
      <p:sp>
        <p:nvSpPr>
          <p:cNvPr id="7" name="Двойная волна 6"/>
          <p:cNvSpPr/>
          <p:nvPr/>
        </p:nvSpPr>
        <p:spPr>
          <a:xfrm>
            <a:off x="428596" y="2071678"/>
            <a:ext cx="5286412" cy="1500198"/>
          </a:xfrm>
          <a:prstGeom prst="doubleWave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Якщо кістку покласти на добу у 10 % розчин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хлоридної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кислоти, то неорганічні речовини в ній розчиняться. Кістка стане гнучкою та пружною, що її  можна зав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язати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у вузол.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Двойная волна 7"/>
          <p:cNvSpPr/>
          <p:nvPr/>
        </p:nvSpPr>
        <p:spPr>
          <a:xfrm>
            <a:off x="3500430" y="3643314"/>
            <a:ext cx="5286412" cy="1357322"/>
          </a:xfrm>
          <a:prstGeom prst="doubleWave">
            <a:avLst>
              <a:gd name="adj1" fmla="val 6250"/>
              <a:gd name="adj2" fmla="val -288"/>
            </a:avLst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Якщо кістку прожарити на вогні, то вода з неї випарується, органічні речовини згорять і кістка стане крихкою.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8662" y="1500174"/>
            <a:ext cx="3192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Цікаво знати!</a:t>
            </a:r>
            <a:endParaRPr lang="ru-RU" sz="2800" b="1" i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Двойная волна 9"/>
          <p:cNvSpPr/>
          <p:nvPr/>
        </p:nvSpPr>
        <p:spPr>
          <a:xfrm>
            <a:off x="3500430" y="5143512"/>
            <a:ext cx="5286412" cy="1285884"/>
          </a:xfrm>
          <a:prstGeom prst="doubleWave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Кістки дуже міцні. Так, стегнова кістка людини у вертикальному положенні може витримати навантаження 1,5 т.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лок-схема: узел 10"/>
          <p:cNvSpPr/>
          <p:nvPr/>
        </p:nvSpPr>
        <p:spPr>
          <a:xfrm>
            <a:off x="357158" y="2071678"/>
            <a:ext cx="357190" cy="357190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1</a:t>
            </a:r>
            <a:endParaRPr lang="ru-RU" dirty="0"/>
          </a:p>
        </p:txBody>
      </p:sp>
      <p:sp>
        <p:nvSpPr>
          <p:cNvPr id="12" name="Блок-схема: узел 11"/>
          <p:cNvSpPr/>
          <p:nvPr/>
        </p:nvSpPr>
        <p:spPr>
          <a:xfrm>
            <a:off x="3428992" y="3643314"/>
            <a:ext cx="357190" cy="357190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 smtClean="0"/>
              <a:t>2</a:t>
            </a:r>
            <a:endParaRPr lang="ru-RU" dirty="0"/>
          </a:p>
        </p:txBody>
      </p:sp>
      <p:sp>
        <p:nvSpPr>
          <p:cNvPr id="14" name="Блок-схема: узел 13"/>
          <p:cNvSpPr/>
          <p:nvPr/>
        </p:nvSpPr>
        <p:spPr>
          <a:xfrm>
            <a:off x="3357554" y="5000636"/>
            <a:ext cx="357190" cy="357190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 smtClean="0"/>
              <a:t>3</a:t>
            </a:r>
            <a:endParaRPr lang="ru-RU" dirty="0"/>
          </a:p>
        </p:txBody>
      </p:sp>
      <p:sp>
        <p:nvSpPr>
          <p:cNvPr id="13" name="Rectangle 1029" descr="C:\Users\Павленко\Біологія людини\Оп-рух\Скелет\Будова кістки\kosti.jpg"/>
          <p:cNvSpPr>
            <a:spLocks noChangeArrowheads="1"/>
          </p:cNvSpPr>
          <p:nvPr/>
        </p:nvSpPr>
        <p:spPr bwMode="auto">
          <a:xfrm>
            <a:off x="6286512" y="1428736"/>
            <a:ext cx="2286016" cy="2000264"/>
          </a:xfrm>
          <a:prstGeom prst="rect">
            <a:avLst/>
          </a:prstGeom>
          <a:blipFill dpi="0" rotWithShape="0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5857884" y="2357430"/>
            <a:ext cx="328611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Кістка без мінеральних речовин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00826" y="3071810"/>
            <a:ext cx="171886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Звичайна кістка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029" descr="C:\Users\Павленко\Біологія людини\Оп-рух\Скелет\Кістка і машина.jpg"/>
          <p:cNvSpPr>
            <a:spLocks noChangeArrowheads="1"/>
          </p:cNvSpPr>
          <p:nvPr/>
        </p:nvSpPr>
        <p:spPr bwMode="auto">
          <a:xfrm>
            <a:off x="214282" y="3929066"/>
            <a:ext cx="3071834" cy="2266952"/>
          </a:xfrm>
          <a:prstGeom prst="rect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357167"/>
            <a:ext cx="821537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Значення опорно-рухової  системи, її будова та функції. Кістки, хрящі.</a:t>
            </a:r>
            <a:endParaRPr lang="ru-RU" sz="3200" dirty="0">
              <a:solidFill>
                <a:srgbClr val="0033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14480" y="2285992"/>
            <a:ext cx="64294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lnSpc>
                <a:spcPct val="150000"/>
              </a:lnSpc>
            </a:pPr>
            <a:r>
              <a:rPr lang="uk-UA" sz="2000" dirty="0" smtClean="0"/>
              <a:t>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1. Кісткова тканина – це особливий тип тканини:</a:t>
            </a:r>
          </a:p>
          <a:p>
            <a:pPr marL="609600" indent="-609600">
              <a:lnSpc>
                <a:spcPct val="150000"/>
              </a:lnSpc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    а) м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язової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; б) сполучної; в) епітеліальної.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857356" y="3214686"/>
            <a:ext cx="628654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Речовини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надають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міцності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кісткам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а)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мінеральні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; б)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органічні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3. Речовини, що надають кісткам гнучкості: </a:t>
            </a:r>
          </a:p>
          <a:p>
            <a:pPr>
              <a:lnSpc>
                <a:spcPct val="150000"/>
              </a:lnSpc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      а) мінеральні; б) органічні. </a:t>
            </a:r>
          </a:p>
          <a:p>
            <a:pPr>
              <a:lnSpc>
                <a:spcPct val="150000"/>
              </a:lnSpc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4. Клітини кісткової тканини – це:</a:t>
            </a:r>
          </a:p>
          <a:p>
            <a:pPr>
              <a:lnSpc>
                <a:spcPct val="150000"/>
              </a:lnSpc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       а)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хондроцити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; б) остеоцити.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43042" y="1643050"/>
            <a:ext cx="5857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u="sng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Виконайте завдання:</a:t>
            </a:r>
            <a:endParaRPr lang="ru-RU" sz="2800" b="1" i="1" u="sng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357167"/>
            <a:ext cx="821537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Значення опорно-рухової  системи, її будова та функції. Кістки, хрящі.</a:t>
            </a:r>
            <a:endParaRPr lang="ru-RU" sz="3200" dirty="0">
              <a:solidFill>
                <a:srgbClr val="003300"/>
              </a:solidFill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 l="22501" t="13333"/>
          <a:stretch>
            <a:fillRect/>
          </a:stretch>
        </p:blipFill>
        <p:spPr bwMode="auto">
          <a:xfrm>
            <a:off x="1785918" y="2571744"/>
            <a:ext cx="2233610" cy="1673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/>
          <p:cNvPicPr>
            <a:picLocks noGrp="1" noChangeAspect="1" noChangeArrowheads="1"/>
          </p:cNvPicPr>
          <p:nvPr/>
        </p:nvPicPr>
        <p:blipFill>
          <a:blip r:embed="rId3" cstate="print"/>
          <a:srcRect l="22621"/>
          <a:stretch>
            <a:fillRect/>
          </a:stretch>
        </p:blipFill>
        <p:spPr bwMode="auto">
          <a:xfrm>
            <a:off x="5643570" y="2571744"/>
            <a:ext cx="2487613" cy="1625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 l="30188"/>
          <a:stretch>
            <a:fillRect/>
          </a:stretch>
        </p:blipFill>
        <p:spPr bwMode="auto">
          <a:xfrm>
            <a:off x="2285984" y="4500570"/>
            <a:ext cx="2622550" cy="1820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 cstate="print"/>
          <a:srcRect l="23026" t="15788"/>
          <a:stretch>
            <a:fillRect/>
          </a:stretch>
        </p:blipFill>
        <p:spPr bwMode="auto">
          <a:xfrm>
            <a:off x="6000760" y="4500570"/>
            <a:ext cx="2590800" cy="1768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71473" y="1500174"/>
            <a:ext cx="83582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u="sng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Розгляньте  фото мікропрепаратів, знайдіть кісткову та хрящову тканини:</a:t>
            </a:r>
            <a:endParaRPr lang="ru-RU" sz="2400" b="1" i="1" u="sng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Блок-схема: узел 8"/>
          <p:cNvSpPr/>
          <p:nvPr/>
        </p:nvSpPr>
        <p:spPr>
          <a:xfrm>
            <a:off x="1071538" y="3643314"/>
            <a:ext cx="500066" cy="500066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1</a:t>
            </a:r>
            <a:endParaRPr lang="ru-RU" dirty="0"/>
          </a:p>
        </p:txBody>
      </p:sp>
      <p:sp>
        <p:nvSpPr>
          <p:cNvPr id="10" name="Блок-схема: узел 9"/>
          <p:cNvSpPr/>
          <p:nvPr/>
        </p:nvSpPr>
        <p:spPr>
          <a:xfrm>
            <a:off x="5000628" y="3714752"/>
            <a:ext cx="500066" cy="500066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 smtClean="0"/>
              <a:t>2</a:t>
            </a:r>
            <a:endParaRPr lang="ru-RU" dirty="0"/>
          </a:p>
        </p:txBody>
      </p:sp>
      <p:sp>
        <p:nvSpPr>
          <p:cNvPr id="12" name="Блок-схема: узел 11"/>
          <p:cNvSpPr/>
          <p:nvPr/>
        </p:nvSpPr>
        <p:spPr>
          <a:xfrm>
            <a:off x="5357818" y="5715016"/>
            <a:ext cx="500066" cy="500066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 smtClean="0"/>
              <a:t>4</a:t>
            </a:r>
            <a:endParaRPr lang="ru-RU" dirty="0"/>
          </a:p>
        </p:txBody>
      </p:sp>
      <p:sp>
        <p:nvSpPr>
          <p:cNvPr id="13" name="Блок-схема: узел 12"/>
          <p:cNvSpPr/>
          <p:nvPr/>
        </p:nvSpPr>
        <p:spPr>
          <a:xfrm>
            <a:off x="1714480" y="5786454"/>
            <a:ext cx="500066" cy="500066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 smtClean="0"/>
              <a:t>3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357167"/>
            <a:ext cx="82153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dirty="0">
              <a:solidFill>
                <a:srgbClr val="0033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00232" y="642918"/>
            <a:ext cx="52498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Список </a:t>
            </a:r>
            <a:r>
              <a:rPr lang="en-US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використаних джерел:</a:t>
            </a:r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00430" y="1214422"/>
            <a:ext cx="20107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Література: </a:t>
            </a:r>
            <a:endParaRPr lang="ru-RU" sz="2400" b="1" i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58" y="1785926"/>
            <a:ext cx="85011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Біологія: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підруч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 Для 8-го кл.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загальноосвіт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навч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закл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./ Н.Ю. Матяш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та ін.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 – Київ: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Генеза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 2016. – 288 с. 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Навчальні програми для загальноосвітніх навчальних закладів: Біологія. 6 – 9 класи. – К.: Видавничий дім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“Освіта”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 2013. – 64 с.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Неттер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Ф. Атлас анатомії людини / Під ред. Проф. Ю.Б. Чайковського / Наук. пер. з англ.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к.м.н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Цегельського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А.А. – Львів: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Наутілус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 2004. – 592 с.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Сорочинська І. В. Будова скелета людини // Біологія. – 2007. - № 30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488" y="4071942"/>
            <a:ext cx="29684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Інтернет – ресурси:</a:t>
            </a:r>
            <a:endParaRPr lang="ru-RU" sz="2400" b="1" i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71736" y="4429132"/>
            <a:ext cx="40719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http://school.xvatit.com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http://teachua/com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http://uk.wikipedia.org/wiki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http://www.google.com.ua/search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357167"/>
            <a:ext cx="821537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Значення опорно-рухової  системи, її будова та функції. Кістки, хрящі.</a:t>
            </a:r>
            <a:endParaRPr lang="ru-RU" sz="3200" i="1" dirty="0">
              <a:solidFill>
                <a:srgbClr val="0033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00298" y="1643050"/>
            <a:ext cx="6072230" cy="5214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Опорно-рухова система</a:t>
            </a:r>
            <a:r>
              <a:rPr lang="uk-UA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( синоніми: локомоторна система, опорно-руховий апарат, кістково-м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язова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система, скелетно-м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язова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система) – комплекс структур, що утворюють каркас, який надає форму організму, дає йому опору, забезпечує захист внутрішніх органів і можливість пересування в просторі.        </a:t>
            </a: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project.1september.ru/works/599203-w70@3x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3116"/>
            <a:ext cx="2214578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357167"/>
            <a:ext cx="821537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Значення опорно-рухової  системи, її будова та функції. Кістки, хрящі.</a:t>
            </a:r>
            <a:endParaRPr lang="ru-RU" sz="3200" i="1" dirty="0">
              <a:solidFill>
                <a:srgbClr val="003300"/>
              </a:solidFill>
            </a:endParaRPr>
          </a:p>
        </p:txBody>
      </p:sp>
      <p:pic>
        <p:nvPicPr>
          <p:cNvPr id="6" name="Picture 2" descr="http://schooled.ru/textbook/biology/9klas/9klas.files/image0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1785926"/>
            <a:ext cx="4405325" cy="450059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14283" y="2214554"/>
            <a:ext cx="3571900" cy="175432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u="sng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Компоненти опорно-рухової системи:</a:t>
            </a:r>
          </a:p>
          <a:p>
            <a:endParaRPr lang="uk-UA" sz="28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282" y="3571876"/>
            <a:ext cx="3571900" cy="26776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28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 – кістки;</a:t>
            </a:r>
          </a:p>
          <a:p>
            <a:pPr algn="ctr">
              <a:lnSpc>
                <a:spcPct val="150000"/>
              </a:lnSpc>
            </a:pPr>
            <a:r>
              <a:rPr lang="uk-UA" sz="28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 – м</a:t>
            </a:r>
            <a:r>
              <a:rPr lang="en-US" sz="28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8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язи;</a:t>
            </a:r>
          </a:p>
          <a:p>
            <a:pPr algn="ctr">
              <a:lnSpc>
                <a:spcPct val="150000"/>
              </a:lnSpc>
            </a:pPr>
            <a:r>
              <a:rPr lang="uk-UA" sz="28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 – сухожилля;</a:t>
            </a:r>
          </a:p>
          <a:p>
            <a:pPr algn="ctr">
              <a:lnSpc>
                <a:spcPct val="150000"/>
              </a:lnSpc>
            </a:pPr>
            <a:r>
              <a:rPr lang="uk-UA" sz="28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4 – </a:t>
            </a:r>
            <a:r>
              <a:rPr lang="uk-UA" sz="2800" b="1" i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зв</a:t>
            </a:r>
            <a:r>
              <a:rPr lang="en-US" sz="28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800" b="1" i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язки</a:t>
            </a:r>
            <a:r>
              <a:rPr lang="uk-UA" sz="28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i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http://fitnes-anastasia.com.ua/sites/default/files/images/pages/f773239700b39fbd276736b4f728134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3643314"/>
            <a:ext cx="2571736" cy="2571768"/>
          </a:xfrm>
          <a:prstGeom prst="rect">
            <a:avLst/>
          </a:prstGeom>
          <a:noFill/>
        </p:spPr>
      </p:pic>
      <p:pic>
        <p:nvPicPr>
          <p:cNvPr id="2" name="Picture 2" descr="http://www.zdorovieinfo.ru/upload/contents/487/kadr-deti-30.10.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143248"/>
            <a:ext cx="3286148" cy="314327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00034" y="357167"/>
            <a:ext cx="821537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Значення опорно-рухової  системи, її будова та функції. Кістки, хрящі.</a:t>
            </a:r>
            <a:endParaRPr lang="ru-RU" sz="3200" dirty="0">
              <a:solidFill>
                <a:srgbClr val="0033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85918" y="1571612"/>
            <a:ext cx="6000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Значення опорно-рухової системи:</a:t>
            </a:r>
            <a:endParaRPr lang="ru-RU" sz="2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1538" y="2071678"/>
            <a:ext cx="7143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Font typeface="Wingdings" pitchFamily="2" charset="2"/>
              <a:buChar char="§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створює опору для різних органів і систем органів;  </a:t>
            </a:r>
          </a:p>
          <a:p>
            <a:pPr algn="ctr">
              <a:lnSpc>
                <a:spcPct val="150000"/>
              </a:lnSpc>
              <a:buFont typeface="Wingdings" pitchFamily="2" charset="2"/>
              <a:buChar char="§"/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 забезпечує рух  тіла або  окремих його частин у просторі; </a:t>
            </a:r>
          </a:p>
          <a:p>
            <a:pPr algn="ctr">
              <a:lnSpc>
                <a:spcPct val="150000"/>
              </a:lnSpc>
              <a:buFont typeface="Wingdings" pitchFamily="2" charset="2"/>
              <a:buChar char="§"/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 визначає форму і розміри нашого тіла.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C:\Documents and Settings\Admin\Рабочий стол\Man-Runni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4429132"/>
            <a:ext cx="1963737" cy="20161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357167"/>
            <a:ext cx="821537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Значення опорно-рухової  системи, її будова та функції. Кістки, хрящі.</a:t>
            </a:r>
            <a:endParaRPr lang="ru-RU" sz="3200" dirty="0">
              <a:solidFill>
                <a:srgbClr val="00330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714612" y="1571612"/>
            <a:ext cx="3571900" cy="85725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8575"/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ОПОРНО-РУХОВА СИСТЕМА</a:t>
            </a:r>
            <a:endParaRPr lang="ru-RU" sz="2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Выгнутая вправо стрелка 4"/>
          <p:cNvSpPr/>
          <p:nvPr/>
        </p:nvSpPr>
        <p:spPr>
          <a:xfrm rot="20420093">
            <a:off x="6299385" y="2324564"/>
            <a:ext cx="763587" cy="633412"/>
          </a:xfrm>
          <a:prstGeom prst="curvedLef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Выгнутая влево стрелка 5"/>
          <p:cNvSpPr/>
          <p:nvPr/>
        </p:nvSpPr>
        <p:spPr>
          <a:xfrm rot="852181">
            <a:off x="1847407" y="2310428"/>
            <a:ext cx="857250" cy="608013"/>
          </a:xfrm>
          <a:prstGeom prst="curved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72066" y="3071810"/>
            <a:ext cx="2571768" cy="714380"/>
          </a:xfrm>
          <a:prstGeom prst="roundRect">
            <a:avLst/>
          </a:prstGeom>
          <a:ln w="28575"/>
          <a:effectLst>
            <a:glow rad="63500">
              <a:schemeClr val="accent2">
                <a:satMod val="175000"/>
                <a:alpha val="40000"/>
              </a:schemeClr>
            </a:glow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ЯЗИ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Активна частина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500166" y="3000372"/>
            <a:ext cx="2286017" cy="785818"/>
          </a:xfrm>
          <a:prstGeom prst="roundRect">
            <a:avLst/>
          </a:prstGeom>
          <a:ln w="28575"/>
          <a:effectLst>
            <a:glow rad="63500">
              <a:schemeClr val="accent2">
                <a:satMod val="175000"/>
                <a:alpha val="40000"/>
              </a:schemeClr>
            </a:glow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СКЕЛЕТ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Пасивна частина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16" descr="C:\Users\HostM@ster\Desktop\Буфер обмена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929066"/>
            <a:ext cx="2714644" cy="27241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10" name="Picture 21" descr="C:\Documents and Settings\Admin\Рабочий стол\f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3929066"/>
            <a:ext cx="2809882" cy="266621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357167"/>
            <a:ext cx="821537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Значення опорно-рухової  системи, її будова та функції. Кістки, хрящі.</a:t>
            </a:r>
            <a:endParaRPr lang="ru-RU" sz="3200" dirty="0">
              <a:solidFill>
                <a:srgbClr val="0033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1643050"/>
            <a:ext cx="3143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Функції скелета:</a:t>
            </a:r>
            <a:endParaRPr lang="ru-RU" sz="2800" b="1" i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285992"/>
            <a:ext cx="2214578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3357554" y="1643050"/>
            <a:ext cx="5429288" cy="4958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altLang="ru-RU" sz="2000" b="1" i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Опорна</a:t>
            </a:r>
            <a:endParaRPr lang="ru-RU" altLang="ru-RU" sz="2000" b="1" i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ru-RU" b="1" dirty="0" smtClean="0">
                <a:latin typeface="Times New Roman" pitchFamily="18" charset="0"/>
                <a:cs typeface="Times New Roman" pitchFamily="18" charset="0"/>
              </a:rPr>
              <a:t>Скелет забезпечує опору всій масі тіла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 орган</a:t>
            </a:r>
            <a:r>
              <a:rPr lang="uk-UA" altLang="ru-RU" b="1" dirty="0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altLang="ru-RU" b="1" dirty="0" err="1" smtClean="0">
                <a:latin typeface="Times New Roman" pitchFamily="18" charset="0"/>
                <a:cs typeface="Times New Roman" pitchFamily="18" charset="0"/>
              </a:rPr>
              <a:t>зм</a:t>
            </a:r>
            <a:r>
              <a:rPr lang="uk-UA" altLang="ru-RU" b="1" dirty="0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uk-UA" altLang="ru-RU" sz="20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Рухова</a:t>
            </a:r>
            <a:endParaRPr lang="ru-RU" altLang="ru-RU" sz="2000" b="1" i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ru-RU" b="1" dirty="0" smtClean="0">
                <a:latin typeface="Times New Roman" pitchFamily="18" charset="0"/>
                <a:cs typeface="Times New Roman" pitchFamily="18" charset="0"/>
              </a:rPr>
              <a:t>Кістки виконують роль важелів, які приводять у рух прикріплені до них м</a:t>
            </a:r>
            <a:r>
              <a:rPr lang="en-US" altLang="ru-RU" b="1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altLang="ru-RU" b="1" dirty="0" smtClean="0">
                <a:latin typeface="Times New Roman" pitchFamily="18" charset="0"/>
                <a:cs typeface="Times New Roman" pitchFamily="18" charset="0"/>
              </a:rPr>
              <a:t>язи.</a:t>
            </a:r>
            <a:endParaRPr lang="ru-RU" alt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altLang="ru-RU" sz="20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uk-UA" altLang="ru-RU" sz="2000" b="1" i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хисна</a:t>
            </a:r>
            <a:endParaRPr lang="ru-RU" altLang="ru-RU" sz="2000" b="1" i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ru-RU" b="1" dirty="0" smtClean="0">
                <a:latin typeface="Times New Roman" pitchFamily="18" charset="0"/>
                <a:cs typeface="Times New Roman" pitchFamily="18" charset="0"/>
              </a:rPr>
              <a:t>Скелет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ru-RU" b="1" dirty="0" smtClean="0">
                <a:latin typeface="Times New Roman" pitchFamily="18" charset="0"/>
                <a:cs typeface="Times New Roman" pitchFamily="18" charset="0"/>
              </a:rPr>
              <a:t>захищає внутрішні органи від механічних ушкоджень.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k-UA" alt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altLang="ru-RU" sz="2000" b="1" i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Формо</a:t>
            </a:r>
            <a:r>
              <a:rPr lang="uk-UA" altLang="ru-RU" sz="20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утворююча</a:t>
            </a:r>
            <a:endParaRPr lang="ru-RU" altLang="ru-RU" sz="2000" b="1" i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ru-RU" b="1" dirty="0" smtClean="0">
                <a:latin typeface="Times New Roman" pitchFamily="18" charset="0"/>
                <a:cs typeface="Times New Roman" pitchFamily="18" charset="0"/>
              </a:rPr>
              <a:t>Скелет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ru-RU" b="1" dirty="0" smtClean="0">
                <a:latin typeface="Times New Roman" pitchFamily="18" charset="0"/>
                <a:cs typeface="Times New Roman" pitchFamily="18" charset="0"/>
              </a:rPr>
              <a:t>визначає і зберігає форму тіла.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k-UA" alt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altLang="ru-RU" sz="20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Кров</a:t>
            </a:r>
            <a:r>
              <a:rPr lang="uk-UA" altLang="ru-RU" sz="2000" b="1" i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отворна</a:t>
            </a:r>
            <a:endParaRPr lang="ru-RU" altLang="ru-RU" sz="2000" b="1" i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ru-RU" b="1" dirty="0" smtClean="0">
                <a:latin typeface="Times New Roman" pitchFamily="18" charset="0"/>
                <a:cs typeface="Times New Roman" pitchFamily="18" charset="0"/>
              </a:rPr>
              <a:t>Червоний кістковий мозок – джерело клітин крові.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altLang="ru-RU" sz="2000" b="1" i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Обм</a:t>
            </a:r>
            <a:r>
              <a:rPr lang="uk-UA" altLang="ru-RU" sz="2000" b="1" i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інна</a:t>
            </a:r>
            <a:endParaRPr lang="ru-RU" altLang="ru-RU" sz="2000" b="1" i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uk-UA" altLang="ru-RU" b="1" dirty="0" smtClean="0">
                <a:latin typeface="Times New Roman" pitchFamily="18" charset="0"/>
                <a:cs typeface="Times New Roman" pitchFamily="18" charset="0"/>
              </a:rPr>
              <a:t> кістки – джерело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b="1" dirty="0" smtClean="0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altLang="ru-RU" b="1" dirty="0" smtClean="0">
                <a:latin typeface="Times New Roman" pitchFamily="18" charset="0"/>
                <a:cs typeface="Times New Roman" pitchFamily="18" charset="0"/>
              </a:rPr>
              <a:t>Р,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ru-RU" b="1" dirty="0" smtClean="0">
                <a:latin typeface="Times New Roman" pitchFamily="18" charset="0"/>
                <a:cs typeface="Times New Roman" pitchFamily="18" charset="0"/>
              </a:rPr>
              <a:t>та інших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 м</a:t>
            </a:r>
            <a:r>
              <a:rPr lang="uk-UA" altLang="ru-RU" b="1" dirty="0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altLang="ru-RU" b="1" dirty="0" err="1" smtClean="0">
                <a:latin typeface="Times New Roman" pitchFamily="18" charset="0"/>
                <a:cs typeface="Times New Roman" pitchFamily="18" charset="0"/>
              </a:rPr>
              <a:t>неральн</a:t>
            </a:r>
            <a:r>
              <a:rPr lang="uk-UA" altLang="ru-RU" b="1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altLang="ru-RU" b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ru-RU" b="1" dirty="0" smtClean="0">
                <a:latin typeface="Times New Roman" pitchFamily="18" charset="0"/>
                <a:cs typeface="Times New Roman" pitchFamily="18" charset="0"/>
              </a:rPr>
              <a:t>речовин.</a:t>
            </a:r>
            <a:endParaRPr lang="ru-RU" alt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357167"/>
            <a:ext cx="821537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Значення опорно-рухової  системи, її будова та функції. Кістки, хрящі.</a:t>
            </a:r>
            <a:endParaRPr lang="ru-RU" sz="3200" dirty="0">
              <a:solidFill>
                <a:srgbClr val="0033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500174"/>
            <a:ext cx="33575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Функції  скелетних  м</a:t>
            </a:r>
            <a:r>
              <a:rPr lang="en-US" sz="28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8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язів:</a:t>
            </a:r>
            <a:endParaRPr lang="ru-RU" sz="2800" b="1" i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2786058"/>
            <a:ext cx="2928957" cy="37695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3786182" y="1785926"/>
            <a:ext cx="4714908" cy="438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uk-UA" altLang="ru-RU" sz="20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Енергетична </a:t>
            </a:r>
            <a:endParaRPr lang="ru-RU" altLang="ru-RU" sz="2000" b="1" i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 err="1" smtClean="0">
                <a:latin typeface="Times New Roman" pitchFamily="18" charset="0"/>
                <a:cs typeface="Times New Roman" pitchFamily="18" charset="0"/>
              </a:rPr>
              <a:t>Перетворюють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 err="1" smtClean="0">
                <a:latin typeface="Times New Roman" pitchFamily="18" charset="0"/>
                <a:cs typeface="Times New Roman" pitchFamily="18" charset="0"/>
              </a:rPr>
              <a:t>хімічну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 err="1" smtClean="0">
                <a:latin typeface="Times New Roman" pitchFamily="18" charset="0"/>
                <a:cs typeface="Times New Roman" pitchFamily="18" charset="0"/>
              </a:rPr>
              <a:t>енергію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altLang="ru-RU" b="1" dirty="0" err="1" smtClean="0">
                <a:latin typeface="Times New Roman" pitchFamily="18" charset="0"/>
                <a:cs typeface="Times New Roman" pitchFamily="18" charset="0"/>
              </a:rPr>
              <a:t>механічну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altLang="ru-RU" b="1" dirty="0" err="1" smtClean="0">
                <a:latin typeface="Times New Roman" pitchFamily="18" charset="0"/>
                <a:cs typeface="Times New Roman" pitchFamily="18" charset="0"/>
              </a:rPr>
              <a:t>теплову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uk-UA" altLang="ru-RU" sz="20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Рухова</a:t>
            </a:r>
            <a:endParaRPr lang="ru-RU" altLang="ru-RU" sz="2000" b="1" i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ru-RU" b="1" dirty="0" smtClean="0">
                <a:latin typeface="Times New Roman" pitchFamily="18" charset="0"/>
                <a:cs typeface="Times New Roman" pitchFamily="18" charset="0"/>
              </a:rPr>
              <a:t> Забезпечують рухи різних частин скелета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altLang="ru-RU" sz="20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uk-UA" altLang="ru-RU" sz="2000" b="1" i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хисна</a:t>
            </a:r>
            <a:endParaRPr lang="ru-RU" altLang="ru-RU" sz="2000" b="1" i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ru-RU" b="1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altLang="ru-RU" b="1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altLang="ru-RU" b="1" dirty="0" smtClean="0">
                <a:latin typeface="Times New Roman" pitchFamily="18" charset="0"/>
                <a:cs typeface="Times New Roman" pitchFamily="18" charset="0"/>
              </a:rPr>
              <a:t>язи 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ru-RU" b="1" dirty="0" smtClean="0">
                <a:latin typeface="Times New Roman" pitchFamily="18" charset="0"/>
                <a:cs typeface="Times New Roman" pitchFamily="18" charset="0"/>
              </a:rPr>
              <a:t>захищають внутрішні органи та кістки від механічних ушкоджень.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k-UA" alt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altLang="ru-RU" sz="2000" b="1" i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Формо</a:t>
            </a:r>
            <a:r>
              <a:rPr lang="uk-UA" altLang="ru-RU" sz="20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утворююча</a:t>
            </a:r>
            <a:endParaRPr lang="ru-RU" altLang="ru-RU" sz="2000" b="1" i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altLang="ru-RU" b="1" dirty="0" err="1" smtClean="0">
                <a:latin typeface="Times New Roman" pitchFamily="18" charset="0"/>
                <a:cs typeface="Times New Roman" pitchFamily="18" charset="0"/>
              </a:rPr>
              <a:t>Визначють</a:t>
            </a:r>
            <a:r>
              <a:rPr lang="uk-UA" altLang="ru-RU" b="1" dirty="0" smtClean="0">
                <a:latin typeface="Times New Roman" pitchFamily="18" charset="0"/>
                <a:cs typeface="Times New Roman" pitchFamily="18" charset="0"/>
              </a:rPr>
              <a:t>  форму тіла.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k-UA" alt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uk-UA" altLang="ru-RU" sz="2000" b="1" i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Запасаюча</a:t>
            </a:r>
            <a:r>
              <a:rPr lang="uk-UA" altLang="ru-RU" sz="20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2000" b="1" i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ru-RU" b="1" dirty="0" smtClean="0">
                <a:latin typeface="Times New Roman" pitchFamily="18" charset="0"/>
                <a:cs typeface="Times New Roman" pitchFamily="18" charset="0"/>
              </a:rPr>
              <a:t>У м</a:t>
            </a:r>
            <a:r>
              <a:rPr lang="en-US" altLang="ru-RU" b="1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altLang="ru-RU" b="1" dirty="0" smtClean="0">
                <a:latin typeface="Times New Roman" pitchFamily="18" charset="0"/>
                <a:cs typeface="Times New Roman" pitchFamily="18" charset="0"/>
              </a:rPr>
              <a:t>язах відкладається глікоген.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altLang="ru-RU" sz="2000" b="1" i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Обм</a:t>
            </a:r>
            <a:r>
              <a:rPr lang="uk-UA" altLang="ru-RU" sz="2000" b="1" i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інна</a:t>
            </a:r>
            <a:endParaRPr lang="ru-RU" altLang="ru-RU" sz="2000" b="1" i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uk-UA" altLang="ru-RU" b="1" dirty="0" smtClean="0">
                <a:latin typeface="Times New Roman" pitchFamily="18" charset="0"/>
                <a:cs typeface="Times New Roman" pitchFamily="18" charset="0"/>
              </a:rPr>
              <a:t> У м</a:t>
            </a:r>
            <a:r>
              <a:rPr lang="en-US" altLang="ru-RU" b="1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altLang="ru-RU" b="1" dirty="0" smtClean="0">
                <a:latin typeface="Times New Roman" pitchFamily="18" charset="0"/>
                <a:cs typeface="Times New Roman" pitchFamily="18" charset="0"/>
              </a:rPr>
              <a:t>язах відбувається обмін вуглеводів</a:t>
            </a:r>
            <a:endParaRPr lang="ru-RU" alt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357167"/>
            <a:ext cx="821537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Значення опорно-рухової  системи, її будова та функції. Кістки, хрящі.</a:t>
            </a:r>
            <a:endParaRPr lang="ru-RU" sz="3200" dirty="0">
              <a:solidFill>
                <a:srgbClr val="0033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347" y="1571612"/>
            <a:ext cx="728667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u="sng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Скелет</a:t>
            </a:r>
            <a:r>
              <a:rPr lang="uk-UA" sz="28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це сукупність з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400" b="1" dirty="0" err="1" smtClean="0">
                <a:latin typeface="Times New Roman" pitchFamily="18" charset="0"/>
                <a:cs typeface="Times New Roman" pitchFamily="18" charset="0"/>
              </a:rPr>
              <a:t>єднаних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між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собою</a:t>
            </a:r>
          </a:p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                  кісток і хрящів. </a:t>
            </a:r>
            <a:endParaRPr lang="ru-RU" sz="2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43240" y="2714620"/>
            <a:ext cx="27860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Основу скелета людини складають кісткова та хрящова тканини.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786058"/>
            <a:ext cx="2966248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2857496"/>
            <a:ext cx="2928958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85720" y="6143644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Кісткова тканина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00760" y="6143644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Хрящова тканина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357167"/>
            <a:ext cx="821537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Значення опорно-рухової  системи, її будова та функції. Кістки, хрящі.</a:t>
            </a:r>
            <a:endParaRPr lang="ru-RU" sz="3200" dirty="0">
              <a:solidFill>
                <a:srgbClr val="0033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43240" y="2714620"/>
            <a:ext cx="27860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Основу скелета людини складають кісткова та хрящова тканини.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narodna-osvita.com.ua/uploads/mishuk-bio-8_files/mishuk-bio-8-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643050"/>
            <a:ext cx="6643734" cy="464347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286380" y="1571612"/>
            <a:ext cx="11430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Остеон</a:t>
            </a:r>
            <a:r>
              <a:rPr lang="uk-UA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86578" y="1500174"/>
            <a:ext cx="207170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Губчаста речовина</a:t>
            </a:r>
          </a:p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кістки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28860" y="5643578"/>
            <a:ext cx="4500594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Будова кісткової  тканини</a:t>
            </a:r>
          </a:p>
          <a:p>
            <a:pPr algn="ctr"/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29455" y="5000636"/>
            <a:ext cx="1857388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Компактна речовина</a:t>
            </a:r>
          </a:p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кістки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72133" y="5214950"/>
            <a:ext cx="128588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   Нерв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14744" y="1500174"/>
            <a:ext cx="142876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Відростки </a:t>
            </a:r>
          </a:p>
          <a:p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остеоцита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14480" y="2714620"/>
            <a:ext cx="142876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Остеоцит</a:t>
            </a:r>
            <a:r>
              <a:rPr lang="uk-UA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57356" y="3286124"/>
            <a:ext cx="89178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Окістя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71604" y="5286388"/>
            <a:ext cx="21431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Канал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остеона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43306" y="5214950"/>
            <a:ext cx="207170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Кровоносні судини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931</TotalTime>
  <Words>1009</Words>
  <Application>Microsoft Office PowerPoint</Application>
  <PresentationFormat>Экран (4:3)</PresentationFormat>
  <Paragraphs>145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      Тема: Опора та рух Тема уроку: Значення опорно-рухової  системи, її будова та функції. Кістки, хрящі.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AlexR</cp:lastModifiedBy>
  <cp:revision>140</cp:revision>
  <dcterms:created xsi:type="dcterms:W3CDTF">2014-07-24T10:16:10Z</dcterms:created>
  <dcterms:modified xsi:type="dcterms:W3CDTF">2018-11-27T11:47:38Z</dcterms:modified>
</cp:coreProperties>
</file>