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2" r:id="rId6"/>
    <p:sldId id="263" r:id="rId7"/>
    <p:sldId id="264" r:id="rId8"/>
    <p:sldId id="265" r:id="rId9"/>
    <p:sldId id="266" r:id="rId10"/>
    <p:sldId id="268" r:id="rId11"/>
    <p:sldId id="267" r:id="rId12"/>
    <p:sldId id="270" r:id="rId13"/>
    <p:sldId id="273" r:id="rId14"/>
    <p:sldId id="276" r:id="rId15"/>
    <p:sldId id="271" r:id="rId16"/>
    <p:sldId id="272" r:id="rId17"/>
    <p:sldId id="275" r:id="rId18"/>
    <p:sldId id="274" r:id="rId19"/>
    <p:sldId id="278" r:id="rId20"/>
    <p:sldId id="279" r:id="rId21"/>
    <p:sldId id="277" r:id="rId22"/>
    <p:sldId id="280" r:id="rId23"/>
    <p:sldId id="283" r:id="rId24"/>
    <p:sldId id="281" r:id="rId25"/>
    <p:sldId id="282" r:id="rId26"/>
    <p:sldId id="284" r:id="rId27"/>
    <p:sldId id="285" r:id="rId28"/>
    <p:sldId id="286" r:id="rId29"/>
    <p:sldId id="287" r:id="rId30"/>
    <p:sldId id="288" r:id="rId31"/>
    <p:sldId id="289" r:id="rId32"/>
    <p:sldId id="291" r:id="rId33"/>
    <p:sldId id="292" r:id="rId34"/>
  </p:sldIdLst>
  <p:sldSz cx="9144000" cy="6858000" type="screen4x3"/>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33" autoAdjust="0"/>
  </p:normalViewPr>
  <p:slideViewPr>
    <p:cSldViewPr>
      <p:cViewPr varScale="1">
        <p:scale>
          <a:sx n="69" d="100"/>
          <a:sy n="69" d="100"/>
        </p:scale>
        <p:origin x="-1416" y="-102"/>
      </p:cViewPr>
      <p:guideLst>
        <p:guide orient="horz" pos="2160"/>
        <p:guide pos="2880"/>
      </p:guideLst>
    </p:cSldViewPr>
  </p:slideViewPr>
  <p:outlineViewPr>
    <p:cViewPr>
      <p:scale>
        <a:sx n="33" d="100"/>
        <a:sy n="33" d="100"/>
      </p:scale>
      <p:origin x="0" y="182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uk-UA"/>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uk-UA"/>
          </a:p>
        </p:txBody>
      </p:sp>
      <p:sp>
        <p:nvSpPr>
          <p:cNvPr id="4" name="Дата 3"/>
          <p:cNvSpPr>
            <a:spLocks noGrp="1"/>
          </p:cNvSpPr>
          <p:nvPr>
            <p:ph type="dt" sz="half" idx="10"/>
          </p:nvPr>
        </p:nvSpPr>
        <p:spPr/>
        <p:txBody>
          <a:bodyPr/>
          <a:lstStyle/>
          <a:p>
            <a:fld id="{49809F55-CED2-4AFA-9309-71CB099D5DD6}" type="datetimeFigureOut">
              <a:rPr lang="uk-UA" smtClean="0"/>
              <a:t>13.10.2021</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3E60A342-5749-4A79-AE83-D1BCDBD53E8A}" type="slidenum">
              <a:rPr lang="uk-UA" smtClean="0"/>
              <a:t>‹#›</a:t>
            </a:fld>
            <a:endParaRPr lang="uk-UA"/>
          </a:p>
        </p:txBody>
      </p:sp>
    </p:spTree>
    <p:extLst>
      <p:ext uri="{BB962C8B-B14F-4D97-AF65-F5344CB8AC3E}">
        <p14:creationId xmlns:p14="http://schemas.microsoft.com/office/powerpoint/2010/main" val="10379391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10"/>
          </p:nvPr>
        </p:nvSpPr>
        <p:spPr/>
        <p:txBody>
          <a:bodyPr/>
          <a:lstStyle/>
          <a:p>
            <a:fld id="{49809F55-CED2-4AFA-9309-71CB099D5DD6}" type="datetimeFigureOut">
              <a:rPr lang="uk-UA" smtClean="0"/>
              <a:t>13.10.2021</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3E60A342-5749-4A79-AE83-D1BCDBD53E8A}" type="slidenum">
              <a:rPr lang="uk-UA" smtClean="0"/>
              <a:t>‹#›</a:t>
            </a:fld>
            <a:endParaRPr lang="uk-UA"/>
          </a:p>
        </p:txBody>
      </p:sp>
    </p:spTree>
    <p:extLst>
      <p:ext uri="{BB962C8B-B14F-4D97-AF65-F5344CB8AC3E}">
        <p14:creationId xmlns:p14="http://schemas.microsoft.com/office/powerpoint/2010/main" val="1282175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uk-UA"/>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49809F55-CED2-4AFA-9309-71CB099D5DD6}" type="datetimeFigureOut">
              <a:rPr lang="uk-UA" smtClean="0"/>
              <a:t>13.10.2021</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3E60A342-5749-4A79-AE83-D1BCDBD53E8A}" type="slidenum">
              <a:rPr lang="uk-UA" smtClean="0"/>
              <a:t>‹#›</a:t>
            </a:fld>
            <a:endParaRPr lang="uk-UA"/>
          </a:p>
        </p:txBody>
      </p:sp>
    </p:spTree>
    <p:extLst>
      <p:ext uri="{BB962C8B-B14F-4D97-AF65-F5344CB8AC3E}">
        <p14:creationId xmlns:p14="http://schemas.microsoft.com/office/powerpoint/2010/main" val="1042631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5" name="Дата 4"/>
          <p:cNvSpPr>
            <a:spLocks noGrp="1"/>
          </p:cNvSpPr>
          <p:nvPr>
            <p:ph type="dt" sz="half" idx="10"/>
          </p:nvPr>
        </p:nvSpPr>
        <p:spPr/>
        <p:txBody>
          <a:bodyPr/>
          <a:lstStyle/>
          <a:p>
            <a:fld id="{49809F55-CED2-4AFA-9309-71CB099D5DD6}" type="datetimeFigureOut">
              <a:rPr lang="uk-UA" smtClean="0"/>
              <a:t>13.10.2021</a:t>
            </a:fld>
            <a:endParaRPr lang="uk-UA"/>
          </a:p>
        </p:txBody>
      </p:sp>
      <p:sp>
        <p:nvSpPr>
          <p:cNvPr id="6" name="Нижний колонтитул 5"/>
          <p:cNvSpPr>
            <a:spLocks noGrp="1"/>
          </p:cNvSpPr>
          <p:nvPr>
            <p:ph type="ftr" sz="quarter" idx="11"/>
          </p:nvPr>
        </p:nvSpPr>
        <p:spPr/>
        <p:txBody>
          <a:bodyPr/>
          <a:lstStyle/>
          <a:p>
            <a:endParaRPr lang="uk-UA"/>
          </a:p>
        </p:txBody>
      </p:sp>
      <p:sp>
        <p:nvSpPr>
          <p:cNvPr id="7" name="Номер слайда 6"/>
          <p:cNvSpPr>
            <a:spLocks noGrp="1"/>
          </p:cNvSpPr>
          <p:nvPr>
            <p:ph type="sldNum" sz="quarter" idx="12"/>
          </p:nvPr>
        </p:nvSpPr>
        <p:spPr/>
        <p:txBody>
          <a:bodyPr/>
          <a:lstStyle/>
          <a:p>
            <a:fld id="{3E60A342-5749-4A79-AE83-D1BCDBD53E8A}" type="slidenum">
              <a:rPr lang="uk-UA" smtClean="0"/>
              <a:t>‹#›</a:t>
            </a:fld>
            <a:endParaRPr lang="uk-UA"/>
          </a:p>
        </p:txBody>
      </p:sp>
    </p:spTree>
    <p:extLst>
      <p:ext uri="{BB962C8B-B14F-4D97-AF65-F5344CB8AC3E}">
        <p14:creationId xmlns:p14="http://schemas.microsoft.com/office/powerpoint/2010/main" val="13524877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uk-UA"/>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7" name="Дата 6"/>
          <p:cNvSpPr>
            <a:spLocks noGrp="1"/>
          </p:cNvSpPr>
          <p:nvPr>
            <p:ph type="dt" sz="half" idx="10"/>
          </p:nvPr>
        </p:nvSpPr>
        <p:spPr/>
        <p:txBody>
          <a:bodyPr/>
          <a:lstStyle/>
          <a:p>
            <a:fld id="{49809F55-CED2-4AFA-9309-71CB099D5DD6}" type="datetimeFigureOut">
              <a:rPr lang="uk-UA" smtClean="0"/>
              <a:t>13.10.2021</a:t>
            </a:fld>
            <a:endParaRPr lang="uk-UA"/>
          </a:p>
        </p:txBody>
      </p:sp>
      <p:sp>
        <p:nvSpPr>
          <p:cNvPr id="8" name="Нижний колонтитул 7"/>
          <p:cNvSpPr>
            <a:spLocks noGrp="1"/>
          </p:cNvSpPr>
          <p:nvPr>
            <p:ph type="ftr" sz="quarter" idx="11"/>
          </p:nvPr>
        </p:nvSpPr>
        <p:spPr/>
        <p:txBody>
          <a:bodyPr/>
          <a:lstStyle/>
          <a:p>
            <a:endParaRPr lang="uk-UA"/>
          </a:p>
        </p:txBody>
      </p:sp>
      <p:sp>
        <p:nvSpPr>
          <p:cNvPr id="9" name="Номер слайда 8"/>
          <p:cNvSpPr>
            <a:spLocks noGrp="1"/>
          </p:cNvSpPr>
          <p:nvPr>
            <p:ph type="sldNum" sz="quarter" idx="12"/>
          </p:nvPr>
        </p:nvSpPr>
        <p:spPr/>
        <p:txBody>
          <a:bodyPr/>
          <a:lstStyle/>
          <a:p>
            <a:fld id="{3E60A342-5749-4A79-AE83-D1BCDBD53E8A}" type="slidenum">
              <a:rPr lang="uk-UA" smtClean="0"/>
              <a:t>‹#›</a:t>
            </a:fld>
            <a:endParaRPr lang="uk-UA"/>
          </a:p>
        </p:txBody>
      </p:sp>
    </p:spTree>
    <p:extLst>
      <p:ext uri="{BB962C8B-B14F-4D97-AF65-F5344CB8AC3E}">
        <p14:creationId xmlns:p14="http://schemas.microsoft.com/office/powerpoint/2010/main" val="2705611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Дата 2"/>
          <p:cNvSpPr>
            <a:spLocks noGrp="1"/>
          </p:cNvSpPr>
          <p:nvPr>
            <p:ph type="dt" sz="half" idx="10"/>
          </p:nvPr>
        </p:nvSpPr>
        <p:spPr/>
        <p:txBody>
          <a:bodyPr/>
          <a:lstStyle/>
          <a:p>
            <a:fld id="{49809F55-CED2-4AFA-9309-71CB099D5DD6}" type="datetimeFigureOut">
              <a:rPr lang="uk-UA" smtClean="0"/>
              <a:t>13.10.2021</a:t>
            </a:fld>
            <a:endParaRPr lang="uk-UA"/>
          </a:p>
        </p:txBody>
      </p:sp>
      <p:sp>
        <p:nvSpPr>
          <p:cNvPr id="4" name="Нижний колонтитул 3"/>
          <p:cNvSpPr>
            <a:spLocks noGrp="1"/>
          </p:cNvSpPr>
          <p:nvPr>
            <p:ph type="ftr" sz="quarter" idx="11"/>
          </p:nvPr>
        </p:nvSpPr>
        <p:spPr/>
        <p:txBody>
          <a:bodyPr/>
          <a:lstStyle/>
          <a:p>
            <a:endParaRPr lang="uk-UA"/>
          </a:p>
        </p:txBody>
      </p:sp>
      <p:sp>
        <p:nvSpPr>
          <p:cNvPr id="5" name="Номер слайда 4"/>
          <p:cNvSpPr>
            <a:spLocks noGrp="1"/>
          </p:cNvSpPr>
          <p:nvPr>
            <p:ph type="sldNum" sz="quarter" idx="12"/>
          </p:nvPr>
        </p:nvSpPr>
        <p:spPr/>
        <p:txBody>
          <a:bodyPr/>
          <a:lstStyle/>
          <a:p>
            <a:fld id="{3E60A342-5749-4A79-AE83-D1BCDBD53E8A}" type="slidenum">
              <a:rPr lang="uk-UA" smtClean="0"/>
              <a:t>‹#›</a:t>
            </a:fld>
            <a:endParaRPr lang="uk-UA"/>
          </a:p>
        </p:txBody>
      </p:sp>
    </p:spTree>
    <p:extLst>
      <p:ext uri="{BB962C8B-B14F-4D97-AF65-F5344CB8AC3E}">
        <p14:creationId xmlns:p14="http://schemas.microsoft.com/office/powerpoint/2010/main" val="30933678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49809F55-CED2-4AFA-9309-71CB099D5DD6}" type="datetimeFigureOut">
              <a:rPr lang="uk-UA" smtClean="0"/>
              <a:t>13.10.2021</a:t>
            </a:fld>
            <a:endParaRPr lang="uk-UA"/>
          </a:p>
        </p:txBody>
      </p:sp>
      <p:sp>
        <p:nvSpPr>
          <p:cNvPr id="3" name="Нижний колонтитул 2"/>
          <p:cNvSpPr>
            <a:spLocks noGrp="1"/>
          </p:cNvSpPr>
          <p:nvPr>
            <p:ph type="ftr" sz="quarter" idx="11"/>
          </p:nvPr>
        </p:nvSpPr>
        <p:spPr/>
        <p:txBody>
          <a:bodyPr/>
          <a:lstStyle/>
          <a:p>
            <a:endParaRPr lang="uk-UA"/>
          </a:p>
        </p:txBody>
      </p:sp>
      <p:sp>
        <p:nvSpPr>
          <p:cNvPr id="4" name="Номер слайда 3"/>
          <p:cNvSpPr>
            <a:spLocks noGrp="1"/>
          </p:cNvSpPr>
          <p:nvPr>
            <p:ph type="sldNum" sz="quarter" idx="12"/>
          </p:nvPr>
        </p:nvSpPr>
        <p:spPr/>
        <p:txBody>
          <a:bodyPr/>
          <a:lstStyle/>
          <a:p>
            <a:fld id="{3E60A342-5749-4A79-AE83-D1BCDBD53E8A}" type="slidenum">
              <a:rPr lang="uk-UA" smtClean="0"/>
              <a:t>‹#›</a:t>
            </a:fld>
            <a:endParaRPr lang="uk-UA"/>
          </a:p>
        </p:txBody>
      </p:sp>
    </p:spTree>
    <p:extLst>
      <p:ext uri="{BB962C8B-B14F-4D97-AF65-F5344CB8AC3E}">
        <p14:creationId xmlns:p14="http://schemas.microsoft.com/office/powerpoint/2010/main" val="2825471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uk-UA"/>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49809F55-CED2-4AFA-9309-71CB099D5DD6}" type="datetimeFigureOut">
              <a:rPr lang="uk-UA" smtClean="0"/>
              <a:t>13.10.2021</a:t>
            </a:fld>
            <a:endParaRPr lang="uk-UA"/>
          </a:p>
        </p:txBody>
      </p:sp>
      <p:sp>
        <p:nvSpPr>
          <p:cNvPr id="6" name="Нижний колонтитул 5"/>
          <p:cNvSpPr>
            <a:spLocks noGrp="1"/>
          </p:cNvSpPr>
          <p:nvPr>
            <p:ph type="ftr" sz="quarter" idx="11"/>
          </p:nvPr>
        </p:nvSpPr>
        <p:spPr/>
        <p:txBody>
          <a:bodyPr/>
          <a:lstStyle/>
          <a:p>
            <a:endParaRPr lang="uk-UA"/>
          </a:p>
        </p:txBody>
      </p:sp>
      <p:sp>
        <p:nvSpPr>
          <p:cNvPr id="7" name="Номер слайда 6"/>
          <p:cNvSpPr>
            <a:spLocks noGrp="1"/>
          </p:cNvSpPr>
          <p:nvPr>
            <p:ph type="sldNum" sz="quarter" idx="12"/>
          </p:nvPr>
        </p:nvSpPr>
        <p:spPr/>
        <p:txBody>
          <a:bodyPr/>
          <a:lstStyle/>
          <a:p>
            <a:fld id="{3E60A342-5749-4A79-AE83-D1BCDBD53E8A}" type="slidenum">
              <a:rPr lang="uk-UA" smtClean="0"/>
              <a:t>‹#›</a:t>
            </a:fld>
            <a:endParaRPr lang="uk-UA"/>
          </a:p>
        </p:txBody>
      </p:sp>
    </p:spTree>
    <p:extLst>
      <p:ext uri="{BB962C8B-B14F-4D97-AF65-F5344CB8AC3E}">
        <p14:creationId xmlns:p14="http://schemas.microsoft.com/office/powerpoint/2010/main" val="19980145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uk-UA"/>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k-UA"/>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49809F55-CED2-4AFA-9309-71CB099D5DD6}" type="datetimeFigureOut">
              <a:rPr lang="uk-UA" smtClean="0"/>
              <a:t>13.10.2021</a:t>
            </a:fld>
            <a:endParaRPr lang="uk-UA"/>
          </a:p>
        </p:txBody>
      </p:sp>
      <p:sp>
        <p:nvSpPr>
          <p:cNvPr id="6" name="Нижний колонтитул 5"/>
          <p:cNvSpPr>
            <a:spLocks noGrp="1"/>
          </p:cNvSpPr>
          <p:nvPr>
            <p:ph type="ftr" sz="quarter" idx="11"/>
          </p:nvPr>
        </p:nvSpPr>
        <p:spPr/>
        <p:txBody>
          <a:bodyPr/>
          <a:lstStyle/>
          <a:p>
            <a:endParaRPr lang="uk-UA"/>
          </a:p>
        </p:txBody>
      </p:sp>
      <p:sp>
        <p:nvSpPr>
          <p:cNvPr id="7" name="Номер слайда 6"/>
          <p:cNvSpPr>
            <a:spLocks noGrp="1"/>
          </p:cNvSpPr>
          <p:nvPr>
            <p:ph type="sldNum" sz="quarter" idx="12"/>
          </p:nvPr>
        </p:nvSpPr>
        <p:spPr/>
        <p:txBody>
          <a:bodyPr/>
          <a:lstStyle/>
          <a:p>
            <a:fld id="{3E60A342-5749-4A79-AE83-D1BCDBD53E8A}" type="slidenum">
              <a:rPr lang="uk-UA" smtClean="0"/>
              <a:t>‹#›</a:t>
            </a:fld>
            <a:endParaRPr lang="uk-UA"/>
          </a:p>
        </p:txBody>
      </p:sp>
    </p:spTree>
    <p:extLst>
      <p:ext uri="{BB962C8B-B14F-4D97-AF65-F5344CB8AC3E}">
        <p14:creationId xmlns:p14="http://schemas.microsoft.com/office/powerpoint/2010/main" val="30647819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10"/>
          </p:nvPr>
        </p:nvSpPr>
        <p:spPr/>
        <p:txBody>
          <a:bodyPr/>
          <a:lstStyle/>
          <a:p>
            <a:fld id="{49809F55-CED2-4AFA-9309-71CB099D5DD6}" type="datetimeFigureOut">
              <a:rPr lang="uk-UA" smtClean="0"/>
              <a:t>13.10.2021</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3E60A342-5749-4A79-AE83-D1BCDBD53E8A}" type="slidenum">
              <a:rPr lang="uk-UA" smtClean="0"/>
              <a:t>‹#›</a:t>
            </a:fld>
            <a:endParaRPr lang="uk-UA"/>
          </a:p>
        </p:txBody>
      </p:sp>
    </p:spTree>
    <p:extLst>
      <p:ext uri="{BB962C8B-B14F-4D97-AF65-F5344CB8AC3E}">
        <p14:creationId xmlns:p14="http://schemas.microsoft.com/office/powerpoint/2010/main" val="1134566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uk-UA"/>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10"/>
          </p:nvPr>
        </p:nvSpPr>
        <p:spPr/>
        <p:txBody>
          <a:bodyPr/>
          <a:lstStyle/>
          <a:p>
            <a:fld id="{49809F55-CED2-4AFA-9309-71CB099D5DD6}" type="datetimeFigureOut">
              <a:rPr lang="uk-UA" smtClean="0"/>
              <a:t>13.10.2021</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3E60A342-5749-4A79-AE83-D1BCDBD53E8A}" type="slidenum">
              <a:rPr lang="uk-UA" smtClean="0"/>
              <a:t>‹#›</a:t>
            </a:fld>
            <a:endParaRPr lang="uk-UA"/>
          </a:p>
        </p:txBody>
      </p:sp>
    </p:spTree>
    <p:extLst>
      <p:ext uri="{BB962C8B-B14F-4D97-AF65-F5344CB8AC3E}">
        <p14:creationId xmlns:p14="http://schemas.microsoft.com/office/powerpoint/2010/main" val="41255171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uk-UA"/>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809F55-CED2-4AFA-9309-71CB099D5DD6}" type="datetimeFigureOut">
              <a:rPr lang="uk-UA" smtClean="0"/>
              <a:t>13.10.2021</a:t>
            </a:fld>
            <a:endParaRPr lang="uk-UA"/>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k-UA"/>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60A342-5749-4A79-AE83-D1BCDBD53E8A}" type="slidenum">
              <a:rPr lang="uk-UA" smtClean="0"/>
              <a:t>‹#›</a:t>
            </a:fld>
            <a:endParaRPr lang="uk-UA"/>
          </a:p>
        </p:txBody>
      </p:sp>
    </p:spTree>
    <p:extLst>
      <p:ext uri="{BB962C8B-B14F-4D97-AF65-F5344CB8AC3E}">
        <p14:creationId xmlns:p14="http://schemas.microsoft.com/office/powerpoint/2010/main" val="26188475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2.png"/><Relationship Id="rId4" Type="http://schemas.openxmlformats.org/officeDocument/2006/relationships/image" Target="../media/image31.png"/></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91" y="0"/>
            <a:ext cx="9155783" cy="68580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79759" y="2105561"/>
            <a:ext cx="6120680" cy="1323439"/>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uk-UA" sz="4000" b="1" dirty="0" smtClean="0">
                <a:ln w="11430"/>
                <a:solidFill>
                  <a:srgbClr val="FFFF00"/>
                </a:solidFill>
                <a:effectLst>
                  <a:outerShdw blurRad="80000" dist="40000" dir="5040000" algn="tl">
                    <a:srgbClr val="000000">
                      <a:alpha val="30000"/>
                    </a:srgbClr>
                  </a:outerShdw>
                </a:effectLst>
              </a:rPr>
              <a:t>ІВАН КАРПЕНКО-КАРИЙ. ЖИТТЯ І ТВОРЧІСТЬ</a:t>
            </a:r>
            <a:endParaRPr lang="uk-UA" sz="4000" b="1" dirty="0">
              <a:ln w="11430"/>
              <a:solidFill>
                <a:srgbClr val="FFFF00"/>
              </a:solidFill>
              <a:effectLst>
                <a:outerShdw blurRad="80000" dist="40000" dir="5040000" algn="tl">
                  <a:srgbClr val="000000">
                    <a:alpha val="30000"/>
                  </a:srgbClr>
                </a:outerShdw>
              </a:effectLst>
            </a:endParaRPr>
          </a:p>
        </p:txBody>
      </p:sp>
      <p:pic>
        <p:nvPicPr>
          <p:cNvPr id="1028"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l="3420" t="33194" r="64254" b="7026"/>
          <a:stretch/>
        </p:blipFill>
        <p:spPr bwMode="auto">
          <a:xfrm>
            <a:off x="971600" y="3861048"/>
            <a:ext cx="2448272" cy="227850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2080" y="116632"/>
            <a:ext cx="2088231" cy="2650648"/>
          </a:xfrm>
          <a:prstGeom prst="ellipse">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34937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957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187624" y="908720"/>
            <a:ext cx="6552728" cy="4524315"/>
          </a:xfrm>
          <a:prstGeom prst="rect">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r>
              <a:rPr lang="uk-UA" sz="3600" dirty="0" smtClean="0">
                <a:solidFill>
                  <a:srgbClr val="FFC000"/>
                </a:solidFill>
              </a:rPr>
              <a:t>Іван Карпенко – Карий</a:t>
            </a:r>
            <a:br>
              <a:rPr lang="uk-UA" sz="3600" dirty="0" smtClean="0">
                <a:solidFill>
                  <a:srgbClr val="FFC000"/>
                </a:solidFill>
              </a:rPr>
            </a:br>
            <a:r>
              <a:rPr lang="uk-UA" sz="3600" dirty="0" smtClean="0">
                <a:solidFill>
                  <a:srgbClr val="FFC000"/>
                </a:solidFill>
              </a:rPr>
              <a:t>(Іван Карпович Тобілевич)</a:t>
            </a:r>
            <a:endParaRPr lang="uk-UA" sz="3600" dirty="0">
              <a:solidFill>
                <a:srgbClr val="FF0000"/>
              </a:solidFill>
            </a:endParaRPr>
          </a:p>
          <a:p>
            <a:r>
              <a:rPr lang="uk-UA" sz="3600" dirty="0" smtClean="0">
                <a:solidFill>
                  <a:srgbClr val="FF0000"/>
                </a:solidFill>
              </a:rPr>
              <a:t/>
            </a:r>
            <a:br>
              <a:rPr lang="uk-UA" sz="3600" dirty="0" smtClean="0">
                <a:solidFill>
                  <a:srgbClr val="FF0000"/>
                </a:solidFill>
              </a:rPr>
            </a:br>
            <a:r>
              <a:rPr lang="uk-UA" sz="3600" dirty="0" smtClean="0">
                <a:solidFill>
                  <a:srgbClr val="20A0E0"/>
                </a:solidFill>
              </a:rPr>
              <a:t>“Сцена - мій кумир, театр – священний храм для мене”</a:t>
            </a:r>
          </a:p>
          <a:p>
            <a:endParaRPr lang="uk-UA" sz="3600" dirty="0">
              <a:solidFill>
                <a:srgbClr val="20A0E0"/>
              </a:solidFill>
            </a:endParaRPr>
          </a:p>
          <a:p>
            <a:endParaRPr lang="uk-UA" sz="3600" dirty="0" smtClean="0">
              <a:solidFill>
                <a:srgbClr val="20A0E0"/>
              </a:solidFill>
            </a:endParaRPr>
          </a:p>
          <a:p>
            <a:endParaRPr lang="uk-UA" sz="3600" dirty="0">
              <a:solidFill>
                <a:srgbClr val="FFC000"/>
              </a:solidFill>
            </a:endParaRPr>
          </a:p>
        </p:txBody>
      </p:sp>
      <p:sp>
        <p:nvSpPr>
          <p:cNvPr id="3" name="Прямоугольник 2"/>
          <p:cNvSpPr/>
          <p:nvPr/>
        </p:nvSpPr>
        <p:spPr>
          <a:xfrm>
            <a:off x="1691680" y="4024456"/>
            <a:ext cx="4968552" cy="1008112"/>
          </a:xfrm>
          <a:prstGeom prst="rect">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solidFill>
                  <a:srgbClr val="FFFF00"/>
                </a:solidFill>
              </a:rPr>
              <a:t> </a:t>
            </a:r>
            <a:r>
              <a:rPr lang="uk-UA" sz="2400" b="1" dirty="0" smtClean="0">
                <a:solidFill>
                  <a:srgbClr val="FFC000"/>
                </a:solidFill>
              </a:rPr>
              <a:t>Роки життя: 1845 – 1907  </a:t>
            </a:r>
            <a:endParaRPr lang="uk-UA" sz="2400" b="1" dirty="0">
              <a:solidFill>
                <a:srgbClr val="FFC000"/>
              </a:solidFill>
            </a:endParaRPr>
          </a:p>
        </p:txBody>
      </p:sp>
    </p:spTree>
    <p:extLst>
      <p:ext uri="{BB962C8B-B14F-4D97-AF65-F5344CB8AC3E}">
        <p14:creationId xmlns:p14="http://schemas.microsoft.com/office/powerpoint/2010/main" val="4069220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1370"/>
          <a:stretch/>
        </p:blipFill>
        <p:spPr bwMode="auto">
          <a:xfrm>
            <a:off x="-108520" y="-99392"/>
            <a:ext cx="9361039" cy="71287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251520" y="563148"/>
            <a:ext cx="5040560" cy="5632311"/>
          </a:xfrm>
          <a:prstGeom prst="rect">
            <a:avLst/>
          </a:prstGeom>
          <a:solidFill>
            <a:srgbClr val="C00000"/>
          </a:solidFill>
        </p:spPr>
        <p:txBody>
          <a:bodyPr wrap="square" rtlCol="0">
            <a:spAutoFit/>
          </a:bodyPr>
          <a:lstStyle/>
          <a:p>
            <a:r>
              <a:rPr lang="ru-RU" sz="3600" b="1" dirty="0" err="1" smtClean="0">
                <a:solidFill>
                  <a:srgbClr val="FFC000"/>
                </a:solidFill>
              </a:rPr>
              <a:t>Іван</a:t>
            </a:r>
            <a:r>
              <a:rPr lang="ru-RU" sz="3600" b="1" dirty="0" smtClean="0">
                <a:solidFill>
                  <a:srgbClr val="FFC000"/>
                </a:solidFill>
              </a:rPr>
              <a:t> </a:t>
            </a:r>
            <a:r>
              <a:rPr lang="ru-RU" sz="3600" b="1" dirty="0" err="1" smtClean="0">
                <a:solidFill>
                  <a:srgbClr val="FFC000"/>
                </a:solidFill>
              </a:rPr>
              <a:t>Тобілевич</a:t>
            </a:r>
            <a:r>
              <a:rPr lang="ru-RU" sz="3600" b="1" dirty="0" smtClean="0">
                <a:solidFill>
                  <a:srgbClr val="FFC000"/>
                </a:solidFill>
              </a:rPr>
              <a:t> </a:t>
            </a:r>
            <a:r>
              <a:rPr lang="ru-RU" sz="3600" b="1" dirty="0" smtClean="0">
                <a:solidFill>
                  <a:srgbClr val="0070C0"/>
                </a:solidFill>
              </a:rPr>
              <a:t>(</a:t>
            </a:r>
            <a:r>
              <a:rPr lang="ru-RU" sz="3600" b="1" dirty="0" err="1" smtClean="0">
                <a:solidFill>
                  <a:srgbClr val="0070C0"/>
                </a:solidFill>
              </a:rPr>
              <a:t>псевдонім</a:t>
            </a:r>
            <a:r>
              <a:rPr lang="ru-RU" sz="3600" b="1" dirty="0" smtClean="0">
                <a:solidFill>
                  <a:srgbClr val="0070C0"/>
                </a:solidFill>
              </a:rPr>
              <a:t> Карпенко-Карий) </a:t>
            </a:r>
            <a:r>
              <a:rPr lang="ru-RU" sz="3600" b="1" dirty="0" err="1" smtClean="0">
                <a:solidFill>
                  <a:srgbClr val="FFC000"/>
                </a:solidFill>
              </a:rPr>
              <a:t>народився</a:t>
            </a:r>
            <a:r>
              <a:rPr lang="ru-RU" sz="3600" b="1" dirty="0" smtClean="0">
                <a:solidFill>
                  <a:srgbClr val="FFC000"/>
                </a:solidFill>
              </a:rPr>
              <a:t> 17 </a:t>
            </a:r>
            <a:r>
              <a:rPr lang="ru-RU" sz="3600" b="1" dirty="0" err="1" smtClean="0">
                <a:solidFill>
                  <a:srgbClr val="FFC000"/>
                </a:solidFill>
              </a:rPr>
              <a:t>вересня</a:t>
            </a:r>
            <a:r>
              <a:rPr lang="ru-RU" sz="3600" b="1" dirty="0" smtClean="0">
                <a:solidFill>
                  <a:srgbClr val="FFC000"/>
                </a:solidFill>
              </a:rPr>
              <a:t> 1845 р. у с. </a:t>
            </a:r>
            <a:r>
              <a:rPr lang="ru-RU" sz="3600" b="1" dirty="0" err="1" smtClean="0">
                <a:solidFill>
                  <a:srgbClr val="FFC000"/>
                </a:solidFill>
              </a:rPr>
              <a:t>Арсенівці</a:t>
            </a:r>
            <a:r>
              <a:rPr lang="ru-RU" sz="3600" b="1" dirty="0" smtClean="0">
                <a:solidFill>
                  <a:srgbClr val="FFC000"/>
                </a:solidFill>
              </a:rPr>
              <a:t> </a:t>
            </a:r>
            <a:r>
              <a:rPr lang="ru-RU" sz="3600" b="1" dirty="0" err="1" smtClean="0">
                <a:solidFill>
                  <a:srgbClr val="FFC000"/>
                </a:solidFill>
              </a:rPr>
              <a:t>поблизу</a:t>
            </a:r>
            <a:r>
              <a:rPr lang="ru-RU" sz="3600" b="1" dirty="0" smtClean="0">
                <a:solidFill>
                  <a:srgbClr val="FFC000"/>
                </a:solidFill>
              </a:rPr>
              <a:t> </a:t>
            </a:r>
            <a:r>
              <a:rPr lang="ru-RU" sz="3600" b="1" dirty="0" err="1" smtClean="0">
                <a:solidFill>
                  <a:srgbClr val="FFC000"/>
                </a:solidFill>
              </a:rPr>
              <a:t>Єлисаветграда</a:t>
            </a:r>
            <a:r>
              <a:rPr lang="ru-RU" sz="3600" b="1" dirty="0" smtClean="0">
                <a:solidFill>
                  <a:srgbClr val="FFC000"/>
                </a:solidFill>
              </a:rPr>
              <a:t> (</a:t>
            </a:r>
            <a:r>
              <a:rPr lang="ru-RU" sz="3600" b="1" dirty="0" err="1" smtClean="0">
                <a:solidFill>
                  <a:srgbClr val="FFC000"/>
                </a:solidFill>
              </a:rPr>
              <a:t>нині</a:t>
            </a:r>
            <a:r>
              <a:rPr lang="ru-RU" sz="3600" b="1" dirty="0" smtClean="0">
                <a:solidFill>
                  <a:srgbClr val="FFC000"/>
                </a:solidFill>
              </a:rPr>
              <a:t> </a:t>
            </a:r>
          </a:p>
          <a:p>
            <a:r>
              <a:rPr lang="ru-RU" sz="3600" b="1" dirty="0" smtClean="0">
                <a:solidFill>
                  <a:srgbClr val="FFC000"/>
                </a:solidFill>
              </a:rPr>
              <a:t>м. </a:t>
            </a:r>
            <a:r>
              <a:rPr lang="ru-RU" sz="3600" b="1" dirty="0" err="1" smtClean="0">
                <a:solidFill>
                  <a:srgbClr val="FFC000"/>
                </a:solidFill>
              </a:rPr>
              <a:t>Кропивницький</a:t>
            </a:r>
            <a:r>
              <a:rPr lang="ru-RU" sz="3600" b="1" dirty="0" smtClean="0">
                <a:solidFill>
                  <a:srgbClr val="FFC000"/>
                </a:solidFill>
              </a:rPr>
              <a:t>) у </a:t>
            </a:r>
            <a:r>
              <a:rPr lang="ru-RU" sz="3600" b="1" dirty="0" err="1" smtClean="0">
                <a:solidFill>
                  <a:srgbClr val="FFC000"/>
                </a:solidFill>
              </a:rPr>
              <a:t>родині</a:t>
            </a:r>
            <a:r>
              <a:rPr lang="ru-RU" sz="3600" b="1" dirty="0" smtClean="0">
                <a:solidFill>
                  <a:srgbClr val="FFC000"/>
                </a:solidFill>
              </a:rPr>
              <a:t> управителя </a:t>
            </a:r>
            <a:r>
              <a:rPr lang="ru-RU" sz="3600" b="1" dirty="0" err="1" smtClean="0">
                <a:solidFill>
                  <a:srgbClr val="FFC000"/>
                </a:solidFill>
              </a:rPr>
              <a:t>поміщицького</a:t>
            </a:r>
            <a:r>
              <a:rPr lang="ru-RU" sz="3600" b="1" dirty="0" smtClean="0">
                <a:solidFill>
                  <a:srgbClr val="FFC000"/>
                </a:solidFill>
              </a:rPr>
              <a:t> </a:t>
            </a:r>
            <a:r>
              <a:rPr lang="ru-RU" sz="3600" b="1" dirty="0" err="1" smtClean="0">
                <a:solidFill>
                  <a:srgbClr val="FFC000"/>
                </a:solidFill>
              </a:rPr>
              <a:t>маєтку</a:t>
            </a:r>
            <a:r>
              <a:rPr lang="ru-RU" sz="3600" b="1" dirty="0" smtClean="0">
                <a:solidFill>
                  <a:srgbClr val="FFC000"/>
                </a:solidFill>
              </a:rPr>
              <a:t>.</a:t>
            </a:r>
          </a:p>
          <a:p>
            <a:endParaRPr lang="uk-UA" sz="3600" b="1" dirty="0">
              <a:solidFill>
                <a:srgbClr val="FFC000"/>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548680"/>
            <a:ext cx="3096344" cy="4032448"/>
          </a:xfrm>
          <a:prstGeom prst="ellipse">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418256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1370"/>
          <a:stretch/>
        </p:blipFill>
        <p:spPr bwMode="auto">
          <a:xfrm>
            <a:off x="-108520" y="-131222"/>
            <a:ext cx="9361039" cy="71287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108462" y="277376"/>
            <a:ext cx="6047714" cy="2246769"/>
          </a:xfrm>
          <a:prstGeom prst="rect">
            <a:avLst/>
          </a:prstGeom>
          <a:solidFill>
            <a:srgbClr val="C00000"/>
          </a:solidFill>
          <a:ln>
            <a:solidFill>
              <a:srgbClr val="FFFF00"/>
            </a:solidFill>
          </a:ln>
        </p:spPr>
        <p:txBody>
          <a:bodyPr wrap="square" rtlCol="0">
            <a:spAutoFit/>
          </a:bodyPr>
          <a:lstStyle/>
          <a:p>
            <a:r>
              <a:rPr lang="ru-RU" sz="2800" b="1" dirty="0" err="1">
                <a:solidFill>
                  <a:srgbClr val="FFC000"/>
                </a:solidFill>
              </a:rPr>
              <a:t>П</a:t>
            </a:r>
            <a:r>
              <a:rPr lang="ru-RU" sz="2800" b="1" dirty="0" err="1" smtClean="0">
                <a:solidFill>
                  <a:srgbClr val="FFC000"/>
                </a:solidFill>
              </a:rPr>
              <a:t>севдонім</a:t>
            </a:r>
            <a:r>
              <a:rPr lang="ru-RU" sz="2800" b="1" dirty="0" smtClean="0">
                <a:solidFill>
                  <a:srgbClr val="FFC000"/>
                </a:solidFill>
              </a:rPr>
              <a:t> «Карпенко-Карий» </a:t>
            </a:r>
            <a:r>
              <a:rPr lang="ru-RU" sz="2800" b="1" dirty="0" err="1" smtClean="0">
                <a:solidFill>
                  <a:srgbClr val="FFC000"/>
                </a:solidFill>
              </a:rPr>
              <a:t>поєднує</a:t>
            </a:r>
            <a:r>
              <a:rPr lang="ru-RU" sz="2800" b="1" dirty="0" smtClean="0">
                <a:solidFill>
                  <a:srgbClr val="FFC000"/>
                </a:solidFill>
              </a:rPr>
              <a:t> в </a:t>
            </a:r>
            <a:r>
              <a:rPr lang="ru-RU" sz="2800" b="1" dirty="0" err="1" smtClean="0">
                <a:solidFill>
                  <a:srgbClr val="FFC000"/>
                </a:solidFill>
              </a:rPr>
              <a:t>собі</a:t>
            </a:r>
            <a:r>
              <a:rPr lang="ru-RU" sz="2800" b="1" dirty="0" smtClean="0">
                <a:solidFill>
                  <a:srgbClr val="FFC000"/>
                </a:solidFill>
              </a:rPr>
              <a:t> </a:t>
            </a:r>
            <a:r>
              <a:rPr lang="ru-RU" sz="2800" b="1" dirty="0" err="1" smtClean="0">
                <a:solidFill>
                  <a:srgbClr val="FFC000"/>
                </a:solidFill>
              </a:rPr>
              <a:t>ім</a:t>
            </a:r>
            <a:r>
              <a:rPr lang="en-US" sz="2800" b="1" dirty="0" smtClean="0">
                <a:solidFill>
                  <a:srgbClr val="FFC000"/>
                </a:solidFill>
              </a:rPr>
              <a:t>’</a:t>
            </a:r>
            <a:r>
              <a:rPr lang="ru-RU" sz="2800" b="1" dirty="0" smtClean="0">
                <a:solidFill>
                  <a:srgbClr val="FFC000"/>
                </a:solidFill>
              </a:rPr>
              <a:t>я батька та </a:t>
            </a:r>
            <a:r>
              <a:rPr lang="ru-RU" sz="2800" b="1" dirty="0" err="1" smtClean="0">
                <a:solidFill>
                  <a:srgbClr val="FFC000"/>
                </a:solidFill>
              </a:rPr>
              <a:t>улюбленого</a:t>
            </a:r>
            <a:r>
              <a:rPr lang="ru-RU" sz="2800" b="1" dirty="0" smtClean="0">
                <a:solidFill>
                  <a:srgbClr val="FFC000"/>
                </a:solidFill>
              </a:rPr>
              <a:t> </a:t>
            </a:r>
            <a:r>
              <a:rPr lang="ru-RU" sz="2800" b="1" dirty="0" err="1" smtClean="0">
                <a:solidFill>
                  <a:srgbClr val="FFC000"/>
                </a:solidFill>
              </a:rPr>
              <a:t>літературного</a:t>
            </a:r>
            <a:r>
              <a:rPr lang="ru-RU" sz="2800" b="1" dirty="0">
                <a:solidFill>
                  <a:srgbClr val="FFC000"/>
                </a:solidFill>
              </a:rPr>
              <a:t> </a:t>
            </a:r>
            <a:r>
              <a:rPr lang="ru-RU" sz="2800" b="1" dirty="0" smtClean="0">
                <a:solidFill>
                  <a:srgbClr val="FFC000"/>
                </a:solidFill>
              </a:rPr>
              <a:t>персонажа </a:t>
            </a:r>
            <a:r>
              <a:rPr lang="ru-RU" sz="2800" b="1" dirty="0" err="1" smtClean="0">
                <a:solidFill>
                  <a:srgbClr val="FFC000"/>
                </a:solidFill>
              </a:rPr>
              <a:t>Гната</a:t>
            </a:r>
            <a:r>
              <a:rPr lang="ru-RU" sz="2800" b="1" dirty="0" smtClean="0">
                <a:solidFill>
                  <a:srgbClr val="FFC000"/>
                </a:solidFill>
              </a:rPr>
              <a:t> </a:t>
            </a:r>
            <a:r>
              <a:rPr lang="ru-RU" sz="2800" b="1" dirty="0" err="1" smtClean="0">
                <a:solidFill>
                  <a:srgbClr val="FFC000"/>
                </a:solidFill>
              </a:rPr>
              <a:t>Карого</a:t>
            </a:r>
            <a:r>
              <a:rPr lang="ru-RU" sz="2800" b="1" dirty="0" smtClean="0">
                <a:solidFill>
                  <a:srgbClr val="FFC000"/>
                </a:solidFill>
              </a:rPr>
              <a:t>  - героя п</a:t>
            </a:r>
            <a:r>
              <a:rPr lang="en-US" sz="2800" b="1" dirty="0" smtClean="0">
                <a:solidFill>
                  <a:srgbClr val="FFC000"/>
                </a:solidFill>
              </a:rPr>
              <a:t>’</a:t>
            </a:r>
            <a:r>
              <a:rPr lang="ru-RU" sz="2800" b="1" dirty="0" err="1" smtClean="0">
                <a:solidFill>
                  <a:srgbClr val="FFC000"/>
                </a:solidFill>
              </a:rPr>
              <a:t>єси</a:t>
            </a:r>
            <a:r>
              <a:rPr lang="ru-RU" sz="2800" b="1" dirty="0" smtClean="0">
                <a:solidFill>
                  <a:srgbClr val="FFC000"/>
                </a:solidFill>
              </a:rPr>
              <a:t> Тараса </a:t>
            </a:r>
            <a:r>
              <a:rPr lang="ru-RU" sz="2800" b="1" dirty="0" err="1" smtClean="0">
                <a:solidFill>
                  <a:srgbClr val="FFC000"/>
                </a:solidFill>
              </a:rPr>
              <a:t>Шевченка</a:t>
            </a:r>
            <a:r>
              <a:rPr lang="ru-RU" sz="2800" b="1" dirty="0" smtClean="0">
                <a:solidFill>
                  <a:srgbClr val="FFC000"/>
                </a:solidFill>
              </a:rPr>
              <a:t> « Назар </a:t>
            </a:r>
            <a:r>
              <a:rPr lang="ru-RU" sz="2800" b="1" dirty="0" err="1" smtClean="0">
                <a:solidFill>
                  <a:srgbClr val="FFC000"/>
                </a:solidFill>
              </a:rPr>
              <a:t>Стодоля</a:t>
            </a:r>
            <a:r>
              <a:rPr lang="ru-RU" sz="2800" b="1" dirty="0" smtClean="0">
                <a:solidFill>
                  <a:srgbClr val="FFC000"/>
                </a:solidFill>
              </a:rPr>
              <a:t>».</a:t>
            </a:r>
            <a:endParaRPr lang="uk-UA" sz="2800" b="1" dirty="0">
              <a:solidFill>
                <a:srgbClr val="FFC000"/>
              </a:solidFill>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28732"/>
            <a:ext cx="2592288" cy="320084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18542" t="8796" r="54029" b="45642"/>
          <a:stretch/>
        </p:blipFill>
        <p:spPr bwMode="auto">
          <a:xfrm>
            <a:off x="460140" y="2717090"/>
            <a:ext cx="2520280" cy="2899218"/>
          </a:xfrm>
          <a:prstGeom prst="rect">
            <a:avLst/>
          </a:prstGeom>
          <a:ln w="127000" cap="sq">
            <a:solidFill>
              <a:srgbClr val="00000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chemeClr val="accent1"/>
                </a:solidFill>
              </a14:hiddenFill>
            </a:ext>
          </a:extLst>
        </p:spPr>
      </p:pic>
      <p:pic>
        <p:nvPicPr>
          <p:cNvPr id="4101" name="Picture 5"/>
          <p:cNvPicPr>
            <a:picLocks noChangeAspect="1" noChangeArrowheads="1"/>
          </p:cNvPicPr>
          <p:nvPr/>
        </p:nvPicPr>
        <p:blipFill rotWithShape="1">
          <a:blip r:embed="rId4">
            <a:extLst>
              <a:ext uri="{28A0092B-C50C-407E-A947-70E740481C1C}">
                <a14:useLocalDpi xmlns:a14="http://schemas.microsoft.com/office/drawing/2010/main" val="0"/>
              </a:ext>
            </a:extLst>
          </a:blip>
          <a:srcRect l="55342" t="11185" r="17997" b="45030"/>
          <a:stretch/>
        </p:blipFill>
        <p:spPr bwMode="auto">
          <a:xfrm>
            <a:off x="3150437" y="2698014"/>
            <a:ext cx="2268252" cy="2880320"/>
          </a:xfrm>
          <a:prstGeom prst="rect">
            <a:avLst/>
          </a:prstGeom>
          <a:ln w="127000" cap="sq">
            <a:solidFill>
              <a:srgbClr val="00000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chemeClr val="accent1"/>
                </a:solidFill>
              </a14:hiddenFill>
            </a:ext>
          </a:extLst>
        </p:spPr>
      </p:pic>
      <p:sp>
        <p:nvSpPr>
          <p:cNvPr id="4" name="Прямоугольник 3"/>
          <p:cNvSpPr/>
          <p:nvPr/>
        </p:nvSpPr>
        <p:spPr>
          <a:xfrm>
            <a:off x="-1332656" y="-66208"/>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6" name="Скругленный прямоугольник 5"/>
          <p:cNvSpPr/>
          <p:nvPr/>
        </p:nvSpPr>
        <p:spPr>
          <a:xfrm>
            <a:off x="352128" y="5798636"/>
            <a:ext cx="5256584" cy="870724"/>
          </a:xfrm>
          <a:prstGeom prst="roundRect">
            <a:avLst/>
          </a:prstGeom>
          <a:solidFill>
            <a:srgbClr val="C0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b="1" dirty="0" smtClean="0">
                <a:solidFill>
                  <a:srgbClr val="002060"/>
                </a:solidFill>
              </a:rPr>
              <a:t>Іван Тобілевич у ролі Назара  та Надія </a:t>
            </a:r>
            <a:r>
              <a:rPr lang="uk-UA" b="1" dirty="0" err="1" smtClean="0">
                <a:solidFill>
                  <a:srgbClr val="002060"/>
                </a:solidFill>
              </a:rPr>
              <a:t>Тарковська</a:t>
            </a:r>
            <a:r>
              <a:rPr lang="uk-UA" b="1" dirty="0" smtClean="0">
                <a:solidFill>
                  <a:srgbClr val="002060"/>
                </a:solidFill>
              </a:rPr>
              <a:t> (майбутня дружина) у ролі Галі у виставі «Назар </a:t>
            </a:r>
            <a:r>
              <a:rPr lang="uk-UA" b="1" dirty="0" err="1" smtClean="0">
                <a:solidFill>
                  <a:srgbClr val="002060"/>
                </a:solidFill>
              </a:rPr>
              <a:t>Стодоля</a:t>
            </a:r>
            <a:r>
              <a:rPr lang="uk-UA" b="1" dirty="0" smtClean="0">
                <a:solidFill>
                  <a:srgbClr val="002060"/>
                </a:solidFill>
              </a:rPr>
              <a:t>» за драмою Т. Шевченка</a:t>
            </a:r>
            <a:endParaRPr lang="uk-UA" b="1" dirty="0">
              <a:solidFill>
                <a:srgbClr val="002060"/>
              </a:solidFill>
            </a:endParaRPr>
          </a:p>
        </p:txBody>
      </p:sp>
      <p:pic>
        <p:nvPicPr>
          <p:cNvPr id="4103" name="Picture 7"/>
          <p:cNvPicPr>
            <a:picLocks noChangeAspect="1" noChangeArrowheads="1"/>
          </p:cNvPicPr>
          <p:nvPr/>
        </p:nvPicPr>
        <p:blipFill rotWithShape="1">
          <a:blip r:embed="rId5">
            <a:extLst>
              <a:ext uri="{28A0092B-C50C-407E-A947-70E740481C1C}">
                <a14:useLocalDpi xmlns:a14="http://schemas.microsoft.com/office/drawing/2010/main" val="0"/>
              </a:ext>
            </a:extLst>
          </a:blip>
          <a:srcRect l="3302" t="32981" r="62903" b="9877"/>
          <a:stretch/>
        </p:blipFill>
        <p:spPr bwMode="auto">
          <a:xfrm>
            <a:off x="5868144" y="4166699"/>
            <a:ext cx="1331204" cy="1140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45534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252536" y="-99392"/>
            <a:ext cx="9702962" cy="705678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1298" y="101483"/>
            <a:ext cx="5303377" cy="6555641"/>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uk-UA" sz="2800" dirty="0" smtClean="0">
                <a:solidFill>
                  <a:srgbClr val="FFC000"/>
                </a:solidFill>
              </a:rPr>
              <a:t>Батько драматурга походив з містечка </a:t>
            </a:r>
            <a:r>
              <a:rPr lang="uk-UA" sz="2800" dirty="0" err="1" smtClean="0">
                <a:solidFill>
                  <a:srgbClr val="FFC000"/>
                </a:solidFill>
              </a:rPr>
              <a:t>Турія</a:t>
            </a:r>
            <a:r>
              <a:rPr lang="uk-UA" sz="2800" dirty="0" smtClean="0">
                <a:solidFill>
                  <a:srgbClr val="FFC000"/>
                </a:solidFill>
              </a:rPr>
              <a:t> – колишньої Київської губернії, Черкаської області; із дворянського роду, який настільки збіднів, що він був змушений  працювати управителем чужих маєтків.</a:t>
            </a:r>
          </a:p>
          <a:p>
            <a:r>
              <a:rPr lang="uk-UA" sz="2800" dirty="0">
                <a:solidFill>
                  <a:srgbClr val="FFFF00"/>
                </a:solidFill>
              </a:rPr>
              <a:t>Мати І. Тобілевича, Євдокія Зиновіївна, з роду Садовських, до шлюбу кріпачка пана </a:t>
            </a:r>
            <a:r>
              <a:rPr lang="uk-UA" sz="2800" dirty="0" err="1">
                <a:solidFill>
                  <a:srgbClr val="FFFF00"/>
                </a:solidFill>
              </a:rPr>
              <a:t>Золотницького</a:t>
            </a:r>
            <a:r>
              <a:rPr lang="uk-UA" sz="2800" dirty="0">
                <a:solidFill>
                  <a:srgbClr val="FFFF00"/>
                </a:solidFill>
              </a:rPr>
              <a:t> — з містечка </a:t>
            </a:r>
            <a:r>
              <a:rPr lang="uk-UA" sz="2800" dirty="0" err="1">
                <a:solidFill>
                  <a:srgbClr val="FFFF00"/>
                </a:solidFill>
              </a:rPr>
              <a:t>Саксагані</a:t>
            </a:r>
            <a:r>
              <a:rPr lang="uk-UA" sz="2800" dirty="0">
                <a:solidFill>
                  <a:srgbClr val="FFFF00"/>
                </a:solidFill>
              </a:rPr>
              <a:t> Катеринославської губернії (тепер с. </a:t>
            </a:r>
            <a:r>
              <a:rPr lang="uk-UA" sz="2800" dirty="0" err="1">
                <a:solidFill>
                  <a:srgbClr val="FFFF00"/>
                </a:solidFill>
              </a:rPr>
              <a:t>Саксагань</a:t>
            </a:r>
            <a:r>
              <a:rPr lang="uk-UA" sz="2800" dirty="0">
                <a:solidFill>
                  <a:srgbClr val="FFFF00"/>
                </a:solidFill>
              </a:rPr>
              <a:t> </a:t>
            </a:r>
            <a:r>
              <a:rPr lang="uk-UA" sz="2800" dirty="0" err="1">
                <a:solidFill>
                  <a:srgbClr val="FFFF00"/>
                </a:solidFill>
              </a:rPr>
              <a:t>П'ятихатського</a:t>
            </a:r>
            <a:r>
              <a:rPr lang="uk-UA" sz="2800" dirty="0">
                <a:solidFill>
                  <a:srgbClr val="FFFF00"/>
                </a:solidFill>
              </a:rPr>
              <a:t> району Дніпропетровської області).</a:t>
            </a:r>
            <a:endParaRPr lang="uk-UA" sz="2800" b="1" dirty="0">
              <a:ln w="11430"/>
              <a:solidFill>
                <a:srgbClr val="FFFF00"/>
              </a:solidFill>
              <a:effectLst>
                <a:outerShdw blurRad="80000" dist="40000" dir="5040000" algn="tl">
                  <a:srgbClr val="000000">
                    <a:alpha val="30000"/>
                  </a:srgbClr>
                </a:outerShdw>
              </a:effectLst>
            </a:endParaRPr>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404664"/>
            <a:ext cx="2880320" cy="347259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5580112" y="3797738"/>
            <a:ext cx="2592288" cy="461665"/>
          </a:xfrm>
          <a:prstGeom prst="rect">
            <a:avLst/>
          </a:prstGeom>
          <a:noFill/>
        </p:spPr>
        <p:txBody>
          <a:bodyPr wrap="square" rtlCol="0">
            <a:spAutoFit/>
          </a:bodyPr>
          <a:lstStyle/>
          <a:p>
            <a:r>
              <a:rPr lang="uk-UA" sz="2400" b="1" dirty="0" smtClean="0"/>
              <a:t>Карпо  Тобілевич </a:t>
            </a:r>
            <a:endParaRPr lang="uk-UA" sz="2400" b="1" dirty="0"/>
          </a:p>
        </p:txBody>
      </p:sp>
    </p:spTree>
    <p:extLst>
      <p:ext uri="{BB962C8B-B14F-4D97-AF65-F5344CB8AC3E}">
        <p14:creationId xmlns:p14="http://schemas.microsoft.com/office/powerpoint/2010/main" val="10182230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252536" y="-99392"/>
            <a:ext cx="9702962" cy="6957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79759" y="692696"/>
            <a:ext cx="7776617" cy="3970318"/>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uk-UA" sz="2800" b="1" dirty="0" smtClean="0">
                <a:solidFill>
                  <a:srgbClr val="FFFF00"/>
                </a:solidFill>
              </a:rPr>
              <a:t>Батько Івана, Карпо Тобілевич, хоч і був дворянином, проте не мав достатньо документів для підтвердження дворянського походження. Він багато разів безуспішно добивався визнання свого благородного статусу, але так і не досягнув омріяної мети, оскільки в багатьох паперах по-різному фігурувало прізвище предків: Тобілевич, </a:t>
            </a:r>
            <a:r>
              <a:rPr lang="uk-UA" sz="2800" b="1" dirty="0" err="1" smtClean="0">
                <a:solidFill>
                  <a:srgbClr val="FFFF00"/>
                </a:solidFill>
              </a:rPr>
              <a:t>Тобелевич</a:t>
            </a:r>
            <a:r>
              <a:rPr lang="uk-UA" sz="2800" b="1" dirty="0" smtClean="0">
                <a:solidFill>
                  <a:srgbClr val="FFFF00"/>
                </a:solidFill>
              </a:rPr>
              <a:t>, </a:t>
            </a:r>
            <a:r>
              <a:rPr lang="uk-UA" sz="2800" b="1" dirty="0" err="1" smtClean="0">
                <a:solidFill>
                  <a:srgbClr val="FFFF00"/>
                </a:solidFill>
              </a:rPr>
              <a:t>Тубілевич</a:t>
            </a:r>
            <a:r>
              <a:rPr lang="uk-UA" sz="2800" b="1" dirty="0" smtClean="0">
                <a:solidFill>
                  <a:srgbClr val="FFFF00"/>
                </a:solidFill>
              </a:rPr>
              <a:t>. </a:t>
            </a:r>
            <a:endParaRPr lang="uk-UA" sz="2800" b="1" dirty="0">
              <a:ln w="11430"/>
              <a:solidFill>
                <a:srgbClr val="FFFF00"/>
              </a:solidFill>
              <a:effectLst>
                <a:outerShdw blurRad="80000" dist="40000" dir="5040000" algn="tl">
                  <a:srgbClr val="000000">
                    <a:alpha val="30000"/>
                  </a:srgbClr>
                </a:outerShdw>
              </a:effectLst>
            </a:endParaRPr>
          </a:p>
        </p:txBody>
      </p:sp>
    </p:spTree>
    <p:extLst>
      <p:ext uri="{BB962C8B-B14F-4D97-AF65-F5344CB8AC3E}">
        <p14:creationId xmlns:p14="http://schemas.microsoft.com/office/powerpoint/2010/main" val="17268280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252536" y="-99392"/>
            <a:ext cx="9702962" cy="705678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79758" y="332656"/>
            <a:ext cx="8568705" cy="1815882"/>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uk-UA" sz="2800" dirty="0" smtClean="0">
                <a:solidFill>
                  <a:srgbClr val="FFFF00"/>
                </a:solidFill>
              </a:rPr>
              <a:t>Іван Тобілевич здобув освіту в </a:t>
            </a:r>
            <a:r>
              <a:rPr lang="uk-UA" sz="2800" dirty="0" err="1" smtClean="0">
                <a:solidFill>
                  <a:srgbClr val="FFFF00"/>
                </a:solidFill>
              </a:rPr>
              <a:t>Бобринецькому</a:t>
            </a:r>
            <a:r>
              <a:rPr lang="uk-UA" sz="2800" dirty="0" smtClean="0">
                <a:solidFill>
                  <a:srgbClr val="FFFF00"/>
                </a:solidFill>
              </a:rPr>
              <a:t> повітовому училищі, на цьому (через матеріальну скруту батьків) офіційні «університети» для нього закінчилися.</a:t>
            </a:r>
            <a:endParaRPr lang="uk-UA" sz="2800" b="1" dirty="0">
              <a:ln w="11430"/>
              <a:solidFill>
                <a:srgbClr val="FFFF00"/>
              </a:solidFill>
              <a:effectLst>
                <a:outerShdw blurRad="80000" dist="40000" dir="5040000" algn="tl">
                  <a:srgbClr val="000000">
                    <a:alpha val="30000"/>
                  </a:srgbClr>
                </a:outerShdw>
              </a:effectLst>
            </a:endParaRPr>
          </a:p>
        </p:txBody>
      </p:sp>
      <p:pic>
        <p:nvPicPr>
          <p:cNvPr id="819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4004" t="28908" r="32489" b="13421"/>
          <a:stretch/>
        </p:blipFill>
        <p:spPr bwMode="auto">
          <a:xfrm>
            <a:off x="182386" y="2060848"/>
            <a:ext cx="6408466" cy="396044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539552" y="6021288"/>
            <a:ext cx="5760640" cy="461665"/>
          </a:xfrm>
          <a:prstGeom prst="rect">
            <a:avLst/>
          </a:prstGeom>
          <a:noFill/>
        </p:spPr>
        <p:txBody>
          <a:bodyPr wrap="square" rtlCol="0">
            <a:spAutoFit/>
          </a:bodyPr>
          <a:lstStyle/>
          <a:p>
            <a:r>
              <a:rPr lang="uk-UA" sz="2400" b="1" dirty="0" smtClean="0"/>
              <a:t>Будинок </a:t>
            </a:r>
            <a:r>
              <a:rPr lang="uk-UA" sz="2400" b="1" dirty="0" err="1" smtClean="0"/>
              <a:t>Бобринецької</a:t>
            </a:r>
            <a:r>
              <a:rPr lang="uk-UA" sz="2400" b="1" dirty="0" smtClean="0"/>
              <a:t> повітової школи</a:t>
            </a:r>
            <a:endParaRPr lang="uk-UA" sz="2400" b="1" dirty="0"/>
          </a:p>
        </p:txBody>
      </p:sp>
    </p:spTree>
    <p:extLst>
      <p:ext uri="{BB962C8B-B14F-4D97-AF65-F5344CB8AC3E}">
        <p14:creationId xmlns:p14="http://schemas.microsoft.com/office/powerpoint/2010/main" val="10064632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252536" y="-99392"/>
            <a:ext cx="9702962" cy="6957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251520" y="620688"/>
            <a:ext cx="4464496" cy="4401205"/>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uk-UA" sz="2800" dirty="0">
                <a:solidFill>
                  <a:srgbClr val="FFFF00"/>
                </a:solidFill>
              </a:rPr>
              <a:t>Д</a:t>
            </a:r>
            <a:r>
              <a:rPr lang="uk-UA" sz="2800" dirty="0" smtClean="0">
                <a:solidFill>
                  <a:srgbClr val="FFFF00"/>
                </a:solidFill>
              </a:rPr>
              <a:t>ля вступу на державну службу треба було мати не менше шістнадцяти років, хлопець у чотирнадцятирічному віці змушений був улаштуватися на писарську посаду в канцелярії з платнею… 2 </a:t>
            </a:r>
            <a:r>
              <a:rPr lang="uk-UA" sz="2800" dirty="0" err="1" smtClean="0">
                <a:solidFill>
                  <a:srgbClr val="FFFF00"/>
                </a:solidFill>
              </a:rPr>
              <a:t>крб</a:t>
            </a:r>
            <a:r>
              <a:rPr lang="uk-UA" sz="2800" dirty="0" smtClean="0">
                <a:solidFill>
                  <a:srgbClr val="FFFF00"/>
                </a:solidFill>
              </a:rPr>
              <a:t> 50 коп. на місяць. </a:t>
            </a:r>
            <a:endParaRPr lang="uk-UA" sz="2800" b="1" dirty="0">
              <a:ln w="11430"/>
              <a:solidFill>
                <a:srgbClr val="FFFF00"/>
              </a:solidFill>
              <a:effectLst>
                <a:outerShdw blurRad="80000" dist="40000" dir="5040000" algn="tl">
                  <a:srgbClr val="000000">
                    <a:alpha val="30000"/>
                  </a:srgbClr>
                </a:outerShdw>
              </a:effectLst>
            </a:endParaRP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16599" y="506708"/>
            <a:ext cx="3456384" cy="458719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4498583" y="4942471"/>
            <a:ext cx="3692415" cy="400110"/>
          </a:xfrm>
          <a:prstGeom prst="rect">
            <a:avLst/>
          </a:prstGeom>
          <a:noFill/>
        </p:spPr>
        <p:txBody>
          <a:bodyPr wrap="square" rtlCol="0">
            <a:spAutoFit/>
          </a:bodyPr>
          <a:lstStyle/>
          <a:p>
            <a:r>
              <a:rPr lang="uk-UA" sz="2000" b="1" dirty="0" smtClean="0"/>
              <a:t>Іван Карпенко-Карий у юності</a:t>
            </a:r>
            <a:endParaRPr lang="uk-UA" sz="2000" b="1" dirty="0"/>
          </a:p>
        </p:txBody>
      </p:sp>
    </p:spTree>
    <p:extLst>
      <p:ext uri="{BB962C8B-B14F-4D97-AF65-F5344CB8AC3E}">
        <p14:creationId xmlns:p14="http://schemas.microsoft.com/office/powerpoint/2010/main" val="42265421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252536" y="-99392"/>
            <a:ext cx="9702962" cy="6957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35682" y="316927"/>
            <a:ext cx="5067722" cy="5693866"/>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uk-UA" sz="2800" dirty="0" smtClean="0">
                <a:solidFill>
                  <a:srgbClr val="FFFF00"/>
                </a:solidFill>
              </a:rPr>
              <a:t>Тільки наприкінці 1864 р. Івана Тобілевича було прийнято на державну службу до повітового суду канцелярським служителем третього розряду. Чиновницька кар’єра Тобілевича зростала стрімко, і він, імовірно, досягнув би ще більших висот, але ідейні переконання патріота й </a:t>
            </a:r>
            <a:r>
              <a:rPr lang="uk-UA" sz="2800" dirty="0" err="1" smtClean="0">
                <a:solidFill>
                  <a:srgbClr val="FFFF00"/>
                </a:solidFill>
              </a:rPr>
              <a:t>народолюба</a:t>
            </a:r>
            <a:r>
              <a:rPr lang="uk-UA" sz="2800" dirty="0" smtClean="0">
                <a:solidFill>
                  <a:srgbClr val="FFFF00"/>
                </a:solidFill>
              </a:rPr>
              <a:t> вступали в суперечність із службовим становищем.</a:t>
            </a:r>
            <a:endParaRPr lang="uk-UA" sz="2800" b="1" dirty="0">
              <a:ln w="11430"/>
              <a:solidFill>
                <a:srgbClr val="FFFF00"/>
              </a:solidFill>
              <a:effectLst>
                <a:outerShdw blurRad="80000" dist="40000" dir="5040000" algn="tl">
                  <a:srgbClr val="000000">
                    <a:alpha val="30000"/>
                  </a:srgbClr>
                </a:outerShdw>
              </a:effectLst>
            </a:endParaRPr>
          </a:p>
        </p:txBody>
      </p:sp>
      <p:sp>
        <p:nvSpPr>
          <p:cNvPr id="5" name="TextBox 4"/>
          <p:cNvSpPr txBox="1"/>
          <p:nvPr/>
        </p:nvSpPr>
        <p:spPr>
          <a:xfrm>
            <a:off x="4498582" y="5325576"/>
            <a:ext cx="3692415" cy="707886"/>
          </a:xfrm>
          <a:prstGeom prst="rect">
            <a:avLst/>
          </a:prstGeom>
          <a:noFill/>
        </p:spPr>
        <p:txBody>
          <a:bodyPr wrap="square" rtlCol="0">
            <a:spAutoFit/>
          </a:bodyPr>
          <a:lstStyle/>
          <a:p>
            <a:r>
              <a:rPr lang="uk-UA" sz="2000" b="1" dirty="0" smtClean="0"/>
              <a:t>Іван Карпенко-Карий із братом Миколою</a:t>
            </a:r>
            <a:endParaRPr lang="uk-UA" sz="2000" b="1" dirty="0"/>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316926"/>
            <a:ext cx="3574398" cy="500864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013442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252536" y="-99392"/>
            <a:ext cx="9702962" cy="6957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07504" y="692696"/>
            <a:ext cx="7272808" cy="2677656"/>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uk-UA" sz="2800" dirty="0" smtClean="0">
                <a:solidFill>
                  <a:srgbClr val="FFFF00"/>
                </a:solidFill>
              </a:rPr>
              <a:t>Незважаючи на рутинне чиновницьке життя, Іван багато читав, займався самоосвітою. З дитячих літ мріяв про театр, і коли в </a:t>
            </a:r>
            <a:r>
              <a:rPr lang="uk-UA" sz="2800" dirty="0" err="1" smtClean="0">
                <a:solidFill>
                  <a:srgbClr val="FFFF00"/>
                </a:solidFill>
              </a:rPr>
              <a:t>Бобринці</a:t>
            </a:r>
            <a:r>
              <a:rPr lang="uk-UA" sz="2800" dirty="0" smtClean="0">
                <a:solidFill>
                  <a:srgbClr val="FFFF00"/>
                </a:solidFill>
              </a:rPr>
              <a:t> утворився аматорський драматичний гурток, юнак став одним із найактивніших його учасників.</a:t>
            </a:r>
            <a:endParaRPr lang="uk-UA" sz="2800" b="1" dirty="0">
              <a:ln w="11430"/>
              <a:solidFill>
                <a:srgbClr val="FFFF00"/>
              </a:solidFill>
              <a:effectLst>
                <a:outerShdw blurRad="80000" dist="40000" dir="5040000" algn="tl">
                  <a:srgbClr val="000000">
                    <a:alpha val="30000"/>
                  </a:srgbClr>
                </a:outerShdw>
              </a:effectLst>
            </a:endParaRPr>
          </a:p>
        </p:txBody>
      </p:sp>
    </p:spTree>
    <p:extLst>
      <p:ext uri="{BB962C8B-B14F-4D97-AF65-F5344CB8AC3E}">
        <p14:creationId xmlns:p14="http://schemas.microsoft.com/office/powerpoint/2010/main" val="37868856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324544" y="-56405"/>
            <a:ext cx="9702962" cy="6957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0" y="316927"/>
            <a:ext cx="5364088" cy="5693866"/>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ru-RU" sz="2800" dirty="0" err="1">
                <a:solidFill>
                  <a:srgbClr val="FFFF00"/>
                </a:solidFill>
              </a:rPr>
              <a:t>Працюючи</a:t>
            </a:r>
            <a:r>
              <a:rPr lang="ru-RU" sz="2800" dirty="0">
                <a:solidFill>
                  <a:srgbClr val="FFFF00"/>
                </a:solidFill>
              </a:rPr>
              <a:t> в </a:t>
            </a:r>
            <a:r>
              <a:rPr lang="ru-RU" sz="2800" dirty="0" err="1">
                <a:solidFill>
                  <a:srgbClr val="FFFF00"/>
                </a:solidFill>
              </a:rPr>
              <a:t>Херсоні</a:t>
            </a:r>
            <a:r>
              <a:rPr lang="ru-RU" sz="2800" dirty="0">
                <a:solidFill>
                  <a:srgbClr val="FFFF00"/>
                </a:solidFill>
              </a:rPr>
              <a:t>, </a:t>
            </a:r>
            <a:r>
              <a:rPr lang="ru-RU" sz="2800" dirty="0" err="1">
                <a:solidFill>
                  <a:srgbClr val="FFFF00"/>
                </a:solidFill>
              </a:rPr>
              <a:t>Іван</a:t>
            </a:r>
            <a:r>
              <a:rPr lang="ru-RU" sz="2800" dirty="0">
                <a:solidFill>
                  <a:srgbClr val="FFFF00"/>
                </a:solidFill>
              </a:rPr>
              <a:t> </a:t>
            </a:r>
            <a:r>
              <a:rPr lang="ru-RU" sz="2800" dirty="0" err="1">
                <a:solidFill>
                  <a:srgbClr val="FFFF00"/>
                </a:solidFill>
              </a:rPr>
              <a:t>познайомився</a:t>
            </a:r>
            <a:r>
              <a:rPr lang="ru-RU" sz="2800" dirty="0">
                <a:solidFill>
                  <a:srgbClr val="FFFF00"/>
                </a:solidFill>
              </a:rPr>
              <a:t> з учителем </a:t>
            </a:r>
            <a:r>
              <a:rPr lang="ru-RU" sz="2800" dirty="0" err="1">
                <a:solidFill>
                  <a:srgbClr val="FFFF00"/>
                </a:solidFill>
              </a:rPr>
              <a:t>гімназії</a:t>
            </a:r>
            <a:r>
              <a:rPr lang="ru-RU" sz="2800" dirty="0">
                <a:solidFill>
                  <a:srgbClr val="FFFF00"/>
                </a:solidFill>
              </a:rPr>
              <a:t> </a:t>
            </a:r>
            <a:endParaRPr lang="ru-RU" sz="2800" dirty="0" smtClean="0">
              <a:solidFill>
                <a:srgbClr val="FFFF00"/>
              </a:solidFill>
            </a:endParaRPr>
          </a:p>
          <a:p>
            <a:pPr>
              <a:defRPr/>
            </a:pPr>
            <a:r>
              <a:rPr lang="ru-RU" sz="2800" dirty="0" smtClean="0">
                <a:solidFill>
                  <a:srgbClr val="FFFF00"/>
                </a:solidFill>
              </a:rPr>
              <a:t>Д</a:t>
            </a:r>
            <a:r>
              <a:rPr lang="ru-RU" sz="2800" dirty="0">
                <a:solidFill>
                  <a:srgbClr val="FFFF00"/>
                </a:solidFill>
              </a:rPr>
              <a:t>. </a:t>
            </a:r>
            <a:r>
              <a:rPr lang="ru-RU" sz="2800" dirty="0" err="1">
                <a:solidFill>
                  <a:srgbClr val="FFFF00"/>
                </a:solidFill>
              </a:rPr>
              <a:t>Пильчиковим</a:t>
            </a:r>
            <a:r>
              <a:rPr lang="ru-RU" sz="2800" dirty="0">
                <a:solidFill>
                  <a:srgbClr val="FFFF00"/>
                </a:solidFill>
              </a:rPr>
              <a:t>, </a:t>
            </a:r>
            <a:r>
              <a:rPr lang="ru-RU" sz="2800" dirty="0" err="1">
                <a:solidFill>
                  <a:srgbClr val="FFFF00"/>
                </a:solidFill>
              </a:rPr>
              <a:t>колишнім</a:t>
            </a:r>
            <a:r>
              <a:rPr lang="ru-RU" sz="2800" dirty="0">
                <a:solidFill>
                  <a:srgbClr val="FFFF00"/>
                </a:solidFill>
              </a:rPr>
              <a:t> </a:t>
            </a:r>
            <a:r>
              <a:rPr lang="ru-RU" sz="2800" dirty="0" err="1">
                <a:solidFill>
                  <a:srgbClr val="FFFF00"/>
                </a:solidFill>
              </a:rPr>
              <a:t>учасником</a:t>
            </a:r>
            <a:r>
              <a:rPr lang="ru-RU" sz="2800" dirty="0">
                <a:solidFill>
                  <a:srgbClr val="FFFF00"/>
                </a:solidFill>
              </a:rPr>
              <a:t> </a:t>
            </a:r>
            <a:r>
              <a:rPr lang="ru-RU" sz="2800" dirty="0" err="1" smtClean="0">
                <a:solidFill>
                  <a:srgbClr val="FFFF00"/>
                </a:solidFill>
              </a:rPr>
              <a:t>Кирило-Мефодіївського</a:t>
            </a:r>
            <a:r>
              <a:rPr lang="ru-RU" sz="2800" dirty="0" smtClean="0">
                <a:solidFill>
                  <a:srgbClr val="FFFF00"/>
                </a:solidFill>
              </a:rPr>
              <a:t> </a:t>
            </a:r>
            <a:r>
              <a:rPr lang="ru-RU" sz="2800" dirty="0" err="1">
                <a:solidFill>
                  <a:srgbClr val="FFFF00"/>
                </a:solidFill>
              </a:rPr>
              <a:t>товариства</a:t>
            </a:r>
            <a:r>
              <a:rPr lang="ru-RU" sz="2800" dirty="0">
                <a:solidFill>
                  <a:srgbClr val="FFFF00"/>
                </a:solidFill>
              </a:rPr>
              <a:t> й приятелем Т. </a:t>
            </a:r>
            <a:r>
              <a:rPr lang="ru-RU" sz="2800" dirty="0" err="1">
                <a:solidFill>
                  <a:srgbClr val="FFFF00"/>
                </a:solidFill>
              </a:rPr>
              <a:t>Шевченка</a:t>
            </a:r>
            <a:r>
              <a:rPr lang="ru-RU" sz="2800" dirty="0">
                <a:solidFill>
                  <a:srgbClr val="FFFF00"/>
                </a:solidFill>
              </a:rPr>
              <a:t>. Учитель </a:t>
            </a:r>
            <a:r>
              <a:rPr lang="ru-RU" sz="2800" dirty="0" err="1">
                <a:solidFill>
                  <a:srgbClr val="FFFF00"/>
                </a:solidFill>
              </a:rPr>
              <a:t>мав</a:t>
            </a:r>
            <a:r>
              <a:rPr lang="ru-RU" sz="2800" dirty="0">
                <a:solidFill>
                  <a:srgbClr val="FFFF00"/>
                </a:solidFill>
              </a:rPr>
              <a:t> </a:t>
            </a:r>
            <a:r>
              <a:rPr lang="ru-RU" sz="2800" dirty="0" err="1">
                <a:solidFill>
                  <a:srgbClr val="FFFF00"/>
                </a:solidFill>
              </a:rPr>
              <a:t>чудову</a:t>
            </a:r>
            <a:r>
              <a:rPr lang="ru-RU" sz="2800" dirty="0">
                <a:solidFill>
                  <a:srgbClr val="FFFF00"/>
                </a:solidFill>
              </a:rPr>
              <a:t> </a:t>
            </a:r>
            <a:r>
              <a:rPr lang="ru-RU" sz="2800" dirty="0" err="1">
                <a:solidFill>
                  <a:srgbClr val="FFFF00"/>
                </a:solidFill>
              </a:rPr>
              <a:t>бібліотеку</a:t>
            </a:r>
            <a:r>
              <a:rPr lang="ru-RU" sz="2800" dirty="0">
                <a:solidFill>
                  <a:srgbClr val="FFFF00"/>
                </a:solidFill>
              </a:rPr>
              <a:t>. У </a:t>
            </a:r>
            <a:r>
              <a:rPr lang="ru-RU" sz="2800" dirty="0" err="1">
                <a:solidFill>
                  <a:srgbClr val="FFFF00"/>
                </a:solidFill>
              </a:rPr>
              <a:t>нього</a:t>
            </a:r>
            <a:r>
              <a:rPr lang="ru-RU" sz="2800" dirty="0">
                <a:solidFill>
                  <a:srgbClr val="FFFF00"/>
                </a:solidFill>
              </a:rPr>
              <a:t> часто </a:t>
            </a:r>
            <a:r>
              <a:rPr lang="ru-RU" sz="2800" dirty="0" err="1">
                <a:solidFill>
                  <a:srgbClr val="FFFF00"/>
                </a:solidFill>
              </a:rPr>
              <a:t>збиралася</a:t>
            </a:r>
            <a:r>
              <a:rPr lang="ru-RU" sz="2800" dirty="0">
                <a:solidFill>
                  <a:srgbClr val="FFFF00"/>
                </a:solidFill>
              </a:rPr>
              <a:t> молодь. </a:t>
            </a:r>
            <a:endParaRPr lang="ru-RU" sz="2800" dirty="0" smtClean="0">
              <a:solidFill>
                <a:srgbClr val="FFFF00"/>
              </a:solidFill>
            </a:endParaRPr>
          </a:p>
          <a:p>
            <a:pPr>
              <a:defRPr/>
            </a:pPr>
            <a:r>
              <a:rPr lang="ru-RU" sz="2800" dirty="0">
                <a:solidFill>
                  <a:srgbClr val="FFFF00"/>
                </a:solidFill>
              </a:rPr>
              <a:t>Тут </a:t>
            </a:r>
            <a:r>
              <a:rPr lang="ru-RU" sz="2800" dirty="0" smtClean="0">
                <a:solidFill>
                  <a:srgbClr val="FFFF00"/>
                </a:solidFill>
              </a:rPr>
              <a:t>І. </a:t>
            </a:r>
            <a:r>
              <a:rPr lang="ru-RU" sz="2800" dirty="0" err="1" smtClean="0">
                <a:solidFill>
                  <a:srgbClr val="FFFF00"/>
                </a:solidFill>
              </a:rPr>
              <a:t>Тобілевич</a:t>
            </a:r>
            <a:r>
              <a:rPr lang="ru-RU" sz="2800" dirty="0" smtClean="0">
                <a:solidFill>
                  <a:srgbClr val="FFFF00"/>
                </a:solidFill>
              </a:rPr>
              <a:t> </a:t>
            </a:r>
            <a:r>
              <a:rPr lang="ru-RU" sz="2800" dirty="0" err="1">
                <a:solidFill>
                  <a:srgbClr val="FFFF00"/>
                </a:solidFill>
              </a:rPr>
              <a:t>відкрив</a:t>
            </a:r>
            <a:r>
              <a:rPr lang="ru-RU" sz="2800" dirty="0">
                <a:solidFill>
                  <a:srgbClr val="FFFF00"/>
                </a:solidFill>
              </a:rPr>
              <a:t> для себе </a:t>
            </a:r>
            <a:r>
              <a:rPr lang="ru-RU" sz="2800" dirty="0" err="1">
                <a:solidFill>
                  <a:srgbClr val="FFFF00"/>
                </a:solidFill>
              </a:rPr>
              <a:t>багато</a:t>
            </a:r>
            <a:r>
              <a:rPr lang="ru-RU" sz="2800" dirty="0">
                <a:solidFill>
                  <a:srgbClr val="FFFF00"/>
                </a:solidFill>
              </a:rPr>
              <a:t> </a:t>
            </a:r>
            <a:r>
              <a:rPr lang="ru-RU" sz="2800" dirty="0" err="1">
                <a:solidFill>
                  <a:srgbClr val="FFFF00"/>
                </a:solidFill>
              </a:rPr>
              <a:t>цінних</a:t>
            </a:r>
            <a:r>
              <a:rPr lang="ru-RU" sz="2800" dirty="0">
                <a:solidFill>
                  <a:srgbClr val="FFFF00"/>
                </a:solidFill>
              </a:rPr>
              <a:t> </a:t>
            </a:r>
            <a:r>
              <a:rPr lang="ru-RU" sz="2800" dirty="0" err="1">
                <a:solidFill>
                  <a:srgbClr val="FFFF00"/>
                </a:solidFill>
              </a:rPr>
              <a:t>книжок</a:t>
            </a:r>
            <a:r>
              <a:rPr lang="ru-RU" sz="2800" dirty="0">
                <a:solidFill>
                  <a:srgbClr val="FFFF00"/>
                </a:solidFill>
              </a:rPr>
              <a:t> з </a:t>
            </a:r>
            <a:r>
              <a:rPr lang="ru-RU" sz="2800" dirty="0" err="1">
                <a:solidFill>
                  <a:srgbClr val="FFFF00"/>
                </a:solidFill>
              </a:rPr>
              <a:t>історії</a:t>
            </a:r>
            <a:r>
              <a:rPr lang="ru-RU" sz="2800" dirty="0">
                <a:solidFill>
                  <a:srgbClr val="FFFF00"/>
                </a:solidFill>
              </a:rPr>
              <a:t>, </a:t>
            </a:r>
            <a:r>
              <a:rPr lang="ru-RU" sz="2800" dirty="0" err="1">
                <a:solidFill>
                  <a:srgbClr val="FFFF00"/>
                </a:solidFill>
              </a:rPr>
              <a:t>зі</a:t>
            </a:r>
            <a:r>
              <a:rPr lang="ru-RU" sz="2800" dirty="0">
                <a:solidFill>
                  <a:srgbClr val="FFFF00"/>
                </a:solidFill>
              </a:rPr>
              <a:t> </a:t>
            </a:r>
            <a:r>
              <a:rPr lang="ru-RU" sz="2800" dirty="0" err="1">
                <a:solidFill>
                  <a:srgbClr val="FFFF00"/>
                </a:solidFill>
              </a:rPr>
              <a:t>світової</a:t>
            </a:r>
            <a:r>
              <a:rPr lang="ru-RU" sz="2800" dirty="0">
                <a:solidFill>
                  <a:srgbClr val="FFFF00"/>
                </a:solidFill>
              </a:rPr>
              <a:t> </a:t>
            </a:r>
            <a:r>
              <a:rPr lang="ru-RU" sz="2800" dirty="0" err="1">
                <a:solidFill>
                  <a:srgbClr val="FFFF00"/>
                </a:solidFill>
              </a:rPr>
              <a:t>літератури</a:t>
            </a:r>
            <a:r>
              <a:rPr lang="ru-RU" sz="2800" dirty="0">
                <a:solidFill>
                  <a:srgbClr val="FFFF00"/>
                </a:solidFill>
              </a:rPr>
              <a:t>, особливо </a:t>
            </a:r>
            <a:r>
              <a:rPr lang="ru-RU" sz="2800" dirty="0" err="1">
                <a:solidFill>
                  <a:srgbClr val="FFFF00"/>
                </a:solidFill>
              </a:rPr>
              <a:t>захопився</a:t>
            </a:r>
            <a:r>
              <a:rPr lang="ru-RU" sz="2800" dirty="0">
                <a:solidFill>
                  <a:srgbClr val="FFFF00"/>
                </a:solidFill>
              </a:rPr>
              <a:t> драматургами — </a:t>
            </a:r>
            <a:endParaRPr lang="ru-RU" sz="2800" dirty="0" smtClean="0">
              <a:solidFill>
                <a:srgbClr val="FFFF00"/>
              </a:solidFill>
            </a:endParaRPr>
          </a:p>
          <a:p>
            <a:pPr>
              <a:defRPr/>
            </a:pPr>
            <a:r>
              <a:rPr lang="ru-RU" sz="2800" dirty="0" smtClean="0">
                <a:solidFill>
                  <a:srgbClr val="FFFF00"/>
                </a:solidFill>
              </a:rPr>
              <a:t>В</a:t>
            </a:r>
            <a:r>
              <a:rPr lang="ru-RU" sz="2800" dirty="0">
                <a:solidFill>
                  <a:srgbClr val="FFFF00"/>
                </a:solidFill>
              </a:rPr>
              <a:t>. </a:t>
            </a:r>
            <a:r>
              <a:rPr lang="ru-RU" sz="2800" dirty="0" err="1">
                <a:solidFill>
                  <a:srgbClr val="FFFF00"/>
                </a:solidFill>
              </a:rPr>
              <a:t>Шекспіром</a:t>
            </a:r>
            <a:r>
              <a:rPr lang="ru-RU" sz="2800" dirty="0">
                <a:solidFill>
                  <a:srgbClr val="FFFF00"/>
                </a:solidFill>
              </a:rPr>
              <a:t> та О. </a:t>
            </a:r>
            <a:r>
              <a:rPr lang="ru-RU" sz="2800" dirty="0" err="1">
                <a:solidFill>
                  <a:srgbClr val="FFFF00"/>
                </a:solidFill>
              </a:rPr>
              <a:t>Островським</a:t>
            </a:r>
            <a:endParaRPr lang="ru-RU" sz="2800" dirty="0">
              <a:solidFill>
                <a:srgbClr val="FFFF00"/>
              </a:solidFill>
            </a:endParaRPr>
          </a:p>
        </p:txBody>
      </p:sp>
      <p:sp>
        <p:nvSpPr>
          <p:cNvPr id="5" name="TextBox 4"/>
          <p:cNvSpPr txBox="1"/>
          <p:nvPr/>
        </p:nvSpPr>
        <p:spPr>
          <a:xfrm>
            <a:off x="5796136" y="3624620"/>
            <a:ext cx="3203849" cy="400110"/>
          </a:xfrm>
          <a:prstGeom prst="rect">
            <a:avLst/>
          </a:prstGeom>
          <a:noFill/>
        </p:spPr>
        <p:txBody>
          <a:bodyPr wrap="square" rtlCol="0">
            <a:spAutoFit/>
          </a:bodyPr>
          <a:lstStyle/>
          <a:p>
            <a:r>
              <a:rPr lang="uk-UA" sz="2000" b="1" dirty="0" smtClean="0"/>
              <a:t>Дмитро Пильчиков</a:t>
            </a:r>
            <a:endParaRPr lang="uk-UA" sz="2000" b="1" dirty="0"/>
          </a:p>
        </p:txBody>
      </p:sp>
      <p:pic>
        <p:nvPicPr>
          <p:cNvPr id="1126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088" y="331993"/>
            <a:ext cx="2736304" cy="330769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79759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324544" y="-56405"/>
            <a:ext cx="9702962" cy="6957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8594" y="313748"/>
            <a:ext cx="8771838" cy="3108543"/>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ru-RU" sz="2800" dirty="0">
                <a:solidFill>
                  <a:srgbClr val="FFFF00"/>
                </a:solidFill>
              </a:rPr>
              <a:t>У 1869 р. </a:t>
            </a:r>
            <a:r>
              <a:rPr lang="ru-RU" sz="2800" dirty="0" err="1">
                <a:solidFill>
                  <a:srgbClr val="FFFF00"/>
                </a:solidFill>
              </a:rPr>
              <a:t>Іван</a:t>
            </a:r>
            <a:r>
              <a:rPr lang="ru-RU" sz="2800" dirty="0">
                <a:solidFill>
                  <a:srgbClr val="FFFF00"/>
                </a:solidFill>
              </a:rPr>
              <a:t> </a:t>
            </a:r>
            <a:r>
              <a:rPr lang="ru-RU" sz="2800" dirty="0" err="1">
                <a:solidFill>
                  <a:srgbClr val="FFFF00"/>
                </a:solidFill>
              </a:rPr>
              <a:t>повертається</a:t>
            </a:r>
            <a:r>
              <a:rPr lang="ru-RU" sz="2800" dirty="0">
                <a:solidFill>
                  <a:srgbClr val="FFFF00"/>
                </a:solidFill>
              </a:rPr>
              <a:t> до </a:t>
            </a:r>
            <a:r>
              <a:rPr lang="ru-RU" sz="2800" dirty="0" err="1" smtClean="0">
                <a:solidFill>
                  <a:srgbClr val="FFFF00"/>
                </a:solidFill>
              </a:rPr>
              <a:t>Єлисаветграда</a:t>
            </a:r>
            <a:r>
              <a:rPr lang="ru-RU" sz="2800" dirty="0" smtClean="0">
                <a:solidFill>
                  <a:srgbClr val="FFFF00"/>
                </a:solidFill>
              </a:rPr>
              <a:t>. Разом </a:t>
            </a:r>
            <a:r>
              <a:rPr lang="ru-RU" sz="2800" dirty="0">
                <a:solidFill>
                  <a:srgbClr val="FFFF00"/>
                </a:solidFill>
              </a:rPr>
              <a:t>з учителями </a:t>
            </a:r>
            <a:r>
              <a:rPr lang="ru-RU" sz="2800" dirty="0" err="1">
                <a:solidFill>
                  <a:srgbClr val="FFFF00"/>
                </a:solidFill>
              </a:rPr>
              <a:t>реальної</a:t>
            </a:r>
            <a:r>
              <a:rPr lang="ru-RU" sz="2800" dirty="0">
                <a:solidFill>
                  <a:srgbClr val="FFFF00"/>
                </a:solidFill>
              </a:rPr>
              <a:t> </a:t>
            </a:r>
            <a:r>
              <a:rPr lang="ru-RU" sz="2800" dirty="0" err="1">
                <a:solidFill>
                  <a:srgbClr val="FFFF00"/>
                </a:solidFill>
              </a:rPr>
              <a:t>школи</a:t>
            </a:r>
            <a:r>
              <a:rPr lang="ru-RU" sz="2800" dirty="0">
                <a:solidFill>
                  <a:srgbClr val="FFFF00"/>
                </a:solidFill>
              </a:rPr>
              <a:t> </a:t>
            </a:r>
            <a:r>
              <a:rPr lang="ru-RU" sz="2800" dirty="0" err="1">
                <a:solidFill>
                  <a:srgbClr val="FFFF00"/>
                </a:solidFill>
              </a:rPr>
              <a:t>засновує</a:t>
            </a:r>
            <a:r>
              <a:rPr lang="ru-RU" sz="2800" dirty="0">
                <a:solidFill>
                  <a:srgbClr val="FFFF00"/>
                </a:solidFill>
              </a:rPr>
              <a:t> </a:t>
            </a:r>
            <a:r>
              <a:rPr lang="ru-RU" sz="2800" dirty="0" err="1">
                <a:solidFill>
                  <a:srgbClr val="FFFF00"/>
                </a:solidFill>
              </a:rPr>
              <a:t>новий</a:t>
            </a:r>
            <a:r>
              <a:rPr lang="ru-RU" sz="2800" dirty="0">
                <a:solidFill>
                  <a:srgbClr val="FFFF00"/>
                </a:solidFill>
              </a:rPr>
              <a:t> </a:t>
            </a:r>
            <a:r>
              <a:rPr lang="ru-RU" sz="2800" dirty="0" err="1">
                <a:solidFill>
                  <a:srgbClr val="FFFF00"/>
                </a:solidFill>
              </a:rPr>
              <a:t>драматичний</a:t>
            </a:r>
            <a:r>
              <a:rPr lang="ru-RU" sz="2800" dirty="0">
                <a:solidFill>
                  <a:srgbClr val="FFFF00"/>
                </a:solidFill>
              </a:rPr>
              <a:t> </a:t>
            </a:r>
            <a:r>
              <a:rPr lang="ru-RU" sz="2800" dirty="0" err="1">
                <a:solidFill>
                  <a:srgbClr val="FFFF00"/>
                </a:solidFill>
              </a:rPr>
              <a:t>гурток</a:t>
            </a:r>
            <a:r>
              <a:rPr lang="ru-RU" sz="2800" dirty="0">
                <a:solidFill>
                  <a:srgbClr val="FFFF00"/>
                </a:solidFill>
              </a:rPr>
              <a:t>, </a:t>
            </a:r>
            <a:r>
              <a:rPr lang="ru-RU" sz="2800" dirty="0" err="1" smtClean="0">
                <a:solidFill>
                  <a:srgbClr val="FFFF00"/>
                </a:solidFill>
              </a:rPr>
              <a:t>захоплено</a:t>
            </a:r>
            <a:r>
              <a:rPr lang="ru-RU" sz="2800" dirty="0" smtClean="0">
                <a:solidFill>
                  <a:srgbClr val="FFFF00"/>
                </a:solidFill>
              </a:rPr>
              <a:t> </a:t>
            </a:r>
            <a:r>
              <a:rPr lang="ru-RU" sz="2800" dirty="0">
                <a:solidFill>
                  <a:srgbClr val="FFFF00"/>
                </a:solidFill>
              </a:rPr>
              <a:t>ставить </a:t>
            </a:r>
            <a:r>
              <a:rPr lang="ru-RU" sz="2800" dirty="0" err="1">
                <a:solidFill>
                  <a:srgbClr val="FFFF00"/>
                </a:solidFill>
              </a:rPr>
              <a:t>п’єси</a:t>
            </a:r>
            <a:r>
              <a:rPr lang="ru-RU" sz="2800" dirty="0">
                <a:solidFill>
                  <a:srgbClr val="FFFF00"/>
                </a:solidFill>
              </a:rPr>
              <a:t> І. </a:t>
            </a:r>
            <a:r>
              <a:rPr lang="ru-RU" sz="2800" dirty="0" err="1">
                <a:solidFill>
                  <a:srgbClr val="FFFF00"/>
                </a:solidFill>
              </a:rPr>
              <a:t>Котляревського</a:t>
            </a:r>
            <a:r>
              <a:rPr lang="ru-RU" sz="2800" dirty="0">
                <a:solidFill>
                  <a:srgbClr val="FFFF00"/>
                </a:solidFill>
              </a:rPr>
              <a:t>, Г. </a:t>
            </a:r>
            <a:r>
              <a:rPr lang="ru-RU" sz="2800" dirty="0" err="1" smtClean="0">
                <a:solidFill>
                  <a:srgbClr val="FFFF00"/>
                </a:solidFill>
              </a:rPr>
              <a:t>Квітки-Основ’яненка</a:t>
            </a:r>
            <a:r>
              <a:rPr lang="ru-RU" sz="2800" dirty="0">
                <a:solidFill>
                  <a:srgbClr val="FFFF00"/>
                </a:solidFill>
              </a:rPr>
              <a:t>, О. </a:t>
            </a:r>
            <a:r>
              <a:rPr lang="ru-RU" sz="2800" dirty="0" err="1">
                <a:solidFill>
                  <a:srgbClr val="FFFF00"/>
                </a:solidFill>
              </a:rPr>
              <a:t>Пушкіна</a:t>
            </a:r>
            <a:r>
              <a:rPr lang="ru-RU" sz="2800" dirty="0">
                <a:solidFill>
                  <a:srgbClr val="FFFF00"/>
                </a:solidFill>
              </a:rPr>
              <a:t>, </a:t>
            </a:r>
            <a:endParaRPr lang="ru-RU" sz="2800" dirty="0" smtClean="0">
              <a:solidFill>
                <a:srgbClr val="FFFF00"/>
              </a:solidFill>
            </a:endParaRPr>
          </a:p>
          <a:p>
            <a:pPr>
              <a:defRPr/>
            </a:pPr>
            <a:r>
              <a:rPr lang="ru-RU" sz="2800" dirty="0" smtClean="0">
                <a:solidFill>
                  <a:srgbClr val="FFFF00"/>
                </a:solidFill>
              </a:rPr>
              <a:t>О</a:t>
            </a:r>
            <a:r>
              <a:rPr lang="ru-RU" sz="2800" dirty="0">
                <a:solidFill>
                  <a:srgbClr val="FFFF00"/>
                </a:solidFill>
              </a:rPr>
              <a:t>. </a:t>
            </a:r>
            <a:r>
              <a:rPr lang="ru-RU" sz="2800" dirty="0" err="1">
                <a:solidFill>
                  <a:srgbClr val="FFFF00"/>
                </a:solidFill>
              </a:rPr>
              <a:t>Грибоєдова</a:t>
            </a:r>
            <a:r>
              <a:rPr lang="ru-RU" sz="2800" dirty="0">
                <a:solidFill>
                  <a:srgbClr val="FFFF00"/>
                </a:solidFill>
              </a:rPr>
              <a:t>, М. Гоголя, О. </a:t>
            </a:r>
            <a:r>
              <a:rPr lang="ru-RU" sz="2800" dirty="0" err="1">
                <a:solidFill>
                  <a:srgbClr val="FFFF00"/>
                </a:solidFill>
              </a:rPr>
              <a:t>Островського</a:t>
            </a:r>
            <a:r>
              <a:rPr lang="ru-RU" sz="2800" dirty="0">
                <a:solidFill>
                  <a:srgbClr val="FFFF00"/>
                </a:solidFill>
              </a:rPr>
              <a:t>. </a:t>
            </a:r>
            <a:r>
              <a:rPr lang="ru-RU" sz="2800" dirty="0" err="1">
                <a:solidFill>
                  <a:srgbClr val="FFFF00"/>
                </a:solidFill>
              </a:rPr>
              <a:t>Завдяки</a:t>
            </a:r>
            <a:r>
              <a:rPr lang="ru-RU" sz="2800" dirty="0">
                <a:solidFill>
                  <a:srgbClr val="FFFF00"/>
                </a:solidFill>
              </a:rPr>
              <a:t> </a:t>
            </a:r>
            <a:r>
              <a:rPr lang="ru-RU" sz="2800" dirty="0" err="1">
                <a:solidFill>
                  <a:srgbClr val="FFFF00"/>
                </a:solidFill>
              </a:rPr>
              <a:t>цим</a:t>
            </a:r>
            <a:r>
              <a:rPr lang="ru-RU" sz="2800" dirty="0">
                <a:solidFill>
                  <a:srgbClr val="FFFF00"/>
                </a:solidFill>
              </a:rPr>
              <a:t> постановкам І. </a:t>
            </a:r>
            <a:r>
              <a:rPr lang="ru-RU" sz="2800" dirty="0" err="1">
                <a:solidFill>
                  <a:srgbClr val="FFFF00"/>
                </a:solidFill>
              </a:rPr>
              <a:t>Тобілевич</a:t>
            </a:r>
            <a:r>
              <a:rPr lang="ru-RU" sz="2800" dirty="0">
                <a:solidFill>
                  <a:srgbClr val="FFFF00"/>
                </a:solidFill>
              </a:rPr>
              <a:t> зажив </a:t>
            </a:r>
            <a:r>
              <a:rPr lang="ru-RU" sz="2800" dirty="0" err="1">
                <a:solidFill>
                  <a:srgbClr val="FFFF00"/>
                </a:solidFill>
              </a:rPr>
              <a:t>слави</a:t>
            </a:r>
            <a:r>
              <a:rPr lang="ru-RU" sz="2800" dirty="0">
                <a:solidFill>
                  <a:srgbClr val="FFFF00"/>
                </a:solidFill>
              </a:rPr>
              <a:t> популярного </a:t>
            </a:r>
            <a:r>
              <a:rPr lang="ru-RU" sz="2800" dirty="0" err="1">
                <a:solidFill>
                  <a:srgbClr val="FFFF00"/>
                </a:solidFill>
              </a:rPr>
              <a:t>актора</a:t>
            </a:r>
            <a:r>
              <a:rPr lang="ru-RU" sz="2800" dirty="0">
                <a:solidFill>
                  <a:srgbClr val="FFFF00"/>
                </a:solidFill>
              </a:rPr>
              <a:t> й </a:t>
            </a:r>
            <a:r>
              <a:rPr lang="ru-RU" sz="2800" dirty="0" err="1">
                <a:solidFill>
                  <a:srgbClr val="FFFF00"/>
                </a:solidFill>
              </a:rPr>
              <a:t>організатора</a:t>
            </a:r>
            <a:r>
              <a:rPr lang="ru-RU" sz="2800" dirty="0">
                <a:solidFill>
                  <a:srgbClr val="FFFF00"/>
                </a:solidFill>
              </a:rPr>
              <a:t> </a:t>
            </a:r>
            <a:r>
              <a:rPr lang="ru-RU" sz="2800" dirty="0" err="1">
                <a:solidFill>
                  <a:srgbClr val="FFFF00"/>
                </a:solidFill>
              </a:rPr>
              <a:t>театральної</a:t>
            </a:r>
            <a:r>
              <a:rPr lang="ru-RU" sz="2800" dirty="0">
                <a:solidFill>
                  <a:srgbClr val="FFFF00"/>
                </a:solidFill>
              </a:rPr>
              <a:t> </a:t>
            </a:r>
            <a:r>
              <a:rPr lang="ru-RU" sz="2800" dirty="0" err="1" smtClean="0">
                <a:solidFill>
                  <a:srgbClr val="FFFF00"/>
                </a:solidFill>
              </a:rPr>
              <a:t>справи</a:t>
            </a:r>
            <a:r>
              <a:rPr lang="ru-RU" sz="2800" dirty="0" smtClean="0">
                <a:solidFill>
                  <a:srgbClr val="FFFF00"/>
                </a:solidFill>
              </a:rPr>
              <a:t>.</a:t>
            </a:r>
            <a:endParaRPr lang="ru-RU" sz="2800" dirty="0">
              <a:solidFill>
                <a:srgbClr val="FFFF00"/>
              </a:solidFill>
            </a:endParaRPr>
          </a:p>
        </p:txBody>
      </p:sp>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422291"/>
            <a:ext cx="7488832" cy="344418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1619672" y="6165304"/>
            <a:ext cx="4896544" cy="400110"/>
          </a:xfrm>
          <a:prstGeom prst="rect">
            <a:avLst/>
          </a:prstGeom>
          <a:noFill/>
        </p:spPr>
        <p:txBody>
          <a:bodyPr wrap="square" rtlCol="0">
            <a:spAutoFit/>
          </a:bodyPr>
          <a:lstStyle/>
          <a:p>
            <a:r>
              <a:rPr lang="uk-UA" sz="2000" b="1" dirty="0" smtClean="0"/>
              <a:t>Старе місто </a:t>
            </a:r>
            <a:r>
              <a:rPr lang="uk-UA" sz="2000" b="1" dirty="0" err="1" smtClean="0"/>
              <a:t>Єлесиветград</a:t>
            </a:r>
            <a:endParaRPr lang="uk-UA" sz="2000" b="1" dirty="0"/>
          </a:p>
        </p:txBody>
      </p:sp>
    </p:spTree>
    <p:extLst>
      <p:ext uri="{BB962C8B-B14F-4D97-AF65-F5344CB8AC3E}">
        <p14:creationId xmlns:p14="http://schemas.microsoft.com/office/powerpoint/2010/main" val="39414041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324544" y="-99392"/>
            <a:ext cx="9702962" cy="6957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28382" y="316927"/>
            <a:ext cx="4744398" cy="6124754"/>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uk-UA" sz="2800" dirty="0">
                <a:solidFill>
                  <a:srgbClr val="FFFF00"/>
                </a:solidFill>
              </a:rPr>
              <a:t>У 1870 р. Іван одружився з дворянкою Надією </a:t>
            </a:r>
            <a:r>
              <a:rPr lang="uk-UA" sz="2800" dirty="0" err="1">
                <a:solidFill>
                  <a:srgbClr val="FFFF00"/>
                </a:solidFill>
              </a:rPr>
              <a:t>Тарковською</a:t>
            </a:r>
            <a:r>
              <a:rPr lang="uk-UA" sz="2800" dirty="0">
                <a:solidFill>
                  <a:srgbClr val="FFFF00"/>
                </a:solidFill>
              </a:rPr>
              <a:t> (до речі, з цього роду вийдуть геніальні митці ХХ ст. — поет Арсеній Тарковський та його син, усесвітньо відомий кінорежисер Андрій Тарковський). У передмісті </a:t>
            </a:r>
            <a:r>
              <a:rPr lang="uk-UA" sz="2800" dirty="0" err="1">
                <a:solidFill>
                  <a:srgbClr val="FFFF00"/>
                </a:solidFill>
              </a:rPr>
              <a:t>Єлисаветграда</a:t>
            </a:r>
            <a:r>
              <a:rPr lang="uk-UA" sz="2800" dirty="0">
                <a:solidFill>
                  <a:srgbClr val="FFFF00"/>
                </a:solidFill>
              </a:rPr>
              <a:t> подружжя придбало садибу, яка складалася з цегляного будинку, флігеля у дворі й садка. </a:t>
            </a:r>
            <a:endParaRPr lang="ru-RU" sz="2800" dirty="0">
              <a:solidFill>
                <a:srgbClr val="FFFF00"/>
              </a:solidFill>
            </a:endParaRPr>
          </a:p>
        </p:txBody>
      </p:sp>
      <p:sp>
        <p:nvSpPr>
          <p:cNvPr id="5" name="TextBox 4"/>
          <p:cNvSpPr txBox="1"/>
          <p:nvPr/>
        </p:nvSpPr>
        <p:spPr>
          <a:xfrm>
            <a:off x="4716016" y="4365104"/>
            <a:ext cx="3672408" cy="707886"/>
          </a:xfrm>
          <a:prstGeom prst="rect">
            <a:avLst/>
          </a:prstGeom>
          <a:noFill/>
        </p:spPr>
        <p:txBody>
          <a:bodyPr wrap="square" rtlCol="0">
            <a:spAutoFit/>
          </a:bodyPr>
          <a:lstStyle/>
          <a:p>
            <a:r>
              <a:rPr lang="uk-UA" sz="2000" b="1" dirty="0" smtClean="0"/>
              <a:t>Надія </a:t>
            </a:r>
            <a:r>
              <a:rPr lang="uk-UA" sz="2000" b="1" dirty="0" err="1" smtClean="0"/>
              <a:t>Тарковська</a:t>
            </a:r>
            <a:r>
              <a:rPr lang="uk-UA" sz="2000" b="1" dirty="0" smtClean="0"/>
              <a:t> – дружина</a:t>
            </a:r>
          </a:p>
          <a:p>
            <a:r>
              <a:rPr lang="uk-UA" sz="2000" b="1" dirty="0" smtClean="0"/>
              <a:t> І. Тобілевича</a:t>
            </a:r>
            <a:endParaRPr lang="uk-UA" sz="2000" b="1" dirty="0"/>
          </a:p>
        </p:txBody>
      </p:sp>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315791"/>
            <a:ext cx="3312368" cy="404817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211358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324544" y="-99392"/>
            <a:ext cx="9702962" cy="6957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35496" y="5692351"/>
            <a:ext cx="7560840" cy="400110"/>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ru-RU" sz="2000" b="1" dirty="0" err="1" smtClean="0"/>
              <a:t>Будинок</a:t>
            </a:r>
            <a:r>
              <a:rPr lang="ru-RU" sz="2000" b="1" dirty="0" smtClean="0"/>
              <a:t> в </a:t>
            </a:r>
            <a:r>
              <a:rPr lang="ru-RU" sz="2000" b="1" dirty="0" err="1" smtClean="0"/>
              <a:t>Єлисаветграді</a:t>
            </a:r>
            <a:r>
              <a:rPr lang="ru-RU" sz="2000" b="1" dirty="0" smtClean="0"/>
              <a:t>, у </a:t>
            </a:r>
            <a:r>
              <a:rPr lang="ru-RU" sz="2000" b="1" dirty="0" err="1" smtClean="0"/>
              <a:t>якому</a:t>
            </a:r>
            <a:r>
              <a:rPr lang="ru-RU" sz="2000" b="1" dirty="0" smtClean="0"/>
              <a:t> мешкала родина </a:t>
            </a:r>
            <a:r>
              <a:rPr lang="ru-RU" sz="2000" b="1" dirty="0" err="1" smtClean="0"/>
              <a:t>Тобілевичів</a:t>
            </a:r>
            <a:endParaRPr lang="ru-RU" sz="2000" b="1" dirty="0"/>
          </a:p>
        </p:txBody>
      </p:sp>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32656"/>
            <a:ext cx="7596335" cy="538880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446941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324544" y="-56405"/>
            <a:ext cx="9702962" cy="6957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35407" y="548680"/>
            <a:ext cx="3904866" cy="3970318"/>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uk-UA" sz="2800" dirty="0">
                <a:solidFill>
                  <a:srgbClr val="FFFF00"/>
                </a:solidFill>
              </a:rPr>
              <a:t>У першому шлюбі народилися Галя, Назар, Юрко та Орися(Ірина</a:t>
            </a:r>
            <a:r>
              <a:rPr lang="uk-UA" sz="2800" dirty="0" smtClean="0">
                <a:solidFill>
                  <a:srgbClr val="FFFF00"/>
                </a:solidFill>
              </a:rPr>
              <a:t>).</a:t>
            </a:r>
          </a:p>
          <a:p>
            <a:pPr>
              <a:defRPr/>
            </a:pPr>
            <a:r>
              <a:rPr lang="uk-UA" sz="2800" dirty="0" smtClean="0">
                <a:solidFill>
                  <a:srgbClr val="FFFF00"/>
                </a:solidFill>
              </a:rPr>
              <a:t>Старших </a:t>
            </a:r>
            <a:r>
              <a:rPr lang="uk-UA" sz="2800" dirty="0">
                <a:solidFill>
                  <a:srgbClr val="FFFF00"/>
                </a:solidFill>
              </a:rPr>
              <a:t>Тобілевичі назвали Назаром, Галею в пам’ять про спільну участь у виставі “Назар </a:t>
            </a:r>
            <a:r>
              <a:rPr lang="uk-UA" sz="2800" dirty="0" err="1">
                <a:solidFill>
                  <a:srgbClr val="FFFF00"/>
                </a:solidFill>
              </a:rPr>
              <a:t>Стодоля</a:t>
            </a:r>
            <a:r>
              <a:rPr lang="uk-UA" sz="2800" dirty="0">
                <a:solidFill>
                  <a:srgbClr val="FFFF00"/>
                </a:solidFill>
              </a:rPr>
              <a:t>”.                  		Т.Г.Шевченка</a:t>
            </a:r>
            <a:endParaRPr lang="ru-RU" sz="2800" dirty="0">
              <a:solidFill>
                <a:srgbClr val="FFFF00"/>
              </a:solidFill>
            </a:endParaRPr>
          </a:p>
        </p:txBody>
      </p:sp>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2523" y="546339"/>
            <a:ext cx="3960439" cy="482453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75525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324544" y="-56405"/>
            <a:ext cx="9702962" cy="6957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07504" y="367056"/>
            <a:ext cx="8208912" cy="2246769"/>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uk-UA" sz="2800" dirty="0">
                <a:solidFill>
                  <a:srgbClr val="FFFF00"/>
                </a:solidFill>
              </a:rPr>
              <a:t>На гроші з посагу дружини І. Тобілевич заснував неподалік від </a:t>
            </a:r>
            <a:r>
              <a:rPr lang="uk-UA" sz="2800" dirty="0" err="1">
                <a:solidFill>
                  <a:srgbClr val="FFFF00"/>
                </a:solidFill>
              </a:rPr>
              <a:t>Єлисаветграда</a:t>
            </a:r>
            <a:r>
              <a:rPr lang="uk-UA" sz="2800" dirty="0">
                <a:solidFill>
                  <a:srgbClr val="FFFF00"/>
                </a:solidFill>
              </a:rPr>
              <a:t> хутір: збудував велику хату, стайню, різні господарські приміщення. Тут родина проводила відпустки, і саме тут пізніше Іван Карпович напише свої найкращі драматичні твори. </a:t>
            </a:r>
            <a:endParaRPr lang="ru-RU" sz="2800" dirty="0">
              <a:solidFill>
                <a:srgbClr val="FFFF00"/>
              </a:solidFill>
            </a:endParaRPr>
          </a:p>
        </p:txBody>
      </p:sp>
      <p:pic>
        <p:nvPicPr>
          <p:cNvPr id="1433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708920"/>
            <a:ext cx="6768752" cy="37879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1799692" y="6021288"/>
            <a:ext cx="3960440" cy="400110"/>
          </a:xfrm>
          <a:prstGeom prst="rect">
            <a:avLst/>
          </a:prstGeom>
          <a:noFill/>
        </p:spPr>
        <p:txBody>
          <a:bodyPr wrap="square" rtlCol="0">
            <a:spAutoFit/>
          </a:bodyPr>
          <a:lstStyle/>
          <a:p>
            <a:r>
              <a:rPr lang="uk-UA" sz="2000" b="1" dirty="0" smtClean="0"/>
              <a:t>«Хутір Надія». Сучасне фото</a:t>
            </a:r>
            <a:endParaRPr lang="uk-UA" sz="2000" b="1" dirty="0"/>
          </a:p>
        </p:txBody>
      </p:sp>
    </p:spTree>
    <p:extLst>
      <p:ext uri="{BB962C8B-B14F-4D97-AF65-F5344CB8AC3E}">
        <p14:creationId xmlns:p14="http://schemas.microsoft.com/office/powerpoint/2010/main" val="24133742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324544" y="-56405"/>
            <a:ext cx="9702962" cy="6957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07504" y="367056"/>
            <a:ext cx="9036496" cy="1815882"/>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ru-RU" sz="2800" dirty="0">
                <a:solidFill>
                  <a:srgbClr val="FFFF00"/>
                </a:solidFill>
              </a:rPr>
              <a:t>На жаль, не </a:t>
            </a:r>
            <a:r>
              <a:rPr lang="ru-RU" sz="2800" dirty="0" err="1">
                <a:solidFill>
                  <a:srgbClr val="FFFF00"/>
                </a:solidFill>
              </a:rPr>
              <a:t>судилося</a:t>
            </a:r>
            <a:r>
              <a:rPr lang="ru-RU" sz="2800" dirty="0">
                <a:solidFill>
                  <a:srgbClr val="FFFF00"/>
                </a:solidFill>
              </a:rPr>
              <a:t> долею </a:t>
            </a:r>
            <a:r>
              <a:rPr lang="ru-RU" sz="2800" dirty="0" err="1">
                <a:solidFill>
                  <a:srgbClr val="FFFF00"/>
                </a:solidFill>
              </a:rPr>
              <a:t>довге</a:t>
            </a:r>
            <a:r>
              <a:rPr lang="ru-RU" sz="2800" dirty="0">
                <a:solidFill>
                  <a:srgbClr val="FFFF00"/>
                </a:solidFill>
              </a:rPr>
              <a:t> </a:t>
            </a:r>
            <a:r>
              <a:rPr lang="ru-RU" sz="2800" dirty="0" err="1">
                <a:solidFill>
                  <a:srgbClr val="FFFF00"/>
                </a:solidFill>
              </a:rPr>
              <a:t>життя</a:t>
            </a:r>
            <a:r>
              <a:rPr lang="ru-RU" sz="2800" dirty="0">
                <a:solidFill>
                  <a:srgbClr val="FFFF00"/>
                </a:solidFill>
              </a:rPr>
              <a:t> </a:t>
            </a:r>
            <a:r>
              <a:rPr lang="ru-RU" sz="2800" dirty="0" err="1">
                <a:solidFill>
                  <a:srgbClr val="FFFF00"/>
                </a:solidFill>
              </a:rPr>
              <a:t>дружині</a:t>
            </a:r>
            <a:r>
              <a:rPr lang="ru-RU" sz="2800" dirty="0">
                <a:solidFill>
                  <a:srgbClr val="FFFF00"/>
                </a:solidFill>
              </a:rPr>
              <a:t>: вона </a:t>
            </a:r>
            <a:r>
              <a:rPr lang="ru-RU" sz="2800" dirty="0" err="1">
                <a:solidFill>
                  <a:srgbClr val="FFFF00"/>
                </a:solidFill>
              </a:rPr>
              <a:t>передчасно</a:t>
            </a:r>
            <a:r>
              <a:rPr lang="ru-RU" sz="2800" dirty="0">
                <a:solidFill>
                  <a:srgbClr val="FFFF00"/>
                </a:solidFill>
              </a:rPr>
              <a:t> померла </a:t>
            </a:r>
            <a:r>
              <a:rPr lang="ru-RU" sz="2800" dirty="0" err="1">
                <a:solidFill>
                  <a:srgbClr val="FFFF00"/>
                </a:solidFill>
              </a:rPr>
              <a:t>від</a:t>
            </a:r>
            <a:r>
              <a:rPr lang="ru-RU" sz="2800" dirty="0">
                <a:solidFill>
                  <a:srgbClr val="FFFF00"/>
                </a:solidFill>
              </a:rPr>
              <a:t> </a:t>
            </a:r>
            <a:r>
              <a:rPr lang="ru-RU" sz="2800" dirty="0" err="1">
                <a:solidFill>
                  <a:srgbClr val="FFFF00"/>
                </a:solidFill>
              </a:rPr>
              <a:t>сухот</a:t>
            </a:r>
            <a:r>
              <a:rPr lang="ru-RU" sz="2800" dirty="0">
                <a:solidFill>
                  <a:srgbClr val="FFFF00"/>
                </a:solidFill>
              </a:rPr>
              <a:t>, а </a:t>
            </a:r>
            <a:r>
              <a:rPr lang="ru-RU" sz="2800" dirty="0" err="1">
                <a:solidFill>
                  <a:srgbClr val="FFFF00"/>
                </a:solidFill>
              </a:rPr>
              <a:t>згодом</a:t>
            </a:r>
            <a:r>
              <a:rPr lang="ru-RU" sz="2800" dirty="0">
                <a:solidFill>
                  <a:srgbClr val="FFFF00"/>
                </a:solidFill>
              </a:rPr>
              <a:t> родина </a:t>
            </a:r>
            <a:r>
              <a:rPr lang="ru-RU" sz="2800" dirty="0" err="1">
                <a:solidFill>
                  <a:srgbClr val="FFFF00"/>
                </a:solidFill>
              </a:rPr>
              <a:t>зазнала</a:t>
            </a:r>
            <a:r>
              <a:rPr lang="ru-RU" sz="2800" dirty="0">
                <a:solidFill>
                  <a:srgbClr val="FFFF00"/>
                </a:solidFill>
              </a:rPr>
              <a:t> й другого удару: померла </a:t>
            </a:r>
            <a:r>
              <a:rPr lang="ru-RU" sz="2800" dirty="0" err="1">
                <a:solidFill>
                  <a:srgbClr val="FFFF00"/>
                </a:solidFill>
              </a:rPr>
              <a:t>найстарша</a:t>
            </a:r>
            <a:r>
              <a:rPr lang="ru-RU" sz="2800" dirty="0">
                <a:solidFill>
                  <a:srgbClr val="FFFF00"/>
                </a:solidFill>
              </a:rPr>
              <a:t> дочка Галя. На честь </a:t>
            </a:r>
            <a:r>
              <a:rPr lang="ru-RU" sz="2800" dirty="0" err="1">
                <a:solidFill>
                  <a:srgbClr val="FFFF00"/>
                </a:solidFill>
              </a:rPr>
              <a:t>своєї</a:t>
            </a:r>
            <a:r>
              <a:rPr lang="ru-RU" sz="2800" dirty="0">
                <a:solidFill>
                  <a:srgbClr val="FFFF00"/>
                </a:solidFill>
              </a:rPr>
              <a:t> </a:t>
            </a:r>
            <a:r>
              <a:rPr lang="ru-RU" sz="2800" dirty="0" err="1">
                <a:solidFill>
                  <a:srgbClr val="FFFF00"/>
                </a:solidFill>
              </a:rPr>
              <a:t>дружини</a:t>
            </a:r>
            <a:r>
              <a:rPr lang="ru-RU" sz="2800" dirty="0">
                <a:solidFill>
                  <a:srgbClr val="FFFF00"/>
                </a:solidFill>
              </a:rPr>
              <a:t> І. </a:t>
            </a:r>
            <a:r>
              <a:rPr lang="ru-RU" sz="2800" dirty="0" err="1">
                <a:solidFill>
                  <a:srgbClr val="FFFF00"/>
                </a:solidFill>
              </a:rPr>
              <a:t>Тобілевич</a:t>
            </a:r>
            <a:r>
              <a:rPr lang="ru-RU" sz="2800" dirty="0">
                <a:solidFill>
                  <a:srgbClr val="FFFF00"/>
                </a:solidFill>
              </a:rPr>
              <a:t> назвав </a:t>
            </a:r>
            <a:r>
              <a:rPr lang="ru-RU" sz="2800" dirty="0" err="1">
                <a:solidFill>
                  <a:srgbClr val="FFFF00"/>
                </a:solidFill>
              </a:rPr>
              <a:t>хутір</a:t>
            </a:r>
            <a:r>
              <a:rPr lang="ru-RU" sz="2800" dirty="0">
                <a:solidFill>
                  <a:srgbClr val="FFFF00"/>
                </a:solidFill>
              </a:rPr>
              <a:t> </a:t>
            </a:r>
            <a:r>
              <a:rPr lang="ru-RU" sz="2800" dirty="0" err="1">
                <a:solidFill>
                  <a:srgbClr val="FFFF00"/>
                </a:solidFill>
              </a:rPr>
              <a:t>Надія</a:t>
            </a:r>
            <a:r>
              <a:rPr lang="ru-RU" sz="2800" dirty="0">
                <a:solidFill>
                  <a:srgbClr val="FFFF00"/>
                </a:solidFill>
              </a:rPr>
              <a:t>.</a:t>
            </a:r>
          </a:p>
        </p:txBody>
      </p:sp>
      <p:sp>
        <p:nvSpPr>
          <p:cNvPr id="5" name="TextBox 4"/>
          <p:cNvSpPr txBox="1"/>
          <p:nvPr/>
        </p:nvSpPr>
        <p:spPr>
          <a:xfrm>
            <a:off x="1259632" y="5580528"/>
            <a:ext cx="4104456" cy="400110"/>
          </a:xfrm>
          <a:prstGeom prst="rect">
            <a:avLst/>
          </a:prstGeom>
          <a:noFill/>
        </p:spPr>
        <p:txBody>
          <a:bodyPr wrap="square" rtlCol="0">
            <a:spAutoFit/>
          </a:bodyPr>
          <a:lstStyle/>
          <a:p>
            <a:r>
              <a:rPr lang="uk-UA" sz="2000" b="1" dirty="0" smtClean="0"/>
              <a:t>Хутір «Надія». Сучасне фото</a:t>
            </a:r>
            <a:endParaRPr lang="uk-UA" sz="2000" b="1" dirty="0"/>
          </a:p>
        </p:txBody>
      </p:sp>
      <p:pic>
        <p:nvPicPr>
          <p:cNvPr id="163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5" y="2182938"/>
            <a:ext cx="7200799" cy="441441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323528" y="6093296"/>
            <a:ext cx="6696744" cy="400110"/>
          </a:xfrm>
          <a:prstGeom prst="rect">
            <a:avLst/>
          </a:prstGeom>
          <a:noFill/>
        </p:spPr>
        <p:txBody>
          <a:bodyPr wrap="square" rtlCol="0">
            <a:spAutoFit/>
          </a:bodyPr>
          <a:lstStyle/>
          <a:p>
            <a:r>
              <a:rPr lang="uk-UA" sz="2000" b="1" dirty="0" smtClean="0">
                <a:solidFill>
                  <a:srgbClr val="FFFF00"/>
                </a:solidFill>
              </a:rPr>
              <a:t>Альтанка на хуторі Надія. Відреставрована 1971 року.</a:t>
            </a:r>
            <a:endParaRPr lang="uk-UA" sz="2000" b="1" dirty="0">
              <a:solidFill>
                <a:srgbClr val="FFFF00"/>
              </a:solidFill>
            </a:endParaRPr>
          </a:p>
        </p:txBody>
      </p:sp>
    </p:spTree>
    <p:extLst>
      <p:ext uri="{BB962C8B-B14F-4D97-AF65-F5344CB8AC3E}">
        <p14:creationId xmlns:p14="http://schemas.microsoft.com/office/powerpoint/2010/main" val="37055902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324544" y="-56405"/>
            <a:ext cx="9702962" cy="6957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28382" y="316927"/>
            <a:ext cx="9064878" cy="2246769"/>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uk-UA" sz="2800" dirty="0" smtClean="0">
                <a:solidFill>
                  <a:srgbClr val="FFFF00"/>
                </a:solidFill>
              </a:rPr>
              <a:t>Нині це </a:t>
            </a:r>
            <a:r>
              <a:rPr lang="uk-UA" sz="2800" dirty="0">
                <a:solidFill>
                  <a:srgbClr val="FFFF00"/>
                </a:solidFill>
              </a:rPr>
              <a:t>відомий </a:t>
            </a:r>
            <a:r>
              <a:rPr lang="uk-UA" sz="2800" dirty="0" smtClean="0">
                <a:solidFill>
                  <a:srgbClr val="FFFF00"/>
                </a:solidFill>
              </a:rPr>
              <a:t>історико-культурний </a:t>
            </a:r>
            <a:r>
              <a:rPr lang="uk-UA" sz="2800" dirty="0">
                <a:solidFill>
                  <a:srgbClr val="FFFF00"/>
                </a:solidFill>
              </a:rPr>
              <a:t>заповідник. Ось як написав про це мальовниче й казкове місце професор Михайло Наєнко: «Хто не бував на хуторі Надія, що за 30 кілометрів від колишнього </a:t>
            </a:r>
            <a:r>
              <a:rPr lang="uk-UA" sz="2800" dirty="0" err="1">
                <a:solidFill>
                  <a:srgbClr val="FFFF00"/>
                </a:solidFill>
              </a:rPr>
              <a:t>Єлисаветграда</a:t>
            </a:r>
            <a:r>
              <a:rPr lang="uk-UA" sz="2800" dirty="0">
                <a:solidFill>
                  <a:srgbClr val="FFFF00"/>
                </a:solidFill>
              </a:rPr>
              <a:t>, той не має навіть уявлення про земний </a:t>
            </a:r>
            <a:r>
              <a:rPr lang="uk-UA" sz="2800" dirty="0" smtClean="0">
                <a:solidFill>
                  <a:srgbClr val="FFFF00"/>
                </a:solidFill>
              </a:rPr>
              <a:t>рай». </a:t>
            </a:r>
            <a:endParaRPr lang="ru-RU" sz="2800" dirty="0">
              <a:solidFill>
                <a:srgbClr val="FFFF00"/>
              </a:solidFill>
            </a:endParaRPr>
          </a:p>
        </p:txBody>
      </p:sp>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563696"/>
            <a:ext cx="7236296" cy="381763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742872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324544" y="-56405"/>
            <a:ext cx="9702962" cy="6957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28382" y="316927"/>
            <a:ext cx="8776846" cy="3108543"/>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ru-RU" sz="2800" dirty="0" smtClean="0">
                <a:solidFill>
                  <a:srgbClr val="FFFF00"/>
                </a:solidFill>
              </a:rPr>
              <a:t>«А </a:t>
            </a:r>
            <a:r>
              <a:rPr lang="ru-RU" sz="2800" dirty="0" err="1">
                <a:solidFill>
                  <a:srgbClr val="FFFF00"/>
                </a:solidFill>
              </a:rPr>
              <a:t>ще</a:t>
            </a:r>
            <a:r>
              <a:rPr lang="ru-RU" sz="2800" dirty="0">
                <a:solidFill>
                  <a:srgbClr val="FFFF00"/>
                </a:solidFill>
              </a:rPr>
              <a:t> тут є </a:t>
            </a:r>
            <a:r>
              <a:rPr lang="ru-RU" sz="2800" dirty="0" err="1">
                <a:solidFill>
                  <a:srgbClr val="FFFF00"/>
                </a:solidFill>
              </a:rPr>
              <a:t>іменні</a:t>
            </a:r>
            <a:r>
              <a:rPr lang="ru-RU" sz="2800" dirty="0">
                <a:solidFill>
                  <a:srgbClr val="FFFF00"/>
                </a:solidFill>
              </a:rPr>
              <a:t> дуби: “Дуб </a:t>
            </a:r>
            <a:r>
              <a:rPr lang="ru-RU" sz="2800" dirty="0" err="1">
                <a:solidFill>
                  <a:srgbClr val="FFFF00"/>
                </a:solidFill>
              </a:rPr>
              <a:t>Саксаганського</a:t>
            </a:r>
            <a:r>
              <a:rPr lang="ru-RU" sz="2800" dirty="0">
                <a:solidFill>
                  <a:srgbClr val="FFFF00"/>
                </a:solidFill>
              </a:rPr>
              <a:t>”, “Дуб </a:t>
            </a:r>
            <a:r>
              <a:rPr lang="ru-RU" sz="2800" dirty="0" err="1">
                <a:solidFill>
                  <a:srgbClr val="FFFF00"/>
                </a:solidFill>
              </a:rPr>
              <a:t>Марії</a:t>
            </a:r>
            <a:r>
              <a:rPr lang="ru-RU" sz="2800" dirty="0">
                <a:solidFill>
                  <a:srgbClr val="FFFF00"/>
                </a:solidFill>
              </a:rPr>
              <a:t> </a:t>
            </a:r>
            <a:r>
              <a:rPr lang="ru-RU" sz="2800" dirty="0" err="1">
                <a:solidFill>
                  <a:srgbClr val="FFFF00"/>
                </a:solidFill>
              </a:rPr>
              <a:t>Заньковецької</a:t>
            </a:r>
            <a:r>
              <a:rPr lang="ru-RU" sz="2800" dirty="0">
                <a:solidFill>
                  <a:srgbClr val="FFFF00"/>
                </a:solidFill>
              </a:rPr>
              <a:t>”, “</a:t>
            </a:r>
            <a:r>
              <a:rPr lang="ru-RU" sz="2800" dirty="0" err="1">
                <a:solidFill>
                  <a:srgbClr val="FFFF00"/>
                </a:solidFill>
              </a:rPr>
              <a:t>Маркові</a:t>
            </a:r>
            <a:r>
              <a:rPr lang="ru-RU" sz="2800" dirty="0">
                <a:solidFill>
                  <a:srgbClr val="FFFF00"/>
                </a:solidFill>
              </a:rPr>
              <a:t> дуби” (Марка </a:t>
            </a:r>
            <a:r>
              <a:rPr lang="ru-RU" sz="2800" dirty="0" err="1">
                <a:solidFill>
                  <a:srgbClr val="FFFF00"/>
                </a:solidFill>
              </a:rPr>
              <a:t>Кропивницького</a:t>
            </a:r>
            <a:r>
              <a:rPr lang="ru-RU" sz="2800" dirty="0">
                <a:solidFill>
                  <a:srgbClr val="FFFF00"/>
                </a:solidFill>
              </a:rPr>
              <a:t>)… </a:t>
            </a:r>
            <a:r>
              <a:rPr lang="ru-RU" sz="2800" dirty="0" err="1">
                <a:solidFill>
                  <a:srgbClr val="FFFF00"/>
                </a:solidFill>
              </a:rPr>
              <a:t>Крислатими</a:t>
            </a:r>
            <a:r>
              <a:rPr lang="ru-RU" sz="2800" dirty="0">
                <a:solidFill>
                  <a:srgbClr val="FFFF00"/>
                </a:solidFill>
              </a:rPr>
              <a:t> кронами вони </a:t>
            </a:r>
            <a:r>
              <a:rPr lang="ru-RU" sz="2800" dirty="0" err="1">
                <a:solidFill>
                  <a:srgbClr val="FFFF00"/>
                </a:solidFill>
              </a:rPr>
              <a:t>торкаються</a:t>
            </a:r>
            <a:r>
              <a:rPr lang="ru-RU" sz="2800" dirty="0">
                <a:solidFill>
                  <a:srgbClr val="FFFF00"/>
                </a:solidFill>
              </a:rPr>
              <a:t> до небес, а </a:t>
            </a:r>
            <a:r>
              <a:rPr lang="ru-RU" sz="2800" dirty="0" err="1">
                <a:solidFill>
                  <a:srgbClr val="FFFF00"/>
                </a:solidFill>
              </a:rPr>
              <a:t>міцним</a:t>
            </a:r>
            <a:r>
              <a:rPr lang="ru-RU" sz="2800" dirty="0">
                <a:solidFill>
                  <a:srgbClr val="FFFF00"/>
                </a:solidFill>
              </a:rPr>
              <a:t> </a:t>
            </a:r>
            <a:r>
              <a:rPr lang="ru-RU" sz="2800" dirty="0" err="1">
                <a:solidFill>
                  <a:srgbClr val="FFFF00"/>
                </a:solidFill>
              </a:rPr>
              <a:t>корінням</a:t>
            </a:r>
            <a:r>
              <a:rPr lang="ru-RU" sz="2800" dirty="0">
                <a:solidFill>
                  <a:srgbClr val="FFFF00"/>
                </a:solidFill>
              </a:rPr>
              <a:t> </a:t>
            </a:r>
            <a:r>
              <a:rPr lang="ru-RU" sz="2800" dirty="0" err="1">
                <a:solidFill>
                  <a:srgbClr val="FFFF00"/>
                </a:solidFill>
              </a:rPr>
              <a:t>сягають</a:t>
            </a:r>
            <a:r>
              <a:rPr lang="ru-RU" sz="2800" dirty="0">
                <a:solidFill>
                  <a:srgbClr val="FFFF00"/>
                </a:solidFill>
              </a:rPr>
              <a:t> у </a:t>
            </a:r>
            <a:r>
              <a:rPr lang="ru-RU" sz="2800" dirty="0" err="1" smtClean="0">
                <a:solidFill>
                  <a:srgbClr val="FFFF00"/>
                </a:solidFill>
              </a:rPr>
              <a:t>най</a:t>
            </a:r>
            <a:r>
              <a:rPr lang="uk-UA" sz="2800" dirty="0" err="1">
                <a:solidFill>
                  <a:srgbClr val="FFFF00"/>
                </a:solidFill>
              </a:rPr>
              <a:t>потаємніші</a:t>
            </a:r>
            <a:r>
              <a:rPr lang="uk-UA" sz="2800" dirty="0">
                <a:solidFill>
                  <a:srgbClr val="FFFF00"/>
                </a:solidFill>
              </a:rPr>
              <a:t> глибини українського степу, символізуючи собою й першу найголовнішу любов І. </a:t>
            </a:r>
            <a:r>
              <a:rPr lang="uk-UA" sz="2800" dirty="0" smtClean="0">
                <a:solidFill>
                  <a:srgbClr val="FFFF00"/>
                </a:solidFill>
              </a:rPr>
              <a:t>Карпенка-Карого </a:t>
            </a:r>
            <a:r>
              <a:rPr lang="uk-UA" sz="2800" dirty="0">
                <a:solidFill>
                  <a:srgbClr val="FFFF00"/>
                </a:solidFill>
              </a:rPr>
              <a:t>— </a:t>
            </a:r>
            <a:r>
              <a:rPr lang="uk-UA" sz="2800" b="1" dirty="0" smtClean="0">
                <a:solidFill>
                  <a:srgbClr val="FFFF00"/>
                </a:solidFill>
              </a:rPr>
              <a:t>драматургію</a:t>
            </a:r>
            <a:r>
              <a:rPr lang="uk-UA" sz="2800" dirty="0" smtClean="0">
                <a:solidFill>
                  <a:srgbClr val="FFFF00"/>
                </a:solidFill>
              </a:rPr>
              <a:t>» (м. Наєнко).</a:t>
            </a:r>
            <a:endParaRPr lang="ru-RU" sz="2800" dirty="0">
              <a:solidFill>
                <a:srgbClr val="FFFF00"/>
              </a:solidFill>
            </a:endParaRPr>
          </a:p>
        </p:txBody>
      </p:sp>
      <p:pic>
        <p:nvPicPr>
          <p:cNvPr id="1843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3425471"/>
            <a:ext cx="5904656" cy="343253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971600" y="6088123"/>
            <a:ext cx="4680520" cy="400110"/>
          </a:xfrm>
          <a:prstGeom prst="rect">
            <a:avLst/>
          </a:prstGeom>
          <a:noFill/>
        </p:spPr>
        <p:txBody>
          <a:bodyPr wrap="square" rtlCol="0">
            <a:spAutoFit/>
          </a:bodyPr>
          <a:lstStyle/>
          <a:p>
            <a:r>
              <a:rPr lang="uk-UA" sz="2000" b="1" dirty="0" smtClean="0">
                <a:solidFill>
                  <a:srgbClr val="FFFF00"/>
                </a:solidFill>
              </a:rPr>
              <a:t>Дуб Марії Заньковецької</a:t>
            </a:r>
            <a:endParaRPr lang="uk-UA" sz="2000" b="1" dirty="0">
              <a:solidFill>
                <a:srgbClr val="FFFF00"/>
              </a:solidFill>
            </a:endParaRPr>
          </a:p>
        </p:txBody>
      </p:sp>
    </p:spTree>
    <p:extLst>
      <p:ext uri="{BB962C8B-B14F-4D97-AF65-F5344CB8AC3E}">
        <p14:creationId xmlns:p14="http://schemas.microsoft.com/office/powerpoint/2010/main" val="7751526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324544" y="-56405"/>
            <a:ext cx="9702962" cy="6957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323528" y="316927"/>
            <a:ext cx="5472608" cy="5693866"/>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uk-UA" sz="2800" dirty="0">
                <a:solidFill>
                  <a:srgbClr val="FFFF00"/>
                </a:solidFill>
              </a:rPr>
              <a:t>Міська ж садиба Тобілевичів була осередком мистецької й громадсько-політичної роботи в місті. Тут збирались учасники аматорського театрального гуртка, який очолювали Іван Тобілевич і Марко Кропивницький. Чиновницька посада — секретар міської поліції — давала Іванові Карповичу засоби для прожиття, а духовне задоволення він діставав від театру, який був сенсом його існування.</a:t>
            </a:r>
            <a:endParaRPr lang="ru-RU" sz="2800" dirty="0">
              <a:solidFill>
                <a:srgbClr val="FFFF00"/>
              </a:solidFill>
            </a:endParaRPr>
          </a:p>
        </p:txBody>
      </p:sp>
      <p:sp>
        <p:nvSpPr>
          <p:cNvPr id="5" name="TextBox 4"/>
          <p:cNvSpPr txBox="1"/>
          <p:nvPr/>
        </p:nvSpPr>
        <p:spPr>
          <a:xfrm>
            <a:off x="5761351" y="3917087"/>
            <a:ext cx="2987825" cy="400110"/>
          </a:xfrm>
          <a:prstGeom prst="rect">
            <a:avLst/>
          </a:prstGeom>
          <a:noFill/>
        </p:spPr>
        <p:txBody>
          <a:bodyPr wrap="square" rtlCol="0">
            <a:spAutoFit/>
          </a:bodyPr>
          <a:lstStyle/>
          <a:p>
            <a:r>
              <a:rPr lang="uk-UA" sz="2000" b="1" dirty="0" smtClean="0"/>
              <a:t>Марко Кропивницький</a:t>
            </a:r>
            <a:endParaRPr lang="uk-UA" sz="2000" b="1" dirty="0"/>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61351" y="519658"/>
            <a:ext cx="2483057" cy="339742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375863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324544" y="-56405"/>
            <a:ext cx="9702962" cy="6957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0" y="144470"/>
            <a:ext cx="6408712" cy="6555641"/>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uk-UA" sz="2800" dirty="0">
                <a:solidFill>
                  <a:srgbClr val="FFFF00"/>
                </a:solidFill>
              </a:rPr>
              <a:t>Іванові Карповичу були близькі народницькі переконання, ідеї культурництва, просвітянської місії інтелігенції. Він був членом нелегального гуртка, поширював заборонену літературу, використовував своє службове становище для допомоги політичним діячам, яких переслідував царський уряд</a:t>
            </a:r>
            <a:r>
              <a:rPr lang="uk-UA" sz="2800" dirty="0" smtClean="0">
                <a:solidFill>
                  <a:srgbClr val="FFFF00"/>
                </a:solidFill>
              </a:rPr>
              <a:t>. </a:t>
            </a:r>
            <a:r>
              <a:rPr lang="uk-UA" sz="2800" dirty="0">
                <a:solidFill>
                  <a:srgbClr val="FFFF00"/>
                </a:solidFill>
              </a:rPr>
              <a:t>І ось </a:t>
            </a:r>
            <a:r>
              <a:rPr lang="uk-UA" sz="2800" b="1" dirty="0">
                <a:solidFill>
                  <a:srgbClr val="FFFF00"/>
                </a:solidFill>
              </a:rPr>
              <a:t>1883 р</a:t>
            </a:r>
            <a:r>
              <a:rPr lang="uk-UA" sz="2800" dirty="0">
                <a:solidFill>
                  <a:srgbClr val="FFFF00"/>
                </a:solidFill>
              </a:rPr>
              <a:t>. особистим розпорядженням міністра внутрішніх справ драматург був звільнений зі </a:t>
            </a:r>
            <a:r>
              <a:rPr lang="uk-UA" sz="2800" dirty="0" smtClean="0">
                <a:solidFill>
                  <a:srgbClr val="FFFF00"/>
                </a:solidFill>
              </a:rPr>
              <a:t>служби. І</a:t>
            </a:r>
            <a:r>
              <a:rPr lang="uk-UA" sz="2800" dirty="0">
                <a:solidFill>
                  <a:srgbClr val="FFFF00"/>
                </a:solidFill>
              </a:rPr>
              <a:t>. Франко влучно скаже, що </a:t>
            </a:r>
            <a:r>
              <a:rPr lang="uk-UA" sz="2800" dirty="0" smtClean="0">
                <a:solidFill>
                  <a:srgbClr val="FFFF00"/>
                </a:solidFill>
              </a:rPr>
              <a:t>«царський </a:t>
            </a:r>
            <a:r>
              <a:rPr lang="uk-UA" sz="2800" dirty="0">
                <a:solidFill>
                  <a:srgbClr val="FFFF00"/>
                </a:solidFill>
              </a:rPr>
              <a:t>уряд утратив тоді поліційного пристава І. Тобілевича, а Україна здобула драматурга І. </a:t>
            </a:r>
            <a:r>
              <a:rPr lang="uk-UA" sz="2800" dirty="0" smtClean="0">
                <a:solidFill>
                  <a:srgbClr val="FFFF00"/>
                </a:solidFill>
              </a:rPr>
              <a:t>Карпенка-Карого»</a:t>
            </a:r>
            <a:endParaRPr lang="ru-RU" sz="2800" dirty="0">
              <a:solidFill>
                <a:srgbClr val="FFFF00"/>
              </a:solidFill>
            </a:endParaRPr>
          </a:p>
        </p:txBody>
      </p:sp>
      <p:pic>
        <p:nvPicPr>
          <p:cNvPr id="194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8712" y="404664"/>
            <a:ext cx="2339752" cy="280831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6542739" y="3212976"/>
            <a:ext cx="2160240" cy="400110"/>
          </a:xfrm>
          <a:prstGeom prst="rect">
            <a:avLst/>
          </a:prstGeom>
          <a:noFill/>
        </p:spPr>
        <p:txBody>
          <a:bodyPr wrap="square" rtlCol="0">
            <a:spAutoFit/>
          </a:bodyPr>
          <a:lstStyle/>
          <a:p>
            <a:r>
              <a:rPr lang="uk-UA" sz="2000" b="1" dirty="0" smtClean="0"/>
              <a:t>Іван Франко</a:t>
            </a:r>
            <a:endParaRPr lang="uk-UA" sz="2000" b="1" dirty="0"/>
          </a:p>
        </p:txBody>
      </p:sp>
    </p:spTree>
    <p:extLst>
      <p:ext uri="{BB962C8B-B14F-4D97-AF65-F5344CB8AC3E}">
        <p14:creationId xmlns:p14="http://schemas.microsoft.com/office/powerpoint/2010/main" val="6369927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324544" y="-56405"/>
            <a:ext cx="9702962" cy="6957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0" y="188640"/>
            <a:ext cx="8892480" cy="3539430"/>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uk-UA" sz="2800" dirty="0">
                <a:solidFill>
                  <a:srgbClr val="FFFF00"/>
                </a:solidFill>
              </a:rPr>
              <a:t>З цього </a:t>
            </a:r>
            <a:r>
              <a:rPr lang="uk-UA" sz="2800" dirty="0" smtClean="0">
                <a:solidFill>
                  <a:srgbClr val="FFFF00"/>
                </a:solidFill>
              </a:rPr>
              <a:t>моменту І. Тобілевич </a:t>
            </a:r>
            <a:r>
              <a:rPr lang="uk-UA" sz="2800" dirty="0">
                <a:solidFill>
                  <a:srgbClr val="FFFF00"/>
                </a:solidFill>
              </a:rPr>
              <a:t>ще з більшим натхненням і новими силами поринає у творчість</a:t>
            </a:r>
            <a:r>
              <a:rPr lang="uk-UA" sz="2800" dirty="0" smtClean="0">
                <a:solidFill>
                  <a:srgbClr val="FFFF00"/>
                </a:solidFill>
              </a:rPr>
              <a:t>: </a:t>
            </a:r>
            <a:r>
              <a:rPr lang="uk-UA" sz="2800" dirty="0">
                <a:solidFill>
                  <a:srgbClr val="FFFF00"/>
                </a:solidFill>
              </a:rPr>
              <a:t>виходять друком прозовий твір </a:t>
            </a:r>
            <a:r>
              <a:rPr lang="uk-UA" sz="2800" b="1" dirty="0">
                <a:solidFill>
                  <a:srgbClr val="00B0F0"/>
                </a:solidFill>
              </a:rPr>
              <a:t>«Новобранець», </a:t>
            </a:r>
            <a:r>
              <a:rPr lang="uk-UA" sz="2800" dirty="0">
                <a:solidFill>
                  <a:srgbClr val="FFFF00"/>
                </a:solidFill>
              </a:rPr>
              <a:t>перша драма </a:t>
            </a:r>
            <a:r>
              <a:rPr lang="uk-UA" sz="2800" b="1" dirty="0">
                <a:solidFill>
                  <a:srgbClr val="00B0F0"/>
                </a:solidFill>
              </a:rPr>
              <a:t>«Чабан», </a:t>
            </a:r>
            <a:r>
              <a:rPr lang="uk-UA" sz="2800" dirty="0">
                <a:solidFill>
                  <a:srgbClr val="FFFF00"/>
                </a:solidFill>
              </a:rPr>
              <a:t>яка пізніше дістала назву </a:t>
            </a:r>
            <a:r>
              <a:rPr lang="uk-UA" sz="2800" b="1" dirty="0">
                <a:solidFill>
                  <a:srgbClr val="00B0F0"/>
                </a:solidFill>
              </a:rPr>
              <a:t>«Бурлака»</a:t>
            </a:r>
            <a:r>
              <a:rPr lang="uk-UA" sz="2800" dirty="0">
                <a:solidFill>
                  <a:srgbClr val="FFFF00"/>
                </a:solidFill>
              </a:rPr>
              <a:t>.</a:t>
            </a:r>
            <a:r>
              <a:rPr lang="uk-UA" sz="2800" b="1" dirty="0">
                <a:solidFill>
                  <a:srgbClr val="00B0F0"/>
                </a:solidFill>
              </a:rPr>
              <a:t> </a:t>
            </a:r>
            <a:r>
              <a:rPr lang="uk-UA" sz="2800" dirty="0">
                <a:solidFill>
                  <a:srgbClr val="FFFF00"/>
                </a:solidFill>
              </a:rPr>
              <a:t>П’єсу він написав для </a:t>
            </a:r>
            <a:r>
              <a:rPr lang="uk-UA" sz="2800" b="1" dirty="0">
                <a:solidFill>
                  <a:srgbClr val="00B0F0"/>
                </a:solidFill>
              </a:rPr>
              <a:t>трупи М. Старицького</a:t>
            </a:r>
            <a:r>
              <a:rPr lang="uk-UA" sz="2800" dirty="0">
                <a:solidFill>
                  <a:srgbClr val="FFFF00"/>
                </a:solidFill>
              </a:rPr>
              <a:t>, у якій грали його молодші брати </a:t>
            </a:r>
            <a:r>
              <a:rPr lang="uk-UA" sz="2800" b="1" dirty="0">
                <a:solidFill>
                  <a:srgbClr val="00B0F0"/>
                </a:solidFill>
              </a:rPr>
              <a:t>Панас</a:t>
            </a:r>
            <a:r>
              <a:rPr lang="uk-UA" sz="2800" b="1" dirty="0">
                <a:solidFill>
                  <a:srgbClr val="FFFF00"/>
                </a:solidFill>
              </a:rPr>
              <a:t> </a:t>
            </a:r>
            <a:r>
              <a:rPr lang="uk-UA" sz="2800" dirty="0">
                <a:solidFill>
                  <a:srgbClr val="FFFF00"/>
                </a:solidFill>
              </a:rPr>
              <a:t>(під псевдонімом </a:t>
            </a:r>
            <a:r>
              <a:rPr lang="uk-UA" sz="2800" b="1" dirty="0">
                <a:solidFill>
                  <a:srgbClr val="00B0F0"/>
                </a:solidFill>
              </a:rPr>
              <a:t>Саксаганський</a:t>
            </a:r>
            <a:r>
              <a:rPr lang="uk-UA" sz="2800" b="1" dirty="0">
                <a:solidFill>
                  <a:srgbClr val="FFFF00"/>
                </a:solidFill>
              </a:rPr>
              <a:t>) і </a:t>
            </a:r>
            <a:r>
              <a:rPr lang="uk-UA" sz="2800" b="1" dirty="0">
                <a:solidFill>
                  <a:srgbClr val="00B0F0"/>
                </a:solidFill>
              </a:rPr>
              <a:t>Микола</a:t>
            </a:r>
            <a:r>
              <a:rPr lang="uk-UA" sz="2800" b="1" dirty="0">
                <a:solidFill>
                  <a:srgbClr val="FFFF00"/>
                </a:solidFill>
              </a:rPr>
              <a:t> (мав псевдонім </a:t>
            </a:r>
            <a:r>
              <a:rPr lang="uk-UA" sz="2800" b="1" dirty="0">
                <a:solidFill>
                  <a:srgbClr val="00B0F0"/>
                </a:solidFill>
              </a:rPr>
              <a:t>Садовський</a:t>
            </a:r>
            <a:r>
              <a:rPr lang="uk-UA" sz="2800" b="1" dirty="0">
                <a:solidFill>
                  <a:srgbClr val="FFFF00"/>
                </a:solidFill>
              </a:rPr>
              <a:t>)</a:t>
            </a:r>
            <a:r>
              <a:rPr lang="uk-UA" sz="2800" dirty="0">
                <a:solidFill>
                  <a:srgbClr val="FFFF00"/>
                </a:solidFill>
              </a:rPr>
              <a:t>,</a:t>
            </a:r>
            <a:r>
              <a:rPr lang="uk-UA" sz="2800" b="1" dirty="0">
                <a:solidFill>
                  <a:srgbClr val="FFFF00"/>
                </a:solidFill>
              </a:rPr>
              <a:t> </a:t>
            </a:r>
            <a:r>
              <a:rPr lang="uk-UA" sz="2800" dirty="0">
                <a:solidFill>
                  <a:srgbClr val="FFFF00"/>
                </a:solidFill>
              </a:rPr>
              <a:t>до цього колективу згодом увійшов і Іван Карпович. </a:t>
            </a:r>
            <a:endParaRPr lang="ru-RU" sz="2800" dirty="0">
              <a:solidFill>
                <a:srgbClr val="FFFF00"/>
              </a:solidFill>
            </a:endParaRPr>
          </a:p>
        </p:txBody>
      </p:sp>
      <p:pic>
        <p:nvPicPr>
          <p:cNvPr id="2048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3728070"/>
            <a:ext cx="2232248" cy="294129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39952" y="3706435"/>
            <a:ext cx="2088232" cy="296292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0" y="6269250"/>
            <a:ext cx="3059832" cy="400110"/>
          </a:xfrm>
          <a:prstGeom prst="rect">
            <a:avLst/>
          </a:prstGeom>
          <a:noFill/>
        </p:spPr>
        <p:txBody>
          <a:bodyPr wrap="square" rtlCol="0">
            <a:spAutoFit/>
          </a:bodyPr>
          <a:lstStyle/>
          <a:p>
            <a:r>
              <a:rPr lang="uk-UA" sz="2000" b="1" dirty="0" smtClean="0">
                <a:solidFill>
                  <a:srgbClr val="FFFF00"/>
                </a:solidFill>
              </a:rPr>
              <a:t>Панас </a:t>
            </a:r>
            <a:r>
              <a:rPr lang="uk-UA" sz="2000" b="1" dirty="0" err="1" smtClean="0">
                <a:solidFill>
                  <a:srgbClr val="FFFF00"/>
                </a:solidFill>
              </a:rPr>
              <a:t>Максаганський</a:t>
            </a:r>
            <a:r>
              <a:rPr lang="uk-UA" sz="2000" b="1" dirty="0" smtClean="0">
                <a:solidFill>
                  <a:srgbClr val="FFFF00"/>
                </a:solidFill>
              </a:rPr>
              <a:t> </a:t>
            </a:r>
            <a:endParaRPr lang="uk-UA" sz="2000" b="1" dirty="0">
              <a:solidFill>
                <a:srgbClr val="FFFF00"/>
              </a:solidFill>
            </a:endParaRPr>
          </a:p>
        </p:txBody>
      </p:sp>
      <p:sp>
        <p:nvSpPr>
          <p:cNvPr id="7" name="TextBox 6"/>
          <p:cNvSpPr txBox="1"/>
          <p:nvPr/>
        </p:nvSpPr>
        <p:spPr>
          <a:xfrm>
            <a:off x="4139952" y="6300028"/>
            <a:ext cx="2520280" cy="400110"/>
          </a:xfrm>
          <a:prstGeom prst="rect">
            <a:avLst/>
          </a:prstGeom>
          <a:noFill/>
        </p:spPr>
        <p:txBody>
          <a:bodyPr wrap="square" rtlCol="0">
            <a:spAutoFit/>
          </a:bodyPr>
          <a:lstStyle/>
          <a:p>
            <a:r>
              <a:rPr lang="uk-UA" sz="2000" b="1" dirty="0" smtClean="0">
                <a:solidFill>
                  <a:srgbClr val="FFFF00"/>
                </a:solidFill>
              </a:rPr>
              <a:t>Микола Садовський</a:t>
            </a:r>
            <a:endParaRPr lang="uk-UA" sz="2000" b="1" dirty="0">
              <a:solidFill>
                <a:srgbClr val="FFFF00"/>
              </a:solidFill>
            </a:endParaRPr>
          </a:p>
        </p:txBody>
      </p:sp>
    </p:spTree>
    <p:extLst>
      <p:ext uri="{BB962C8B-B14F-4D97-AF65-F5344CB8AC3E}">
        <p14:creationId xmlns:p14="http://schemas.microsoft.com/office/powerpoint/2010/main" val="33927338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324544" y="-56405"/>
            <a:ext cx="9702962" cy="6957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224713" y="476672"/>
            <a:ext cx="8604448" cy="2246769"/>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ru-RU" sz="2800" dirty="0">
                <a:solidFill>
                  <a:srgbClr val="FFFF00"/>
                </a:solidFill>
              </a:rPr>
              <a:t>У </a:t>
            </a:r>
            <a:r>
              <a:rPr lang="ru-RU" sz="2800" b="1" dirty="0">
                <a:solidFill>
                  <a:srgbClr val="00B0F0"/>
                </a:solidFill>
              </a:rPr>
              <a:t>1884 р. </a:t>
            </a:r>
            <a:r>
              <a:rPr lang="ru-RU" sz="2800" dirty="0">
                <a:solidFill>
                  <a:srgbClr val="FFFF00"/>
                </a:solidFill>
              </a:rPr>
              <a:t>І. </a:t>
            </a:r>
            <a:r>
              <a:rPr lang="ru-RU" sz="2800" dirty="0" err="1">
                <a:solidFill>
                  <a:srgbClr val="FFFF00"/>
                </a:solidFill>
              </a:rPr>
              <a:t>Тобілевича</a:t>
            </a:r>
            <a:r>
              <a:rPr lang="ru-RU" sz="2800" dirty="0">
                <a:solidFill>
                  <a:srgbClr val="FFFF00"/>
                </a:solidFill>
              </a:rPr>
              <a:t> </a:t>
            </a:r>
            <a:r>
              <a:rPr lang="ru-RU" sz="2800" dirty="0" err="1">
                <a:solidFill>
                  <a:srgbClr val="FFFF00"/>
                </a:solidFill>
              </a:rPr>
              <a:t>було</a:t>
            </a:r>
            <a:r>
              <a:rPr lang="ru-RU" sz="2800" dirty="0">
                <a:solidFill>
                  <a:srgbClr val="FFFF00"/>
                </a:solidFill>
              </a:rPr>
              <a:t> </a:t>
            </a:r>
            <a:r>
              <a:rPr lang="ru-RU" sz="2800" dirty="0" err="1">
                <a:solidFill>
                  <a:srgbClr val="FFFF00"/>
                </a:solidFill>
              </a:rPr>
              <a:t>заарештовано</a:t>
            </a:r>
            <a:r>
              <a:rPr lang="ru-RU" sz="2800" dirty="0">
                <a:solidFill>
                  <a:srgbClr val="FFFF00"/>
                </a:solidFill>
              </a:rPr>
              <a:t> й </a:t>
            </a:r>
            <a:r>
              <a:rPr lang="ru-RU" sz="2800" dirty="0" err="1">
                <a:solidFill>
                  <a:srgbClr val="FFFF00"/>
                </a:solidFill>
              </a:rPr>
              <a:t>відправлено</a:t>
            </a:r>
            <a:r>
              <a:rPr lang="ru-RU" sz="2800" dirty="0">
                <a:solidFill>
                  <a:srgbClr val="FFFF00"/>
                </a:solidFill>
              </a:rPr>
              <a:t> в </a:t>
            </a:r>
            <a:r>
              <a:rPr lang="ru-RU" sz="2800" dirty="0" err="1">
                <a:solidFill>
                  <a:srgbClr val="FFFF00"/>
                </a:solidFill>
              </a:rPr>
              <a:t>адміністративне</a:t>
            </a:r>
            <a:r>
              <a:rPr lang="ru-RU" sz="2800" dirty="0">
                <a:solidFill>
                  <a:srgbClr val="FFFF00"/>
                </a:solidFill>
              </a:rPr>
              <a:t> </a:t>
            </a:r>
            <a:r>
              <a:rPr lang="ru-RU" sz="2800" dirty="0" err="1">
                <a:solidFill>
                  <a:srgbClr val="FFFF00"/>
                </a:solidFill>
              </a:rPr>
              <a:t>заслання</a:t>
            </a:r>
            <a:r>
              <a:rPr lang="ru-RU" sz="2800" dirty="0">
                <a:solidFill>
                  <a:srgbClr val="FFFF00"/>
                </a:solidFill>
              </a:rPr>
              <a:t> до </a:t>
            </a:r>
            <a:r>
              <a:rPr lang="ru-RU" sz="2800" dirty="0" err="1">
                <a:solidFill>
                  <a:srgbClr val="FFFF00"/>
                </a:solidFill>
              </a:rPr>
              <a:t>Новочеркаська</a:t>
            </a:r>
            <a:r>
              <a:rPr lang="ru-RU" sz="2800" dirty="0">
                <a:solidFill>
                  <a:srgbClr val="FFFF00"/>
                </a:solidFill>
              </a:rPr>
              <a:t>. В </a:t>
            </a:r>
            <a:r>
              <a:rPr lang="ru-RU" sz="2800" dirty="0" err="1">
                <a:solidFill>
                  <a:srgbClr val="FFFF00"/>
                </a:solidFill>
              </a:rPr>
              <a:t>умовах</a:t>
            </a:r>
            <a:r>
              <a:rPr lang="ru-RU" sz="2800" dirty="0">
                <a:solidFill>
                  <a:srgbClr val="FFFF00"/>
                </a:solidFill>
              </a:rPr>
              <a:t> гласного </a:t>
            </a:r>
            <a:r>
              <a:rPr lang="ru-RU" sz="2800" dirty="0" err="1">
                <a:solidFill>
                  <a:srgbClr val="FFFF00"/>
                </a:solidFill>
              </a:rPr>
              <a:t>нагляду</a:t>
            </a:r>
            <a:r>
              <a:rPr lang="ru-RU" sz="2800" dirty="0">
                <a:solidFill>
                  <a:srgbClr val="FFFF00"/>
                </a:solidFill>
              </a:rPr>
              <a:t> </a:t>
            </a:r>
            <a:r>
              <a:rPr lang="ru-RU" sz="2800" dirty="0" err="1">
                <a:solidFill>
                  <a:srgbClr val="FFFF00"/>
                </a:solidFill>
              </a:rPr>
              <a:t>поліції</a:t>
            </a:r>
            <a:r>
              <a:rPr lang="ru-RU" sz="2800" dirty="0">
                <a:solidFill>
                  <a:srgbClr val="FFFF00"/>
                </a:solidFill>
              </a:rPr>
              <a:t>, </a:t>
            </a:r>
            <a:r>
              <a:rPr lang="ru-RU" sz="2800" dirty="0" err="1">
                <a:solidFill>
                  <a:srgbClr val="FFFF00"/>
                </a:solidFill>
              </a:rPr>
              <a:t>обшуків</a:t>
            </a:r>
            <a:r>
              <a:rPr lang="ru-RU" sz="2800" dirty="0">
                <a:solidFill>
                  <a:srgbClr val="FFFF00"/>
                </a:solidFill>
              </a:rPr>
              <a:t> і </a:t>
            </a:r>
            <a:r>
              <a:rPr lang="ru-RU" sz="2800" dirty="0" err="1">
                <a:solidFill>
                  <a:srgbClr val="FFFF00"/>
                </a:solidFill>
              </a:rPr>
              <a:t>допитів</a:t>
            </a:r>
            <a:r>
              <a:rPr lang="ru-RU" sz="2800" dirty="0">
                <a:solidFill>
                  <a:srgbClr val="FFFF00"/>
                </a:solidFill>
              </a:rPr>
              <a:t> драматург написав </a:t>
            </a:r>
            <a:r>
              <a:rPr lang="ru-RU" sz="2800" dirty="0" err="1">
                <a:solidFill>
                  <a:srgbClr val="FFFF00"/>
                </a:solidFill>
              </a:rPr>
              <a:t>п’єси</a:t>
            </a:r>
            <a:r>
              <a:rPr lang="ru-RU" sz="2800" dirty="0">
                <a:solidFill>
                  <a:srgbClr val="FFFF00"/>
                </a:solidFill>
              </a:rPr>
              <a:t> </a:t>
            </a:r>
            <a:r>
              <a:rPr lang="ru-RU" sz="2800" b="1" dirty="0">
                <a:solidFill>
                  <a:srgbClr val="00B0F0"/>
                </a:solidFill>
              </a:rPr>
              <a:t>«</a:t>
            </a:r>
            <a:r>
              <a:rPr lang="ru-RU" sz="2800" b="1" dirty="0" err="1">
                <a:solidFill>
                  <a:srgbClr val="00B0F0"/>
                </a:solidFill>
              </a:rPr>
              <a:t>Безталанна</a:t>
            </a:r>
            <a:r>
              <a:rPr lang="ru-RU" sz="2800" b="1" dirty="0">
                <a:solidFill>
                  <a:srgbClr val="00B0F0"/>
                </a:solidFill>
              </a:rPr>
              <a:t>», «Наймичка», «Мартин </a:t>
            </a:r>
            <a:r>
              <a:rPr lang="ru-RU" sz="2800" b="1" dirty="0" err="1">
                <a:solidFill>
                  <a:srgbClr val="00B0F0"/>
                </a:solidFill>
              </a:rPr>
              <a:t>Боруля</a:t>
            </a:r>
            <a:r>
              <a:rPr lang="ru-RU" sz="2800" b="1" dirty="0">
                <a:solidFill>
                  <a:srgbClr val="00B0F0"/>
                </a:solidFill>
              </a:rPr>
              <a:t>»</a:t>
            </a:r>
            <a:r>
              <a:rPr lang="ru-RU" sz="2800" dirty="0">
                <a:solidFill>
                  <a:srgbClr val="FFFF00"/>
                </a:solidFill>
              </a:rPr>
              <a:t>.</a:t>
            </a:r>
            <a:r>
              <a:rPr lang="ru-RU" sz="2800" b="1" dirty="0">
                <a:solidFill>
                  <a:srgbClr val="00B0F0"/>
                </a:solidFill>
              </a:rPr>
              <a:t> </a:t>
            </a:r>
          </a:p>
        </p:txBody>
      </p:sp>
      <p:sp>
        <p:nvSpPr>
          <p:cNvPr id="5" name="AutoShape 2" descr="Микола Садовський – легенда закарпатського театру – «Ґражда»"/>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sp>
        <p:nvSpPr>
          <p:cNvPr id="6" name="AutoShape 4" descr="Микола Садовський – легенда закарпатського театру – «Ґражда»"/>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2150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33094">
            <a:off x="108214" y="2854638"/>
            <a:ext cx="1915084" cy="283495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1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672868">
            <a:off x="3609979" y="3076106"/>
            <a:ext cx="1833918" cy="2590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12"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607140">
            <a:off x="1870564" y="2969724"/>
            <a:ext cx="1800225" cy="2684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78112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324544" y="-56405"/>
            <a:ext cx="9702962" cy="6957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79511" y="260648"/>
            <a:ext cx="5832649" cy="5693866"/>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uk-UA" sz="2800" dirty="0" smtClean="0">
                <a:solidFill>
                  <a:srgbClr val="FFFF00"/>
                </a:solidFill>
              </a:rPr>
              <a:t>Іванові Карпенку-Карому  довелося </a:t>
            </a:r>
            <a:r>
              <a:rPr lang="uk-UA" sz="2800" dirty="0">
                <a:solidFill>
                  <a:srgbClr val="FFFF00"/>
                </a:solidFill>
              </a:rPr>
              <a:t>працювати ковалем, щоб хоч якось себе прогодувати. Лише через </a:t>
            </a:r>
            <a:r>
              <a:rPr lang="uk-UA" sz="2800" b="1" dirty="0">
                <a:solidFill>
                  <a:srgbClr val="00B0F0"/>
                </a:solidFill>
              </a:rPr>
              <a:t>п’ять років </a:t>
            </a:r>
            <a:r>
              <a:rPr lang="uk-UA" sz="2800" dirty="0">
                <a:solidFill>
                  <a:srgbClr val="FFFF00"/>
                </a:solidFill>
              </a:rPr>
              <a:t>митець повернувся в Україну й оселився </a:t>
            </a:r>
            <a:r>
              <a:rPr lang="uk-UA" sz="2800" b="1" dirty="0">
                <a:solidFill>
                  <a:srgbClr val="00B0F0"/>
                </a:solidFill>
              </a:rPr>
              <a:t>на рідному хуторі </a:t>
            </a:r>
            <a:r>
              <a:rPr lang="uk-UA" sz="2800" dirty="0">
                <a:solidFill>
                  <a:srgbClr val="FFFF00"/>
                </a:solidFill>
              </a:rPr>
              <a:t>(йому заборонялося жити у великих містах). Хліборобська праця, спілкування із селянами, спостереження за капіталізацією в Україні стали тим щедрим ґрунтом, на якому з’явилися найкращі твори драматурга — комедії </a:t>
            </a:r>
            <a:r>
              <a:rPr lang="uk-UA" sz="2800" b="1" dirty="0">
                <a:solidFill>
                  <a:srgbClr val="00B0F0"/>
                </a:solidFill>
              </a:rPr>
              <a:t>«Сто тисяч» (1890) і «Хазяїн» (1900).</a:t>
            </a:r>
            <a:endParaRPr lang="ru-RU" sz="2800" b="1" dirty="0">
              <a:solidFill>
                <a:srgbClr val="00B0F0"/>
              </a:solidFill>
            </a:endParaRPr>
          </a:p>
        </p:txBody>
      </p:sp>
      <p:pic>
        <p:nvPicPr>
          <p:cNvPr id="2457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580471">
            <a:off x="6291465" y="2576179"/>
            <a:ext cx="1944216" cy="2543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7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786286">
            <a:off x="6376231" y="256782"/>
            <a:ext cx="1685925" cy="270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64156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324544" y="-56405"/>
            <a:ext cx="9702962" cy="6957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0" y="144470"/>
            <a:ext cx="8964488" cy="2677656"/>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uk-UA" sz="2800" dirty="0" smtClean="0">
                <a:solidFill>
                  <a:srgbClr val="FFFF00"/>
                </a:solidFill>
              </a:rPr>
              <a:t>У </a:t>
            </a:r>
            <a:r>
              <a:rPr lang="uk-UA" sz="2800" dirty="0">
                <a:solidFill>
                  <a:srgbClr val="00B0F0"/>
                </a:solidFill>
              </a:rPr>
              <a:t>1889 р. </a:t>
            </a:r>
            <a:r>
              <a:rPr lang="uk-UA" sz="2800" dirty="0">
                <a:solidFill>
                  <a:srgbClr val="FFFF00"/>
                </a:solidFill>
              </a:rPr>
              <a:t>І. Тобілевич повернувся на сцену й більше ніколи її не покидав. Спочатку він виступав у трупі </a:t>
            </a:r>
            <a:endParaRPr lang="uk-UA" sz="2800" dirty="0" smtClean="0">
              <a:solidFill>
                <a:srgbClr val="FFFF00"/>
              </a:solidFill>
            </a:endParaRPr>
          </a:p>
          <a:p>
            <a:pPr>
              <a:defRPr/>
            </a:pPr>
            <a:r>
              <a:rPr lang="uk-UA" sz="2800" b="1" dirty="0" smtClean="0">
                <a:solidFill>
                  <a:srgbClr val="00B0F0"/>
                </a:solidFill>
              </a:rPr>
              <a:t>М</a:t>
            </a:r>
            <a:r>
              <a:rPr lang="uk-UA" sz="2800" b="1" dirty="0">
                <a:solidFill>
                  <a:srgbClr val="00B0F0"/>
                </a:solidFill>
              </a:rPr>
              <a:t>. Садовського</a:t>
            </a:r>
            <a:r>
              <a:rPr lang="uk-UA" sz="2800" dirty="0">
                <a:solidFill>
                  <a:srgbClr val="FFFF00"/>
                </a:solidFill>
              </a:rPr>
              <a:t>, а пізніше разом із </a:t>
            </a:r>
            <a:r>
              <a:rPr lang="uk-UA" sz="2800" b="1" dirty="0">
                <a:solidFill>
                  <a:srgbClr val="00B0F0"/>
                </a:solidFill>
              </a:rPr>
              <a:t>П. Саксаганським </a:t>
            </a:r>
            <a:r>
              <a:rPr lang="uk-UA" sz="2800" dirty="0">
                <a:solidFill>
                  <a:srgbClr val="FFFF00"/>
                </a:solidFill>
              </a:rPr>
              <a:t>очолив окреме театральне товариство, яке з </a:t>
            </a:r>
            <a:r>
              <a:rPr lang="uk-UA" sz="2800" b="1" dirty="0">
                <a:solidFill>
                  <a:srgbClr val="00B0F0"/>
                </a:solidFill>
              </a:rPr>
              <a:t>1897 р. </a:t>
            </a:r>
            <a:r>
              <a:rPr lang="uk-UA" sz="2800" dirty="0">
                <a:solidFill>
                  <a:srgbClr val="FFFF00"/>
                </a:solidFill>
              </a:rPr>
              <a:t>дістало назву </a:t>
            </a:r>
            <a:r>
              <a:rPr lang="uk-UA" sz="2800" b="1" dirty="0">
                <a:solidFill>
                  <a:srgbClr val="00B0F0"/>
                </a:solidFill>
              </a:rPr>
              <a:t>«Товариство </a:t>
            </a:r>
            <a:r>
              <a:rPr lang="uk-UA" sz="2800" b="1" dirty="0" smtClean="0">
                <a:solidFill>
                  <a:srgbClr val="00B0F0"/>
                </a:solidFill>
              </a:rPr>
              <a:t>російсько-українських </a:t>
            </a:r>
            <a:r>
              <a:rPr lang="uk-UA" sz="2800" b="1" dirty="0">
                <a:solidFill>
                  <a:srgbClr val="00B0F0"/>
                </a:solidFill>
              </a:rPr>
              <a:t>артистів».</a:t>
            </a:r>
            <a:endParaRPr lang="ru-RU" sz="2800" b="1" dirty="0">
              <a:solidFill>
                <a:srgbClr val="00B0F0"/>
              </a:solidFill>
            </a:endParaRPr>
          </a:p>
        </p:txBody>
      </p:sp>
      <p:pic>
        <p:nvPicPr>
          <p:cNvPr id="2252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2822126"/>
            <a:ext cx="7056784" cy="384723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94939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324544" y="-56405"/>
            <a:ext cx="9702962" cy="6957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0" y="404664"/>
            <a:ext cx="8964488" cy="2246769"/>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uk-UA" sz="2800" b="1" dirty="0">
                <a:solidFill>
                  <a:srgbClr val="00B0F0"/>
                </a:solidFill>
              </a:rPr>
              <a:t>З 1890 по 1900 р. </a:t>
            </a:r>
            <a:r>
              <a:rPr lang="uk-UA" sz="2800" dirty="0">
                <a:solidFill>
                  <a:srgbClr val="FFFF00"/>
                </a:solidFill>
              </a:rPr>
              <a:t>митець, крім уже згаданих, написав ще кілька п’єс, найвідоміша з яких — історична драма </a:t>
            </a:r>
            <a:r>
              <a:rPr lang="uk-UA" sz="2800" b="1" dirty="0">
                <a:solidFill>
                  <a:srgbClr val="00B0F0"/>
                </a:solidFill>
              </a:rPr>
              <a:t>«Сава Чалий»</a:t>
            </a:r>
            <a:r>
              <a:rPr lang="uk-UA" sz="2800" dirty="0">
                <a:solidFill>
                  <a:srgbClr val="FFFF00"/>
                </a:solidFill>
              </a:rPr>
              <a:t>. Драматург повернувся також до свого улюбленого жанру — соціальної </a:t>
            </a:r>
            <a:r>
              <a:rPr lang="uk-UA" sz="2800" b="1" dirty="0">
                <a:solidFill>
                  <a:srgbClr val="00B0F0"/>
                </a:solidFill>
              </a:rPr>
              <a:t>комедії («Суєта», «Житейське море»)</a:t>
            </a:r>
            <a:r>
              <a:rPr lang="uk-UA" sz="2800" b="1" dirty="0">
                <a:solidFill>
                  <a:srgbClr val="FFFF00"/>
                </a:solidFill>
              </a:rPr>
              <a:t>.</a:t>
            </a:r>
            <a:endParaRPr lang="ru-RU" sz="2800" b="1" dirty="0">
              <a:solidFill>
                <a:srgbClr val="FFFF00"/>
              </a:solidFill>
            </a:endParaRPr>
          </a:p>
        </p:txBody>
      </p:sp>
      <p:pic>
        <p:nvPicPr>
          <p:cNvPr id="296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04258">
            <a:off x="2147562" y="2807953"/>
            <a:ext cx="1800225" cy="2543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6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770520">
            <a:off x="51269" y="2921374"/>
            <a:ext cx="1922585" cy="27695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70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817875">
            <a:off x="3982227" y="2918666"/>
            <a:ext cx="1800225" cy="2543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21371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324544" y="-56405"/>
            <a:ext cx="9702962" cy="6957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79512" y="139570"/>
            <a:ext cx="5328592" cy="5262979"/>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ru-RU" sz="2800" dirty="0">
                <a:solidFill>
                  <a:srgbClr val="FFFF00"/>
                </a:solidFill>
              </a:rPr>
              <a:t>У </a:t>
            </a:r>
            <a:r>
              <a:rPr lang="ru-RU" sz="2800" dirty="0" err="1">
                <a:solidFill>
                  <a:srgbClr val="FFFF00"/>
                </a:solidFill>
              </a:rPr>
              <a:t>другій</a:t>
            </a:r>
            <a:r>
              <a:rPr lang="ru-RU" sz="2800" dirty="0">
                <a:solidFill>
                  <a:srgbClr val="FFFF00"/>
                </a:solidFill>
              </a:rPr>
              <a:t> </a:t>
            </a:r>
            <a:r>
              <a:rPr lang="ru-RU" sz="2800" dirty="0" err="1">
                <a:solidFill>
                  <a:srgbClr val="FFFF00"/>
                </a:solidFill>
              </a:rPr>
              <a:t>половині</a:t>
            </a:r>
            <a:r>
              <a:rPr lang="ru-RU" sz="2800" dirty="0">
                <a:solidFill>
                  <a:srgbClr val="FFFF00"/>
                </a:solidFill>
              </a:rPr>
              <a:t> </a:t>
            </a:r>
            <a:r>
              <a:rPr lang="ru-RU" sz="2800" dirty="0" err="1">
                <a:solidFill>
                  <a:srgbClr val="FFFF00"/>
                </a:solidFill>
              </a:rPr>
              <a:t>січня</a:t>
            </a:r>
            <a:r>
              <a:rPr lang="ru-RU" sz="2800" dirty="0">
                <a:solidFill>
                  <a:srgbClr val="FFFF00"/>
                </a:solidFill>
              </a:rPr>
              <a:t> 1907 р. трупа </a:t>
            </a:r>
            <a:r>
              <a:rPr lang="ru-RU" sz="2800" dirty="0" err="1">
                <a:solidFill>
                  <a:srgbClr val="FFFF00"/>
                </a:solidFill>
              </a:rPr>
              <a:t>гастролювала</a:t>
            </a:r>
            <a:r>
              <a:rPr lang="ru-RU" sz="2800" dirty="0">
                <a:solidFill>
                  <a:srgbClr val="FFFF00"/>
                </a:solidFill>
              </a:rPr>
              <a:t> в </a:t>
            </a:r>
            <a:r>
              <a:rPr lang="ru-RU" sz="2800" dirty="0" err="1">
                <a:solidFill>
                  <a:srgbClr val="FFFF00"/>
                </a:solidFill>
              </a:rPr>
              <a:t>Умані</a:t>
            </a:r>
            <a:r>
              <a:rPr lang="ru-RU" sz="2800" dirty="0" smtClean="0">
                <a:solidFill>
                  <a:srgbClr val="FFFF00"/>
                </a:solidFill>
              </a:rPr>
              <a:t>.</a:t>
            </a:r>
          </a:p>
          <a:p>
            <a:pPr>
              <a:defRPr/>
            </a:pPr>
            <a:r>
              <a:rPr lang="ru-RU" sz="2800" dirty="0" smtClean="0">
                <a:solidFill>
                  <a:srgbClr val="FFFF00"/>
                </a:solidFill>
              </a:rPr>
              <a:t> </a:t>
            </a:r>
            <a:r>
              <a:rPr lang="ru-RU" sz="2800" dirty="0">
                <a:solidFill>
                  <a:srgbClr val="FFFF00"/>
                </a:solidFill>
              </a:rPr>
              <a:t>І. </a:t>
            </a:r>
            <a:r>
              <a:rPr lang="ru-RU" sz="2800" dirty="0" smtClean="0">
                <a:solidFill>
                  <a:srgbClr val="FFFF00"/>
                </a:solidFill>
              </a:rPr>
              <a:t>Карпенко-Карий </a:t>
            </a:r>
            <a:r>
              <a:rPr lang="ru-RU" sz="2800" dirty="0" err="1">
                <a:solidFill>
                  <a:srgbClr val="FFFF00"/>
                </a:solidFill>
              </a:rPr>
              <a:t>грав</a:t>
            </a:r>
            <a:r>
              <a:rPr lang="ru-RU" sz="2800" dirty="0">
                <a:solidFill>
                  <a:srgbClr val="FFFF00"/>
                </a:solidFill>
              </a:rPr>
              <a:t> у </a:t>
            </a:r>
            <a:r>
              <a:rPr lang="ru-RU" sz="2800" dirty="0" err="1">
                <a:solidFill>
                  <a:srgbClr val="FFFF00"/>
                </a:solidFill>
              </a:rPr>
              <a:t>десятьох</a:t>
            </a:r>
            <a:r>
              <a:rPr lang="ru-RU" sz="2800" dirty="0">
                <a:solidFill>
                  <a:srgbClr val="FFFF00"/>
                </a:solidFill>
              </a:rPr>
              <a:t> </a:t>
            </a:r>
            <a:r>
              <a:rPr lang="ru-RU" sz="2800" dirty="0" err="1">
                <a:solidFill>
                  <a:srgbClr val="FFFF00"/>
                </a:solidFill>
              </a:rPr>
              <a:t>виставах</a:t>
            </a:r>
            <a:r>
              <a:rPr lang="ru-RU" sz="2800" dirty="0">
                <a:solidFill>
                  <a:srgbClr val="FFFF00"/>
                </a:solidFill>
              </a:rPr>
              <a:t>. </a:t>
            </a:r>
            <a:r>
              <a:rPr lang="ru-RU" sz="2800" dirty="0" err="1">
                <a:solidFill>
                  <a:srgbClr val="FFFF00"/>
                </a:solidFill>
              </a:rPr>
              <a:t>Це</a:t>
            </a:r>
            <a:r>
              <a:rPr lang="ru-RU" sz="2800" dirty="0">
                <a:solidFill>
                  <a:srgbClr val="FFFF00"/>
                </a:solidFill>
              </a:rPr>
              <a:t> </a:t>
            </a:r>
            <a:r>
              <a:rPr lang="ru-RU" sz="2800" dirty="0" err="1">
                <a:solidFill>
                  <a:srgbClr val="FFFF00"/>
                </a:solidFill>
              </a:rPr>
              <a:t>були</a:t>
            </a:r>
            <a:r>
              <a:rPr lang="ru-RU" sz="2800" dirty="0">
                <a:solidFill>
                  <a:srgbClr val="FFFF00"/>
                </a:solidFill>
              </a:rPr>
              <a:t> </a:t>
            </a:r>
            <a:r>
              <a:rPr lang="ru-RU" sz="2800" dirty="0" err="1">
                <a:solidFill>
                  <a:srgbClr val="FFFF00"/>
                </a:solidFill>
              </a:rPr>
              <a:t>останні</a:t>
            </a:r>
            <a:r>
              <a:rPr lang="ru-RU" sz="2800" dirty="0">
                <a:solidFill>
                  <a:srgbClr val="FFFF00"/>
                </a:solidFill>
              </a:rPr>
              <a:t> </a:t>
            </a:r>
            <a:r>
              <a:rPr lang="ru-RU" sz="2800" dirty="0" err="1">
                <a:solidFill>
                  <a:srgbClr val="FFFF00"/>
                </a:solidFill>
              </a:rPr>
              <a:t>виступи</a:t>
            </a:r>
            <a:r>
              <a:rPr lang="ru-RU" sz="2800" dirty="0">
                <a:solidFill>
                  <a:srgbClr val="FFFF00"/>
                </a:solidFill>
              </a:rPr>
              <a:t> </a:t>
            </a:r>
            <a:r>
              <a:rPr lang="ru-RU" sz="2800" dirty="0" err="1">
                <a:solidFill>
                  <a:srgbClr val="FFFF00"/>
                </a:solidFill>
              </a:rPr>
              <a:t>талановитого</a:t>
            </a:r>
            <a:r>
              <a:rPr lang="ru-RU" sz="2800" dirty="0">
                <a:solidFill>
                  <a:srgbClr val="FFFF00"/>
                </a:solidFill>
              </a:rPr>
              <a:t> </a:t>
            </a:r>
            <a:r>
              <a:rPr lang="ru-RU" sz="2800" dirty="0" err="1">
                <a:solidFill>
                  <a:srgbClr val="FFFF00"/>
                </a:solidFill>
              </a:rPr>
              <a:t>актора</a:t>
            </a:r>
            <a:r>
              <a:rPr lang="ru-RU" sz="2800" dirty="0">
                <a:solidFill>
                  <a:srgbClr val="FFFF00"/>
                </a:solidFill>
              </a:rPr>
              <a:t>. </a:t>
            </a:r>
            <a:r>
              <a:rPr lang="ru-RU" sz="2800" dirty="0" err="1">
                <a:solidFill>
                  <a:srgbClr val="FFFF00"/>
                </a:solidFill>
              </a:rPr>
              <a:t>Зовсім</a:t>
            </a:r>
            <a:r>
              <a:rPr lang="ru-RU" sz="2800" dirty="0">
                <a:solidFill>
                  <a:srgbClr val="FFFF00"/>
                </a:solidFill>
              </a:rPr>
              <a:t> </a:t>
            </a:r>
            <a:r>
              <a:rPr lang="ru-RU" sz="2800" dirty="0" err="1">
                <a:solidFill>
                  <a:srgbClr val="FFFF00"/>
                </a:solidFill>
              </a:rPr>
              <a:t>знесилений</a:t>
            </a:r>
            <a:r>
              <a:rPr lang="ru-RU" sz="2800" dirty="0">
                <a:solidFill>
                  <a:srgbClr val="FFFF00"/>
                </a:solidFill>
              </a:rPr>
              <a:t>, </a:t>
            </a:r>
            <a:r>
              <a:rPr lang="ru-RU" sz="2800" dirty="0" err="1">
                <a:solidFill>
                  <a:srgbClr val="FFFF00"/>
                </a:solidFill>
              </a:rPr>
              <a:t>він</a:t>
            </a:r>
            <a:r>
              <a:rPr lang="ru-RU" sz="2800" dirty="0">
                <a:solidFill>
                  <a:srgbClr val="FFFF00"/>
                </a:solidFill>
              </a:rPr>
              <a:t> </a:t>
            </a:r>
            <a:r>
              <a:rPr lang="ru-RU" sz="2800" dirty="0" err="1">
                <a:solidFill>
                  <a:srgbClr val="FFFF00"/>
                </a:solidFill>
              </a:rPr>
              <a:t>залишив</a:t>
            </a:r>
            <a:r>
              <a:rPr lang="ru-RU" sz="2800" dirty="0">
                <a:solidFill>
                  <a:srgbClr val="FFFF00"/>
                </a:solidFill>
              </a:rPr>
              <a:t> трупу й </a:t>
            </a:r>
            <a:r>
              <a:rPr lang="ru-RU" sz="2800" dirty="0" err="1">
                <a:solidFill>
                  <a:srgbClr val="FFFF00"/>
                </a:solidFill>
              </a:rPr>
              <a:t>поїхав</a:t>
            </a:r>
            <a:r>
              <a:rPr lang="ru-RU" sz="2800" dirty="0">
                <a:solidFill>
                  <a:srgbClr val="FFFF00"/>
                </a:solidFill>
              </a:rPr>
              <a:t> на </a:t>
            </a:r>
            <a:r>
              <a:rPr lang="ru-RU" sz="2800" dirty="0" err="1">
                <a:solidFill>
                  <a:srgbClr val="FFFF00"/>
                </a:solidFill>
              </a:rPr>
              <a:t>хутір</a:t>
            </a:r>
            <a:r>
              <a:rPr lang="ru-RU" sz="2800" dirty="0">
                <a:solidFill>
                  <a:srgbClr val="FFFF00"/>
                </a:solidFill>
              </a:rPr>
              <a:t> </a:t>
            </a:r>
            <a:r>
              <a:rPr lang="ru-RU" sz="2800" dirty="0" err="1">
                <a:solidFill>
                  <a:srgbClr val="FFFF00"/>
                </a:solidFill>
              </a:rPr>
              <a:t>Надія</a:t>
            </a:r>
            <a:r>
              <a:rPr lang="ru-RU" sz="2800" dirty="0">
                <a:solidFill>
                  <a:srgbClr val="FFFF00"/>
                </a:solidFill>
              </a:rPr>
              <a:t>, та й тут </a:t>
            </a:r>
            <a:r>
              <a:rPr lang="ru-RU" sz="2800" dirty="0" err="1">
                <a:solidFill>
                  <a:srgbClr val="FFFF00"/>
                </a:solidFill>
              </a:rPr>
              <a:t>йому</a:t>
            </a:r>
            <a:r>
              <a:rPr lang="ru-RU" sz="2800" dirty="0">
                <a:solidFill>
                  <a:srgbClr val="FFFF00"/>
                </a:solidFill>
              </a:rPr>
              <a:t> не стало </a:t>
            </a:r>
            <a:r>
              <a:rPr lang="ru-RU" sz="2800" dirty="0" err="1">
                <a:solidFill>
                  <a:srgbClr val="FFFF00"/>
                </a:solidFill>
              </a:rPr>
              <a:t>краще</a:t>
            </a:r>
            <a:r>
              <a:rPr lang="ru-RU" sz="2800" dirty="0">
                <a:solidFill>
                  <a:srgbClr val="FFFF00"/>
                </a:solidFill>
              </a:rPr>
              <a:t>. </a:t>
            </a:r>
            <a:r>
              <a:rPr lang="ru-RU" sz="2800" dirty="0" err="1">
                <a:solidFill>
                  <a:srgbClr val="FFFF00"/>
                </a:solidFill>
              </a:rPr>
              <a:t>Намагаючись</a:t>
            </a:r>
            <a:r>
              <a:rPr lang="ru-RU" sz="2800" dirty="0">
                <a:solidFill>
                  <a:srgbClr val="FFFF00"/>
                </a:solidFill>
              </a:rPr>
              <a:t> </a:t>
            </a:r>
            <a:r>
              <a:rPr lang="ru-RU" sz="2800" dirty="0" err="1">
                <a:solidFill>
                  <a:srgbClr val="FFFF00"/>
                </a:solidFill>
              </a:rPr>
              <a:t>урятувати</a:t>
            </a:r>
            <a:r>
              <a:rPr lang="ru-RU" sz="2800" dirty="0">
                <a:solidFill>
                  <a:srgbClr val="FFFF00"/>
                </a:solidFill>
              </a:rPr>
              <a:t> брата, П. </a:t>
            </a:r>
            <a:r>
              <a:rPr lang="ru-RU" sz="2800" dirty="0" err="1">
                <a:solidFill>
                  <a:srgbClr val="FFFF00"/>
                </a:solidFill>
              </a:rPr>
              <a:t>Саксаганський</a:t>
            </a:r>
            <a:r>
              <a:rPr lang="ru-RU" sz="2800" dirty="0">
                <a:solidFill>
                  <a:srgbClr val="FFFF00"/>
                </a:solidFill>
              </a:rPr>
              <a:t> </a:t>
            </a:r>
            <a:r>
              <a:rPr lang="ru-RU" sz="2800" dirty="0" err="1">
                <a:solidFill>
                  <a:srgbClr val="FFFF00"/>
                </a:solidFill>
              </a:rPr>
              <a:t>улаштував</a:t>
            </a:r>
            <a:r>
              <a:rPr lang="ru-RU" sz="2800" dirty="0">
                <a:solidFill>
                  <a:srgbClr val="FFFF00"/>
                </a:solidFill>
              </a:rPr>
              <a:t> </a:t>
            </a:r>
            <a:r>
              <a:rPr lang="ru-RU" sz="2800" dirty="0" err="1">
                <a:solidFill>
                  <a:srgbClr val="FFFF00"/>
                </a:solidFill>
              </a:rPr>
              <a:t>йому</a:t>
            </a:r>
            <a:r>
              <a:rPr lang="ru-RU" sz="2800" dirty="0">
                <a:solidFill>
                  <a:srgbClr val="FFFF00"/>
                </a:solidFill>
              </a:rPr>
              <a:t> </a:t>
            </a:r>
            <a:r>
              <a:rPr lang="ru-RU" sz="2800" dirty="0" err="1">
                <a:solidFill>
                  <a:srgbClr val="FFFF00"/>
                </a:solidFill>
              </a:rPr>
              <a:t>поїздку</a:t>
            </a:r>
            <a:r>
              <a:rPr lang="ru-RU" sz="2800" dirty="0">
                <a:solidFill>
                  <a:srgbClr val="FFFF00"/>
                </a:solidFill>
              </a:rPr>
              <a:t> до </a:t>
            </a:r>
            <a:r>
              <a:rPr lang="ru-RU" sz="2800" dirty="0" err="1">
                <a:solidFill>
                  <a:srgbClr val="FFFF00"/>
                </a:solidFill>
              </a:rPr>
              <a:t>Берліна</a:t>
            </a:r>
            <a:r>
              <a:rPr lang="ru-RU" sz="2800" dirty="0">
                <a:solidFill>
                  <a:srgbClr val="FFFF00"/>
                </a:solidFill>
              </a:rPr>
              <a:t> для </a:t>
            </a:r>
            <a:r>
              <a:rPr lang="ru-RU" sz="2800" dirty="0" err="1" smtClean="0">
                <a:solidFill>
                  <a:srgbClr val="FFFF00"/>
                </a:solidFill>
              </a:rPr>
              <a:t>лікування</a:t>
            </a:r>
            <a:r>
              <a:rPr lang="ru-RU" sz="2800" dirty="0" smtClean="0">
                <a:solidFill>
                  <a:srgbClr val="FFFF00"/>
                </a:solidFill>
              </a:rPr>
              <a:t>.</a:t>
            </a:r>
            <a:endParaRPr lang="ru-RU" sz="2800" b="1" dirty="0">
              <a:solidFill>
                <a:srgbClr val="FFFF00"/>
              </a:solidFill>
            </a:endParaRPr>
          </a:p>
        </p:txBody>
      </p:sp>
      <p:pic>
        <p:nvPicPr>
          <p:cNvPr id="30722"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6162" t="4466" r="7149" b="12525"/>
          <a:stretch/>
        </p:blipFill>
        <p:spPr bwMode="auto">
          <a:xfrm>
            <a:off x="5364088" y="365375"/>
            <a:ext cx="2948524" cy="381642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610002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255193" y="0"/>
            <a:ext cx="9702962" cy="6957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79512" y="139570"/>
            <a:ext cx="8568952" cy="2246769"/>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ru-RU" sz="2800" dirty="0" err="1">
                <a:solidFill>
                  <a:srgbClr val="FFFF00"/>
                </a:solidFill>
              </a:rPr>
              <a:t>Після</a:t>
            </a:r>
            <a:r>
              <a:rPr lang="ru-RU" sz="2800" dirty="0">
                <a:solidFill>
                  <a:srgbClr val="FFFF00"/>
                </a:solidFill>
              </a:rPr>
              <a:t> </a:t>
            </a:r>
            <a:r>
              <a:rPr lang="ru-RU" sz="2800" dirty="0" err="1">
                <a:solidFill>
                  <a:srgbClr val="FFFF00"/>
                </a:solidFill>
              </a:rPr>
              <a:t>обстеження</a:t>
            </a:r>
            <a:r>
              <a:rPr lang="ru-RU" sz="2800" dirty="0">
                <a:solidFill>
                  <a:srgbClr val="FFFF00"/>
                </a:solidFill>
              </a:rPr>
              <a:t> </a:t>
            </a:r>
            <a:r>
              <a:rPr lang="ru-RU" sz="2800" dirty="0" err="1">
                <a:solidFill>
                  <a:srgbClr val="FFFF00"/>
                </a:solidFill>
              </a:rPr>
              <a:t>лікарі</a:t>
            </a:r>
            <a:r>
              <a:rPr lang="ru-RU" sz="2800" dirty="0">
                <a:solidFill>
                  <a:srgbClr val="FFFF00"/>
                </a:solidFill>
              </a:rPr>
              <a:t> </a:t>
            </a:r>
            <a:r>
              <a:rPr lang="ru-RU" sz="2800" dirty="0" err="1">
                <a:solidFill>
                  <a:srgbClr val="FFFF00"/>
                </a:solidFill>
              </a:rPr>
              <a:t>винесли</a:t>
            </a:r>
            <a:r>
              <a:rPr lang="ru-RU" sz="2800" dirty="0">
                <a:solidFill>
                  <a:srgbClr val="FFFF00"/>
                </a:solidFill>
              </a:rPr>
              <a:t> </a:t>
            </a:r>
            <a:r>
              <a:rPr lang="ru-RU" sz="2800" dirty="0" err="1">
                <a:solidFill>
                  <a:srgbClr val="FFFF00"/>
                </a:solidFill>
              </a:rPr>
              <a:t>страшний</a:t>
            </a:r>
            <a:r>
              <a:rPr lang="ru-RU" sz="2800" dirty="0">
                <a:solidFill>
                  <a:srgbClr val="FFFF00"/>
                </a:solidFill>
              </a:rPr>
              <a:t> вердикт: хвороба (рак </a:t>
            </a:r>
            <a:r>
              <a:rPr lang="ru-RU" sz="2800" dirty="0" err="1">
                <a:solidFill>
                  <a:srgbClr val="FFFF00"/>
                </a:solidFill>
              </a:rPr>
              <a:t>селезінки</a:t>
            </a:r>
            <a:r>
              <a:rPr lang="ru-RU" sz="2800" dirty="0">
                <a:solidFill>
                  <a:srgbClr val="FFFF00"/>
                </a:solidFill>
              </a:rPr>
              <a:t>) </a:t>
            </a:r>
            <a:r>
              <a:rPr lang="ru-RU" sz="2800" dirty="0" err="1">
                <a:solidFill>
                  <a:srgbClr val="FFFF00"/>
                </a:solidFill>
              </a:rPr>
              <a:t>невиліковна</a:t>
            </a:r>
            <a:r>
              <a:rPr lang="ru-RU" sz="2800" dirty="0" smtClean="0">
                <a:solidFill>
                  <a:srgbClr val="FFFF00"/>
                </a:solidFill>
              </a:rPr>
              <a:t>.</a:t>
            </a:r>
          </a:p>
          <a:p>
            <a:pPr>
              <a:defRPr/>
            </a:pPr>
            <a:r>
              <a:rPr lang="ru-RU" sz="2800" dirty="0" smtClean="0">
                <a:solidFill>
                  <a:srgbClr val="FFFF00"/>
                </a:solidFill>
              </a:rPr>
              <a:t> </a:t>
            </a:r>
            <a:r>
              <a:rPr lang="ru-RU" sz="2800" b="1" dirty="0"/>
              <a:t>2 </a:t>
            </a:r>
            <a:r>
              <a:rPr lang="ru-RU" sz="2800" b="1" dirty="0" err="1"/>
              <a:t>вересня</a:t>
            </a:r>
            <a:r>
              <a:rPr lang="ru-RU" sz="2800" b="1" dirty="0"/>
              <a:t> 1907 р. І. </a:t>
            </a:r>
            <a:r>
              <a:rPr lang="ru-RU" sz="2800" b="1" dirty="0" smtClean="0"/>
              <a:t>Карпенко-Карий </a:t>
            </a:r>
            <a:r>
              <a:rPr lang="ru-RU" sz="2800" b="1" dirty="0"/>
              <a:t>помер. </a:t>
            </a:r>
            <a:endParaRPr lang="ru-RU" sz="2800" b="1" dirty="0" smtClean="0"/>
          </a:p>
          <a:p>
            <a:pPr>
              <a:defRPr/>
            </a:pPr>
            <a:r>
              <a:rPr lang="ru-RU" sz="2800" dirty="0" err="1" smtClean="0">
                <a:solidFill>
                  <a:srgbClr val="FFFF00"/>
                </a:solidFill>
              </a:rPr>
              <a:t>Його</a:t>
            </a:r>
            <a:r>
              <a:rPr lang="ru-RU" sz="2800" dirty="0" smtClean="0">
                <a:solidFill>
                  <a:srgbClr val="FFFF00"/>
                </a:solidFill>
              </a:rPr>
              <a:t> </a:t>
            </a:r>
            <a:r>
              <a:rPr lang="ru-RU" sz="2800" dirty="0" err="1">
                <a:solidFill>
                  <a:srgbClr val="FFFF00"/>
                </a:solidFill>
              </a:rPr>
              <a:t>тіло</a:t>
            </a:r>
            <a:r>
              <a:rPr lang="ru-RU" sz="2800" dirty="0">
                <a:solidFill>
                  <a:srgbClr val="FFFF00"/>
                </a:solidFill>
              </a:rPr>
              <a:t> перевезли в </a:t>
            </a:r>
            <a:r>
              <a:rPr lang="ru-RU" sz="2800" dirty="0" err="1">
                <a:solidFill>
                  <a:srgbClr val="FFFF00"/>
                </a:solidFill>
              </a:rPr>
              <a:t>Україну</a:t>
            </a:r>
            <a:r>
              <a:rPr lang="ru-RU" sz="2800" dirty="0">
                <a:solidFill>
                  <a:srgbClr val="FFFF00"/>
                </a:solidFill>
              </a:rPr>
              <a:t> й </a:t>
            </a:r>
            <a:r>
              <a:rPr lang="ru-RU" sz="2800" dirty="0" err="1">
                <a:solidFill>
                  <a:srgbClr val="FFFF00"/>
                </a:solidFill>
              </a:rPr>
              <a:t>поховали</a:t>
            </a:r>
            <a:r>
              <a:rPr lang="ru-RU" sz="2800" dirty="0">
                <a:solidFill>
                  <a:srgbClr val="FFFF00"/>
                </a:solidFill>
              </a:rPr>
              <a:t> </a:t>
            </a:r>
            <a:r>
              <a:rPr lang="ru-RU" sz="2800" dirty="0" err="1">
                <a:solidFill>
                  <a:srgbClr val="FFFF00"/>
                </a:solidFill>
              </a:rPr>
              <a:t>поруч</a:t>
            </a:r>
            <a:r>
              <a:rPr lang="ru-RU" sz="2800" dirty="0">
                <a:solidFill>
                  <a:srgbClr val="FFFF00"/>
                </a:solidFill>
              </a:rPr>
              <a:t> </a:t>
            </a:r>
            <a:r>
              <a:rPr lang="ru-RU" sz="2800" dirty="0" err="1">
                <a:solidFill>
                  <a:srgbClr val="FFFF00"/>
                </a:solidFill>
              </a:rPr>
              <a:t>із</a:t>
            </a:r>
            <a:r>
              <a:rPr lang="ru-RU" sz="2800" dirty="0">
                <a:solidFill>
                  <a:srgbClr val="FFFF00"/>
                </a:solidFill>
              </a:rPr>
              <a:t> </a:t>
            </a:r>
            <a:r>
              <a:rPr lang="ru-RU" sz="2800" dirty="0" err="1">
                <a:solidFill>
                  <a:srgbClr val="FFFF00"/>
                </a:solidFill>
              </a:rPr>
              <a:t>батьком</a:t>
            </a:r>
            <a:r>
              <a:rPr lang="ru-RU" sz="2800" dirty="0">
                <a:solidFill>
                  <a:srgbClr val="FFFF00"/>
                </a:solidFill>
              </a:rPr>
              <a:t>, </a:t>
            </a:r>
            <a:r>
              <a:rPr lang="ru-RU" sz="2800" dirty="0" err="1">
                <a:solidFill>
                  <a:srgbClr val="FFFF00"/>
                </a:solidFill>
              </a:rPr>
              <a:t>неподалік</a:t>
            </a:r>
            <a:r>
              <a:rPr lang="ru-RU" sz="2800" dirty="0">
                <a:solidFill>
                  <a:srgbClr val="FFFF00"/>
                </a:solidFill>
              </a:rPr>
              <a:t> </a:t>
            </a:r>
            <a:r>
              <a:rPr lang="ru-RU" sz="2800" dirty="0" err="1">
                <a:solidFill>
                  <a:srgbClr val="FFFF00"/>
                </a:solidFill>
              </a:rPr>
              <a:t>від</a:t>
            </a:r>
            <a:r>
              <a:rPr lang="ru-RU" sz="2800" dirty="0">
                <a:solidFill>
                  <a:srgbClr val="FFFF00"/>
                </a:solidFill>
              </a:rPr>
              <a:t> хутора </a:t>
            </a:r>
            <a:r>
              <a:rPr lang="ru-RU" sz="2800" dirty="0" err="1">
                <a:solidFill>
                  <a:srgbClr val="FFFF00"/>
                </a:solidFill>
              </a:rPr>
              <a:t>Надія</a:t>
            </a:r>
            <a:endParaRPr lang="ru-RU" sz="2800" b="1" dirty="0">
              <a:solidFill>
                <a:srgbClr val="FFFF00"/>
              </a:solidFill>
            </a:endParaRPr>
          </a:p>
        </p:txBody>
      </p:sp>
      <p:pic>
        <p:nvPicPr>
          <p:cNvPr id="317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2386340"/>
            <a:ext cx="7056784" cy="435502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66453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248021" y="-18049"/>
            <a:ext cx="9702962" cy="6957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5071788" y="1340768"/>
            <a:ext cx="3816424" cy="1815882"/>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ru-RU" sz="2800" dirty="0" smtClean="0">
                <a:solidFill>
                  <a:srgbClr val="FFFF00"/>
                </a:solidFill>
              </a:rPr>
              <a:t>.</a:t>
            </a:r>
          </a:p>
          <a:p>
            <a:pPr>
              <a:defRPr/>
            </a:pPr>
            <a:r>
              <a:rPr lang="ru-RU" sz="2800" b="1" dirty="0" smtClean="0">
                <a:solidFill>
                  <a:srgbClr val="FFFF00"/>
                </a:solidFill>
              </a:rPr>
              <a:t> </a:t>
            </a:r>
            <a:r>
              <a:rPr lang="ru-RU" sz="2800" dirty="0" err="1" smtClean="0">
                <a:solidFill>
                  <a:srgbClr val="00B0F0"/>
                </a:solidFill>
              </a:rPr>
              <a:t>Пам</a:t>
            </a:r>
            <a:r>
              <a:rPr lang="en-US" sz="2800" dirty="0" smtClean="0">
                <a:solidFill>
                  <a:srgbClr val="00B0F0"/>
                </a:solidFill>
              </a:rPr>
              <a:t>’</a:t>
            </a:r>
            <a:r>
              <a:rPr lang="ru-RU" sz="2800" dirty="0" err="1" smtClean="0">
                <a:solidFill>
                  <a:srgbClr val="00B0F0"/>
                </a:solidFill>
              </a:rPr>
              <a:t>ятник</a:t>
            </a:r>
            <a:r>
              <a:rPr lang="ru-RU" sz="2800" dirty="0" smtClean="0">
                <a:solidFill>
                  <a:srgbClr val="00B0F0"/>
                </a:solidFill>
              </a:rPr>
              <a:t> на </a:t>
            </a:r>
            <a:r>
              <a:rPr lang="ru-RU" sz="2800" dirty="0" err="1" smtClean="0">
                <a:solidFill>
                  <a:srgbClr val="00B0F0"/>
                </a:solidFill>
              </a:rPr>
              <a:t>могилі</a:t>
            </a:r>
            <a:endParaRPr lang="en-US" sz="2800" dirty="0" smtClean="0">
              <a:solidFill>
                <a:srgbClr val="00B0F0"/>
              </a:solidFill>
            </a:endParaRPr>
          </a:p>
          <a:p>
            <a:pPr>
              <a:defRPr/>
            </a:pPr>
            <a:r>
              <a:rPr lang="ru-RU" sz="2800" dirty="0" smtClean="0">
                <a:solidFill>
                  <a:srgbClr val="00B0F0"/>
                </a:solidFill>
              </a:rPr>
              <a:t> І</a:t>
            </a:r>
            <a:r>
              <a:rPr lang="ru-RU" sz="2800" dirty="0">
                <a:solidFill>
                  <a:srgbClr val="00B0F0"/>
                </a:solidFill>
              </a:rPr>
              <a:t>. </a:t>
            </a:r>
            <a:r>
              <a:rPr lang="ru-RU" sz="2800" dirty="0" err="1" smtClean="0">
                <a:solidFill>
                  <a:srgbClr val="00B0F0"/>
                </a:solidFill>
              </a:rPr>
              <a:t>Карпенка-Карого</a:t>
            </a:r>
            <a:r>
              <a:rPr lang="ru-RU" sz="2800" dirty="0" smtClean="0">
                <a:solidFill>
                  <a:srgbClr val="00B0F0"/>
                </a:solidFill>
              </a:rPr>
              <a:t> </a:t>
            </a:r>
            <a:endParaRPr lang="en-US" sz="2800" dirty="0" smtClean="0">
              <a:solidFill>
                <a:srgbClr val="00B0F0"/>
              </a:solidFill>
            </a:endParaRPr>
          </a:p>
          <a:p>
            <a:pPr>
              <a:defRPr/>
            </a:pPr>
            <a:r>
              <a:rPr lang="ru-RU" sz="2800" dirty="0" smtClean="0">
                <a:solidFill>
                  <a:srgbClr val="00B0F0"/>
                </a:solidFill>
              </a:rPr>
              <a:t>(І. </a:t>
            </a:r>
            <a:r>
              <a:rPr lang="ru-RU" sz="2800" dirty="0" err="1" smtClean="0">
                <a:solidFill>
                  <a:srgbClr val="00B0F0"/>
                </a:solidFill>
              </a:rPr>
              <a:t>Тобілевича</a:t>
            </a:r>
            <a:r>
              <a:rPr lang="ru-RU" sz="2800" dirty="0" smtClean="0">
                <a:solidFill>
                  <a:srgbClr val="00B0F0"/>
                </a:solidFill>
              </a:rPr>
              <a:t>)</a:t>
            </a:r>
          </a:p>
        </p:txBody>
      </p:sp>
      <p:pic>
        <p:nvPicPr>
          <p:cNvPr id="327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71417"/>
            <a:ext cx="4680520" cy="6480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870574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255193" y="0"/>
            <a:ext cx="9702962" cy="6957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79512" y="260648"/>
            <a:ext cx="8701252" cy="4388894"/>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defRPr/>
            </a:pPr>
            <a:r>
              <a:rPr lang="uk-UA" sz="2800" b="1" dirty="0" smtClean="0">
                <a:solidFill>
                  <a:srgbClr val="FFFF00"/>
                </a:solidFill>
              </a:rPr>
              <a:t>ЛІТЕРАТУРНА ДІЯЛЬНІСТЬ</a:t>
            </a:r>
          </a:p>
          <a:p>
            <a:pPr>
              <a:defRPr/>
            </a:pPr>
            <a:r>
              <a:rPr lang="uk-UA" sz="2800" b="1" dirty="0" smtClean="0">
                <a:solidFill>
                  <a:srgbClr val="FFFF00"/>
                </a:solidFill>
              </a:rPr>
              <a:t>Перший твір -</a:t>
            </a:r>
            <a:r>
              <a:rPr lang="uk-UA" sz="2800" b="1" dirty="0">
                <a:solidFill>
                  <a:srgbClr val="FFFF00"/>
                </a:solidFill>
              </a:rPr>
              <a:t> </a:t>
            </a:r>
            <a:r>
              <a:rPr lang="uk-UA" sz="3200" b="1" i="1" dirty="0" smtClean="0">
                <a:solidFill>
                  <a:srgbClr val="20A0E0"/>
                </a:solidFill>
              </a:rPr>
              <a:t>“Новобранець”</a:t>
            </a:r>
            <a:endParaRPr lang="uk-UA" sz="2800" dirty="0" smtClean="0">
              <a:solidFill>
                <a:srgbClr val="20A0E0"/>
              </a:solidFill>
            </a:endParaRPr>
          </a:p>
          <a:p>
            <a:pPr>
              <a:defRPr/>
            </a:pPr>
            <a:r>
              <a:rPr lang="uk-UA" sz="2800" b="1" i="1" dirty="0" smtClean="0">
                <a:solidFill>
                  <a:srgbClr val="20A0E0"/>
                </a:solidFill>
              </a:rPr>
              <a:t>Жанр </a:t>
            </a:r>
            <a:r>
              <a:rPr lang="uk-UA" sz="2800" b="1" i="1" dirty="0">
                <a:solidFill>
                  <a:srgbClr val="20A0E0"/>
                </a:solidFill>
              </a:rPr>
              <a:t>твору – </a:t>
            </a:r>
            <a:r>
              <a:rPr lang="uk-UA" sz="2800" b="1" i="1" dirty="0" smtClean="0">
                <a:solidFill>
                  <a:srgbClr val="20A0E0"/>
                </a:solidFill>
              </a:rPr>
              <a:t>оповідання</a:t>
            </a:r>
          </a:p>
          <a:p>
            <a:pPr>
              <a:defRPr/>
            </a:pPr>
            <a:endParaRPr lang="uk-UA" sz="2800" b="1" i="1" dirty="0">
              <a:solidFill>
                <a:srgbClr val="20A0E0"/>
              </a:solidFill>
            </a:endParaRPr>
          </a:p>
          <a:p>
            <a:pPr>
              <a:lnSpc>
                <a:spcPct val="90000"/>
              </a:lnSpc>
              <a:defRPr/>
            </a:pPr>
            <a:r>
              <a:rPr lang="uk-UA" sz="3200" dirty="0">
                <a:solidFill>
                  <a:srgbClr val="FFFF00"/>
                </a:solidFill>
              </a:rPr>
              <a:t> Рік написання – 1881 рік.</a:t>
            </a:r>
          </a:p>
          <a:p>
            <a:pPr>
              <a:lnSpc>
                <a:spcPct val="90000"/>
              </a:lnSpc>
              <a:defRPr/>
            </a:pPr>
            <a:r>
              <a:rPr lang="uk-UA" sz="2800" dirty="0">
                <a:solidFill>
                  <a:srgbClr val="FFFF00"/>
                </a:solidFill>
              </a:rPr>
              <a:t> </a:t>
            </a:r>
            <a:r>
              <a:rPr lang="uk-UA" sz="2800" dirty="0" smtClean="0">
                <a:solidFill>
                  <a:srgbClr val="FFFF00"/>
                </a:solidFill>
              </a:rPr>
              <a:t> </a:t>
            </a:r>
            <a:r>
              <a:rPr lang="uk-UA" sz="2800" dirty="0">
                <a:solidFill>
                  <a:srgbClr val="FFFF00"/>
                </a:solidFill>
              </a:rPr>
              <a:t>Рік опублікування – 1883 рік</a:t>
            </a:r>
            <a:r>
              <a:rPr lang="uk-UA" sz="2800" dirty="0" smtClean="0">
                <a:solidFill>
                  <a:srgbClr val="FFFF00"/>
                </a:solidFill>
              </a:rPr>
              <a:t>.</a:t>
            </a:r>
          </a:p>
          <a:p>
            <a:pPr>
              <a:lnSpc>
                <a:spcPct val="90000"/>
              </a:lnSpc>
              <a:defRPr/>
            </a:pPr>
            <a:r>
              <a:rPr lang="uk-UA" sz="2800" dirty="0" smtClean="0">
                <a:solidFill>
                  <a:srgbClr val="FFFF00"/>
                </a:solidFill>
              </a:rPr>
              <a:t> </a:t>
            </a:r>
            <a:r>
              <a:rPr lang="uk-UA" sz="2800" dirty="0">
                <a:solidFill>
                  <a:srgbClr val="FFFF00"/>
                </a:solidFill>
              </a:rPr>
              <a:t>(Опубліковане М.Старицьким в альманасі “Рада”)</a:t>
            </a:r>
            <a:endParaRPr lang="uk-UA" sz="2800" b="1" i="1" dirty="0" smtClean="0">
              <a:solidFill>
                <a:srgbClr val="FFFF00"/>
              </a:solidFill>
            </a:endParaRPr>
          </a:p>
          <a:p>
            <a:pPr>
              <a:defRPr/>
            </a:pPr>
            <a:endParaRPr lang="uk-UA" sz="2800" b="1" i="1" dirty="0">
              <a:solidFill>
                <a:srgbClr val="FFFF00"/>
              </a:solidFill>
            </a:endParaRPr>
          </a:p>
          <a:p>
            <a:pPr algn="ctr">
              <a:defRPr/>
            </a:pPr>
            <a:endParaRPr lang="uk-UA" sz="2800" b="1" dirty="0">
              <a:solidFill>
                <a:srgbClr val="FFFF00"/>
              </a:solidFill>
            </a:endParaRPr>
          </a:p>
          <a:p>
            <a:pPr algn="ctr">
              <a:defRPr/>
            </a:pPr>
            <a:endParaRPr lang="ru-RU" sz="2800" b="1" dirty="0">
              <a:solidFill>
                <a:srgbClr val="FFFF00"/>
              </a:solidFill>
            </a:endParaRPr>
          </a:p>
        </p:txBody>
      </p:sp>
    </p:spTree>
    <p:extLst>
      <p:ext uri="{BB962C8B-B14F-4D97-AF65-F5344CB8AC3E}">
        <p14:creationId xmlns:p14="http://schemas.microsoft.com/office/powerpoint/2010/main" val="25773927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dirty="0"/>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255193" y="-387424"/>
            <a:ext cx="9702962" cy="6957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55921" y="-28095"/>
            <a:ext cx="7920880" cy="4832092"/>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defRPr/>
            </a:pPr>
            <a:r>
              <a:rPr lang="uk-UA" sz="2800" b="1" i="1" dirty="0" smtClean="0">
                <a:solidFill>
                  <a:srgbClr val="FFFF00"/>
                </a:solidFill>
              </a:rPr>
              <a:t>  Драматична спадщина</a:t>
            </a:r>
          </a:p>
          <a:p>
            <a:pPr algn="ctr">
              <a:defRPr/>
            </a:pPr>
            <a:endParaRPr lang="uk-UA" sz="2800" b="1" i="1" dirty="0">
              <a:solidFill>
                <a:srgbClr val="FFFF00"/>
              </a:solidFill>
            </a:endParaRPr>
          </a:p>
          <a:p>
            <a:pPr>
              <a:defRPr/>
            </a:pPr>
            <a:r>
              <a:rPr lang="uk-UA" sz="2800" b="1" dirty="0">
                <a:solidFill>
                  <a:srgbClr val="FFFF00"/>
                </a:solidFill>
              </a:rPr>
              <a:t>У драматичній спадщині Івана Карпенка – Карого – вісімнадцять оригінальних п’єс і кілька переробок. </a:t>
            </a:r>
            <a:endParaRPr lang="uk-UA" sz="2800" b="1" dirty="0" smtClean="0">
              <a:solidFill>
                <a:srgbClr val="FFFF00"/>
              </a:solidFill>
            </a:endParaRPr>
          </a:p>
          <a:p>
            <a:pPr>
              <a:defRPr/>
            </a:pPr>
            <a:r>
              <a:rPr lang="uk-UA" sz="2800" b="1" dirty="0" smtClean="0">
                <a:solidFill>
                  <a:srgbClr val="FFFF00"/>
                </a:solidFill>
              </a:rPr>
              <a:t> Найвідоміші твори:                     </a:t>
            </a:r>
          </a:p>
          <a:p>
            <a:pPr>
              <a:defRPr/>
            </a:pPr>
            <a:r>
              <a:rPr lang="uk-UA" sz="2800" b="1" dirty="0" smtClean="0">
                <a:solidFill>
                  <a:srgbClr val="FFFF00"/>
                </a:solidFill>
              </a:rPr>
              <a:t> </a:t>
            </a:r>
            <a:r>
              <a:rPr lang="uk-UA" sz="2800" b="1" dirty="0">
                <a:solidFill>
                  <a:srgbClr val="FFFF00"/>
                </a:solidFill>
              </a:rPr>
              <a:t>”Мартин Боруля”(1886р), </a:t>
            </a:r>
            <a:r>
              <a:rPr lang="uk-UA" sz="2800" b="1" dirty="0" smtClean="0">
                <a:solidFill>
                  <a:srgbClr val="FFFF00"/>
                </a:solidFill>
              </a:rPr>
              <a:t>“</a:t>
            </a:r>
            <a:r>
              <a:rPr lang="uk-UA" sz="2800" b="1" dirty="0">
                <a:solidFill>
                  <a:srgbClr val="FFFF00"/>
                </a:solidFill>
              </a:rPr>
              <a:t>Сто тисяч” (1890р),                      “Хазяїн” (1900р), </a:t>
            </a:r>
            <a:r>
              <a:rPr lang="uk-UA" sz="2800" b="1" dirty="0" smtClean="0">
                <a:solidFill>
                  <a:srgbClr val="FFFF00"/>
                </a:solidFill>
              </a:rPr>
              <a:t>“</a:t>
            </a:r>
            <a:r>
              <a:rPr lang="uk-UA" sz="2800" b="1" dirty="0">
                <a:solidFill>
                  <a:srgbClr val="FFFF00"/>
                </a:solidFill>
              </a:rPr>
              <a:t>Суєта”(1903р</a:t>
            </a:r>
            <a:r>
              <a:rPr lang="uk-UA" sz="2800" b="1" dirty="0" smtClean="0">
                <a:solidFill>
                  <a:srgbClr val="FFFF00"/>
                </a:solidFill>
              </a:rPr>
              <a:t>) та ін.</a:t>
            </a:r>
            <a:endParaRPr lang="ru-RU" sz="2800" b="1" dirty="0">
              <a:solidFill>
                <a:srgbClr val="FFFF00"/>
              </a:solidFill>
            </a:endParaRPr>
          </a:p>
          <a:p>
            <a:pPr>
              <a:defRPr/>
            </a:pPr>
            <a:endParaRPr lang="uk-UA" sz="2800" dirty="0">
              <a:solidFill>
                <a:srgbClr val="FFFF00"/>
              </a:solidFill>
            </a:endParaRPr>
          </a:p>
          <a:p>
            <a:pPr algn="ctr">
              <a:defRPr/>
            </a:pPr>
            <a:endParaRPr lang="uk-UA" sz="2800" b="1" dirty="0">
              <a:solidFill>
                <a:srgbClr val="FFFF00"/>
              </a:solidFill>
            </a:endParaRPr>
          </a:p>
          <a:p>
            <a:pPr algn="ctr">
              <a:defRPr/>
            </a:pPr>
            <a:endParaRPr lang="ru-RU" sz="2800" b="1" dirty="0">
              <a:solidFill>
                <a:srgbClr val="FFFF00"/>
              </a:solidFill>
            </a:endParaRPr>
          </a:p>
        </p:txBody>
      </p:sp>
      <p:pic>
        <p:nvPicPr>
          <p:cNvPr id="3379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8923" t="19106" r="12821" b="35181"/>
          <a:stretch/>
        </p:blipFill>
        <p:spPr bwMode="auto">
          <a:xfrm>
            <a:off x="4427983" y="4221088"/>
            <a:ext cx="2759895" cy="208823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17998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dirty="0"/>
          </a:p>
        </p:txBody>
      </p:sp>
      <p:sp>
        <p:nvSpPr>
          <p:cNvPr id="3" name="Подзаголовок 2"/>
          <p:cNvSpPr>
            <a:spLocks noGrp="1"/>
          </p:cNvSpPr>
          <p:nvPr>
            <p:ph type="subTitle" idx="1"/>
          </p:nvPr>
        </p:nvSpPr>
        <p:spPr/>
        <p:txBody>
          <a:bodyPr/>
          <a:lstStyle/>
          <a:p>
            <a:endParaRPr lang="uk-UA"/>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4033"/>
          <a:stretch/>
        </p:blipFill>
        <p:spPr bwMode="auto">
          <a:xfrm>
            <a:off x="-147609" y="-419681"/>
            <a:ext cx="9702962" cy="6957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35883" y="-28095"/>
            <a:ext cx="7920880" cy="3539430"/>
          </a:xfrm>
          <a:prstGeom prst="rect">
            <a:avLst/>
          </a:prstGeom>
          <a:solidFill>
            <a:srgbClr val="C00000"/>
          </a:solid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defRPr/>
            </a:pPr>
            <a:r>
              <a:rPr lang="uk-UA" sz="2800" b="1" i="1" dirty="0" smtClean="0">
                <a:solidFill>
                  <a:srgbClr val="FFFF00"/>
                </a:solidFill>
              </a:rPr>
              <a:t>РОДИНА ТОБІЛЕВИЧІВ</a:t>
            </a:r>
          </a:p>
          <a:p>
            <a:pPr algn="ctr">
              <a:defRPr/>
            </a:pPr>
            <a:endParaRPr lang="uk-UA" sz="2800" b="1" i="1" dirty="0">
              <a:solidFill>
                <a:srgbClr val="FFFF00"/>
              </a:solidFill>
            </a:endParaRPr>
          </a:p>
          <a:p>
            <a:pPr>
              <a:defRPr/>
            </a:pPr>
            <a:r>
              <a:rPr lang="uk-UA" sz="2800" b="1" dirty="0" smtClean="0">
                <a:solidFill>
                  <a:srgbClr val="FFFF00"/>
                </a:solidFill>
              </a:rPr>
              <a:t>Іван Карпенко-Карий</a:t>
            </a:r>
          </a:p>
          <a:p>
            <a:pPr>
              <a:defRPr/>
            </a:pPr>
            <a:r>
              <a:rPr lang="uk-UA" sz="2800" b="1" dirty="0" smtClean="0">
                <a:solidFill>
                  <a:srgbClr val="FFFF00"/>
                </a:solidFill>
              </a:rPr>
              <a:t>Панас Саксаганський</a:t>
            </a:r>
          </a:p>
          <a:p>
            <a:pPr>
              <a:defRPr/>
            </a:pPr>
            <a:r>
              <a:rPr lang="uk-UA" sz="2800" b="1" dirty="0" smtClean="0">
                <a:solidFill>
                  <a:srgbClr val="FFFF00"/>
                </a:solidFill>
              </a:rPr>
              <a:t>Микола Садовський</a:t>
            </a:r>
          </a:p>
          <a:p>
            <a:pPr>
              <a:defRPr/>
            </a:pPr>
            <a:r>
              <a:rPr lang="uk-UA" sz="2800" b="1" dirty="0" smtClean="0">
                <a:solidFill>
                  <a:srgbClr val="FFFF00"/>
                </a:solidFill>
              </a:rPr>
              <a:t>Марія </a:t>
            </a:r>
            <a:r>
              <a:rPr lang="uk-UA" sz="2800" b="1" dirty="0" err="1" smtClean="0">
                <a:solidFill>
                  <a:srgbClr val="FFFF00"/>
                </a:solidFill>
              </a:rPr>
              <a:t>Садовська-Барілотті</a:t>
            </a:r>
            <a:endParaRPr lang="uk-UA" sz="2800" b="1" dirty="0">
              <a:solidFill>
                <a:srgbClr val="FFFF00"/>
              </a:solidFill>
            </a:endParaRPr>
          </a:p>
          <a:p>
            <a:pPr algn="ctr">
              <a:defRPr/>
            </a:pPr>
            <a:endParaRPr lang="uk-UA" sz="2800" b="1" dirty="0">
              <a:solidFill>
                <a:srgbClr val="FFFF00"/>
              </a:solidFill>
            </a:endParaRPr>
          </a:p>
          <a:p>
            <a:pPr algn="ctr">
              <a:defRPr/>
            </a:pPr>
            <a:endParaRPr lang="ru-RU" sz="2800" b="1" dirty="0">
              <a:solidFill>
                <a:srgbClr val="FFFF00"/>
              </a:solidFill>
            </a:endParaRPr>
          </a:p>
        </p:txBody>
      </p:sp>
      <p:sp>
        <p:nvSpPr>
          <p:cNvPr id="5" name="Правая фигурная скобка 4"/>
          <p:cNvSpPr/>
          <p:nvPr/>
        </p:nvSpPr>
        <p:spPr>
          <a:xfrm>
            <a:off x="4427984" y="949532"/>
            <a:ext cx="551776" cy="1584176"/>
          </a:xfrm>
          <a:prstGeom prst="rightBrace">
            <a:avLst/>
          </a:prstGeom>
          <a:ln w="76200">
            <a:solidFill>
              <a:srgbClr val="FFFF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uk-UA"/>
          </a:p>
        </p:txBody>
      </p:sp>
      <p:sp>
        <p:nvSpPr>
          <p:cNvPr id="6" name="TextBox 5"/>
          <p:cNvSpPr txBox="1"/>
          <p:nvPr/>
        </p:nvSpPr>
        <p:spPr>
          <a:xfrm>
            <a:off x="5307423" y="1480010"/>
            <a:ext cx="2160240" cy="523220"/>
          </a:xfrm>
          <a:prstGeom prst="rect">
            <a:avLst/>
          </a:prstGeom>
          <a:noFill/>
        </p:spPr>
        <p:txBody>
          <a:bodyPr wrap="square" rtlCol="0">
            <a:spAutoFit/>
          </a:bodyPr>
          <a:lstStyle/>
          <a:p>
            <a:r>
              <a:rPr lang="uk-UA" sz="2800" b="1" dirty="0" smtClean="0">
                <a:solidFill>
                  <a:srgbClr val="00B0F0"/>
                </a:solidFill>
              </a:rPr>
              <a:t> ТОБІЛЕВИЧІ</a:t>
            </a:r>
            <a:endParaRPr lang="uk-UA" sz="2800" b="1" dirty="0">
              <a:solidFill>
                <a:srgbClr val="00B0F0"/>
              </a:solidFill>
            </a:endParaRPr>
          </a:p>
        </p:txBody>
      </p:sp>
      <p:pic>
        <p:nvPicPr>
          <p:cNvPr id="348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9832" y="3284982"/>
            <a:ext cx="1582488" cy="23638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819"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9886" r="10845" b="31279"/>
          <a:stretch/>
        </p:blipFill>
        <p:spPr bwMode="auto">
          <a:xfrm>
            <a:off x="170488" y="3284984"/>
            <a:ext cx="1694237" cy="23638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82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95936" y="3284984"/>
            <a:ext cx="1724025" cy="23638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821"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51720" y="3284985"/>
            <a:ext cx="1728192" cy="23638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266555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12" y="0"/>
            <a:ext cx="9144000" cy="6957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rot="21020675">
            <a:off x="1253475" y="2185120"/>
            <a:ext cx="6552728" cy="1877437"/>
          </a:xfrm>
          <a:prstGeom prst="rect">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endParaRPr lang="uk-UA" sz="3600" dirty="0" smtClean="0">
              <a:solidFill>
                <a:srgbClr val="20A0E0"/>
              </a:solidFill>
            </a:endParaRPr>
          </a:p>
          <a:p>
            <a:pPr algn="ctr"/>
            <a:r>
              <a:rPr lang="uk-UA" sz="4000" b="1" dirty="0" smtClean="0">
                <a:solidFill>
                  <a:srgbClr val="FFC000"/>
                </a:solidFill>
              </a:rPr>
              <a:t>ДЯКУЮ ЗА УВАГУ!!!</a:t>
            </a:r>
          </a:p>
          <a:p>
            <a:pPr algn="ctr"/>
            <a:endParaRPr lang="uk-UA" sz="4000" b="1" dirty="0">
              <a:solidFill>
                <a:srgbClr val="FFC000"/>
              </a:solidFill>
            </a:endParaRPr>
          </a:p>
        </p:txBody>
      </p:sp>
    </p:spTree>
    <p:extLst>
      <p:ext uri="{BB962C8B-B14F-4D97-AF65-F5344CB8AC3E}">
        <p14:creationId xmlns:p14="http://schemas.microsoft.com/office/powerpoint/2010/main" val="2664817757"/>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389</TotalTime>
  <Words>1463</Words>
  <Application>Microsoft Office PowerPoint</Application>
  <PresentationFormat>Экран (4:3)</PresentationFormat>
  <Paragraphs>86</Paragraphs>
  <Slides>33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33</vt:i4>
      </vt:variant>
    </vt:vector>
  </HeadingPairs>
  <TitlesOfParts>
    <vt:vector size="34"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Ганна</dc:creator>
  <cp:lastModifiedBy>Ганна</cp:lastModifiedBy>
  <cp:revision>36</cp:revision>
  <dcterms:created xsi:type="dcterms:W3CDTF">2021-10-12T19:26:20Z</dcterms:created>
  <dcterms:modified xsi:type="dcterms:W3CDTF">2021-10-13T02:26:07Z</dcterms:modified>
</cp:coreProperties>
</file>