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71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96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896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14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1465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83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3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4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8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75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9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2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0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4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416" y="672861"/>
            <a:ext cx="6600451" cy="410452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ЧЛЕНИСТОНОГІ, ЇХНІ ОСОБЛИВОСТІ Й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РІЗНОМАНІТНІСТЬ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43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9576" y="218535"/>
            <a:ext cx="5403011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4. </a:t>
            </a:r>
            <a:r>
              <a:rPr lang="ru-RU" sz="3200" b="1" dirty="0" smtClean="0">
                <a:solidFill>
                  <a:srgbClr val="7030A0"/>
                </a:solidFill>
              </a:rPr>
              <a:t>Транспорт</a:t>
            </a:r>
            <a:r>
              <a:rPr lang="ru-RU" sz="2400" b="1" dirty="0" smtClean="0"/>
              <a:t> </a:t>
            </a:r>
            <a:r>
              <a:rPr lang="ru-RU" sz="2400" b="1" dirty="0" err="1"/>
              <a:t>речовин</a:t>
            </a:r>
            <a:r>
              <a:rPr lang="ru-RU" sz="2400" b="1" dirty="0"/>
              <a:t> </a:t>
            </a:r>
            <a:r>
              <a:rPr lang="ru-RU" sz="2400" b="1" dirty="0" err="1"/>
              <a:t>здійснюється</a:t>
            </a:r>
            <a:r>
              <a:rPr lang="ru-RU" sz="2400" b="1" dirty="0"/>
              <a:t> за </a:t>
            </a:r>
            <a:r>
              <a:rPr lang="ru-RU" sz="2400" b="1" dirty="0" err="1"/>
              <a:t>допомогою</a:t>
            </a:r>
            <a:r>
              <a:rPr lang="ru-RU" sz="2400" b="1" dirty="0"/>
              <a:t> </a:t>
            </a:r>
            <a:r>
              <a:rPr lang="ru-RU" sz="2400" b="1" dirty="0" err="1"/>
              <a:t>незамкненої</a:t>
            </a:r>
            <a:r>
              <a:rPr lang="ru-RU" sz="2400" b="1" dirty="0"/>
              <a:t> </a:t>
            </a:r>
            <a:r>
              <a:rPr lang="ru-RU" sz="2400" b="1" dirty="0" err="1"/>
              <a:t>кровоносної</a:t>
            </a:r>
            <a:r>
              <a:rPr lang="ru-RU" sz="2400" b="1" dirty="0"/>
              <a:t> </a:t>
            </a:r>
            <a:r>
              <a:rPr lang="ru-RU" sz="2400" b="1" dirty="0" err="1"/>
              <a:t>системи</a:t>
            </a:r>
            <a:r>
              <a:rPr lang="ru-RU" sz="2400" b="1" dirty="0"/>
              <a:t>, яка </a:t>
            </a:r>
            <a:r>
              <a:rPr lang="ru-RU" sz="2400" b="1" dirty="0" err="1"/>
              <a:t>має</a:t>
            </a:r>
            <a:r>
              <a:rPr lang="ru-RU" sz="2400" b="1" dirty="0"/>
              <a:t> </a:t>
            </a:r>
            <a:r>
              <a:rPr lang="ru-RU" sz="2400" b="1" dirty="0" err="1"/>
              <a:t>серце</a:t>
            </a:r>
            <a:r>
              <a:rPr lang="ru-RU" sz="2400" b="1" dirty="0" smtClean="0"/>
              <a:t>.</a:t>
            </a:r>
          </a:p>
          <a:p>
            <a:pPr marL="0" indent="0">
              <a:buNone/>
            </a:pPr>
            <a:r>
              <a:rPr lang="ru-RU" sz="2400" b="1" dirty="0" smtClean="0"/>
              <a:t>5. </a:t>
            </a:r>
            <a:r>
              <a:rPr lang="ru-RU" sz="3200" b="1" dirty="0" err="1" smtClean="0">
                <a:solidFill>
                  <a:srgbClr val="7030A0"/>
                </a:solidFill>
              </a:rPr>
              <a:t>Дихання</a:t>
            </a:r>
            <a:r>
              <a:rPr lang="ru-RU" sz="2400" b="1" dirty="0" smtClean="0"/>
              <a:t> </a:t>
            </a:r>
            <a:r>
              <a:rPr lang="ru-RU" sz="2400" b="1" dirty="0" err="1"/>
              <a:t>вже</a:t>
            </a:r>
            <a:r>
              <a:rPr lang="ru-RU" sz="2400" b="1" dirty="0"/>
              <a:t> </a:t>
            </a:r>
            <a:r>
              <a:rPr lang="ru-RU" sz="2400" b="1" dirty="0" err="1" smtClean="0"/>
              <a:t>відбувається</a:t>
            </a:r>
            <a:r>
              <a:rPr lang="ru-RU" sz="2400" b="1" dirty="0" smtClean="0"/>
              <a:t> за </a:t>
            </a:r>
            <a:r>
              <a:rPr lang="ru-RU" sz="2400" b="1" dirty="0" err="1"/>
              <a:t>допомогою</a:t>
            </a:r>
            <a:r>
              <a:rPr lang="ru-RU" sz="2400" b="1" dirty="0"/>
              <a:t> </a:t>
            </a:r>
            <a:r>
              <a:rPr lang="ru-RU" sz="2400" b="1" dirty="0" err="1"/>
              <a:t>спеціальних</a:t>
            </a:r>
            <a:r>
              <a:rPr lang="ru-RU" sz="2400" b="1" dirty="0"/>
              <a:t> </a:t>
            </a:r>
            <a:r>
              <a:rPr lang="ru-RU" sz="2400" b="1" dirty="0" err="1"/>
              <a:t>органів</a:t>
            </a:r>
            <a:r>
              <a:rPr lang="ru-RU" sz="2400" b="1" dirty="0"/>
              <a:t>. У </a:t>
            </a:r>
            <a:r>
              <a:rPr lang="ru-RU" sz="2400" b="1" dirty="0" err="1"/>
              <a:t>водяних</a:t>
            </a:r>
            <a:r>
              <a:rPr lang="ru-RU" sz="2400" b="1" dirty="0"/>
              <a:t> членистоногих (</a:t>
            </a:r>
            <a:r>
              <a:rPr lang="ru-RU" sz="2400" b="1" dirty="0" smtClean="0"/>
              <a:t>раки) органами </a:t>
            </a:r>
            <a:r>
              <a:rPr lang="ru-RU" sz="2400" b="1" dirty="0" err="1"/>
              <a:t>дихання</a:t>
            </a:r>
            <a:r>
              <a:rPr lang="ru-RU" sz="2400" b="1" dirty="0"/>
              <a:t> є </a:t>
            </a:r>
            <a:r>
              <a:rPr lang="ru-RU" sz="2400" b="1" dirty="0" err="1"/>
              <a:t>зябра</a:t>
            </a:r>
            <a:r>
              <a:rPr lang="ru-RU" sz="2400" b="1" dirty="0"/>
              <a:t>, у </a:t>
            </a:r>
            <a:r>
              <a:rPr lang="ru-RU" sz="2400" b="1" dirty="0" err="1"/>
              <a:t>наземних</a:t>
            </a:r>
            <a:r>
              <a:rPr lang="ru-RU" sz="2400" b="1" dirty="0"/>
              <a:t> – </a:t>
            </a:r>
            <a:r>
              <a:rPr lang="ru-RU" sz="2400" b="1" dirty="0" err="1"/>
              <a:t>легеневі</a:t>
            </a:r>
            <a:r>
              <a:rPr lang="ru-RU" sz="2400" b="1" dirty="0"/>
              <a:t> </a:t>
            </a:r>
            <a:r>
              <a:rPr lang="ru-RU" sz="2400" b="1" dirty="0" err="1"/>
              <a:t>мішки</a:t>
            </a:r>
            <a:r>
              <a:rPr lang="ru-RU" sz="2400" b="1" dirty="0"/>
              <a:t> (</a:t>
            </a:r>
            <a:r>
              <a:rPr lang="ru-RU" sz="2400" b="1" dirty="0" err="1" smtClean="0"/>
              <a:t>павуки</a:t>
            </a:r>
            <a:r>
              <a:rPr lang="ru-RU" sz="2400" b="1" dirty="0" smtClean="0"/>
              <a:t>) та </a:t>
            </a:r>
            <a:r>
              <a:rPr lang="ru-RU" sz="2400" b="1" dirty="0" err="1"/>
              <a:t>трахеї</a:t>
            </a:r>
            <a:r>
              <a:rPr lang="ru-RU" sz="2400" b="1" dirty="0"/>
              <a:t> (</a:t>
            </a:r>
            <a:r>
              <a:rPr lang="ru-RU" sz="2400" b="1" dirty="0" err="1"/>
              <a:t>комахи</a:t>
            </a:r>
            <a:r>
              <a:rPr lang="ru-RU" sz="2400" b="1" dirty="0"/>
              <a:t>). </a:t>
            </a:r>
            <a:endParaRPr lang="ru-RU" sz="2400" b="1" dirty="0" smtClean="0"/>
          </a:p>
          <a:p>
            <a:pPr marL="0" indent="0">
              <a:buNone/>
            </a:pPr>
            <a:endParaRPr lang="uk-UA" sz="2400" b="1" dirty="0"/>
          </a:p>
          <a:p>
            <a:pPr marL="0" indent="0">
              <a:buNone/>
            </a:pPr>
            <a:r>
              <a:rPr lang="uk-UA" sz="2400" b="1" dirty="0"/>
              <a:t>6. </a:t>
            </a:r>
            <a:r>
              <a:rPr lang="uk-UA" sz="3200" b="1" dirty="0">
                <a:solidFill>
                  <a:srgbClr val="7030A0"/>
                </a:solidFill>
              </a:rPr>
              <a:t>Виділення</a:t>
            </a:r>
            <a:r>
              <a:rPr lang="uk-UA" sz="2400" b="1" dirty="0"/>
              <a:t> забезпечується органами </a:t>
            </a:r>
            <a:r>
              <a:rPr lang="uk-UA" sz="2400" b="1" dirty="0" smtClean="0"/>
              <a:t>виділення, якими </a:t>
            </a:r>
            <a:r>
              <a:rPr lang="uk-UA" sz="2400" b="1" dirty="0"/>
              <a:t>є зелені залози й видільні трубки. 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75" y="4216741"/>
            <a:ext cx="2095500" cy="1943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38" y="2035180"/>
            <a:ext cx="3334938" cy="127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76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269630"/>
            <a:ext cx="7479324" cy="6095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7. </a:t>
            </a:r>
            <a:r>
              <a:rPr lang="ru-RU" sz="3200" b="1" dirty="0" err="1" smtClean="0">
                <a:solidFill>
                  <a:srgbClr val="7030A0"/>
                </a:solidFill>
              </a:rPr>
              <a:t>Регуляція</a:t>
            </a:r>
            <a:r>
              <a:rPr lang="ru-RU" sz="2400" b="1" dirty="0" smtClean="0"/>
              <a:t> </a:t>
            </a:r>
            <a:r>
              <a:rPr lang="ru-RU" sz="2400" b="1" dirty="0" err="1"/>
              <a:t>процесів</a:t>
            </a:r>
            <a:r>
              <a:rPr lang="ru-RU" sz="2400" b="1" dirty="0"/>
              <a:t> </a:t>
            </a:r>
            <a:r>
              <a:rPr lang="ru-RU" sz="2400" b="1" dirty="0" err="1"/>
              <a:t>відбувається</a:t>
            </a:r>
            <a:r>
              <a:rPr lang="ru-RU" sz="2400" b="1" dirty="0"/>
              <a:t> за </a:t>
            </a:r>
            <a:r>
              <a:rPr lang="ru-RU" sz="2400" b="1" dirty="0" err="1"/>
              <a:t>участю</a:t>
            </a:r>
            <a:r>
              <a:rPr lang="ru-RU" sz="2400" b="1" dirty="0"/>
              <a:t> </a:t>
            </a:r>
            <a:r>
              <a:rPr lang="ru-RU" sz="2400" b="1" dirty="0" err="1"/>
              <a:t>вузлової</a:t>
            </a:r>
            <a:r>
              <a:rPr lang="ru-RU" sz="2400" b="1" dirty="0"/>
              <a:t> </a:t>
            </a:r>
            <a:r>
              <a:rPr lang="ru-RU" sz="2400" b="1" dirty="0" err="1"/>
              <a:t>нервової</a:t>
            </a:r>
            <a:r>
              <a:rPr lang="ru-RU" sz="2400" b="1" dirty="0"/>
              <a:t> </a:t>
            </a:r>
            <a:r>
              <a:rPr lang="ru-RU" sz="2400" b="1" dirty="0" err="1"/>
              <a:t>системи</a:t>
            </a:r>
            <a:r>
              <a:rPr lang="ru-RU" sz="2400" b="1" dirty="0"/>
              <a:t> </a:t>
            </a:r>
            <a:r>
              <a:rPr lang="ru-RU" sz="2400" b="1" dirty="0" err="1"/>
              <a:t>ланцюжкового</a:t>
            </a:r>
            <a:r>
              <a:rPr lang="ru-RU" sz="2400" b="1" dirty="0"/>
              <a:t> типу</a:t>
            </a:r>
            <a:r>
              <a:rPr lang="ru-RU" sz="2400" b="1" dirty="0" smtClean="0"/>
              <a:t>.</a:t>
            </a:r>
          </a:p>
          <a:p>
            <a:pPr marL="0" indent="0">
              <a:buNone/>
            </a:pPr>
            <a:r>
              <a:rPr lang="uk-UA" sz="2400" b="1" dirty="0" smtClean="0"/>
              <a:t>8. </a:t>
            </a:r>
            <a:r>
              <a:rPr lang="ru-RU" sz="3200" b="1" dirty="0" err="1" smtClean="0">
                <a:solidFill>
                  <a:srgbClr val="7030A0"/>
                </a:solidFill>
              </a:rPr>
              <a:t>Ускладнення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поведінки</a:t>
            </a:r>
            <a:r>
              <a:rPr lang="ru-RU" sz="2400" b="1" dirty="0"/>
              <a:t>, яка в членистоногих </a:t>
            </a:r>
            <a:r>
              <a:rPr lang="ru-RU" sz="2400" b="1" dirty="0" err="1" smtClean="0"/>
              <a:t>має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найрізноманітніші</a:t>
            </a:r>
            <a:r>
              <a:rPr lang="ru-RU" sz="2400" b="1" dirty="0" smtClean="0"/>
              <a:t> </a:t>
            </a:r>
            <a:r>
              <a:rPr lang="ru-RU" sz="2400" b="1" dirty="0"/>
              <a:t>прояви (</a:t>
            </a:r>
            <a:r>
              <a:rPr lang="ru-RU" sz="2400" b="1" dirty="0" err="1"/>
              <a:t>соціальна</a:t>
            </a:r>
            <a:r>
              <a:rPr lang="ru-RU" sz="2400" b="1" dirty="0"/>
              <a:t> </a:t>
            </a:r>
            <a:r>
              <a:rPr lang="ru-RU" sz="2400" b="1" dirty="0" err="1"/>
              <a:t>поведінка</a:t>
            </a:r>
            <a:r>
              <a:rPr lang="ru-RU" sz="2400" b="1" dirty="0"/>
              <a:t>, </a:t>
            </a:r>
            <a:r>
              <a:rPr lang="ru-RU" sz="2400" b="1" dirty="0" err="1"/>
              <a:t>турбота</a:t>
            </a:r>
            <a:r>
              <a:rPr lang="ru-RU" sz="2400" b="1" dirty="0"/>
              <a:t> про </a:t>
            </a:r>
            <a:r>
              <a:rPr lang="ru-RU" sz="2400" b="1" dirty="0" err="1"/>
              <a:t>нащадків</a:t>
            </a:r>
            <a:r>
              <a:rPr lang="ru-RU" sz="2400" b="1" dirty="0"/>
              <a:t>, </a:t>
            </a:r>
            <a:r>
              <a:rPr lang="ru-RU" sz="2400" b="1" dirty="0" err="1"/>
              <a:t>побудова</a:t>
            </a:r>
            <a:r>
              <a:rPr lang="ru-RU" sz="2400" b="1" dirty="0"/>
              <a:t> </a:t>
            </a:r>
            <a:r>
              <a:rPr lang="ru-RU" sz="2400" b="1" dirty="0" err="1"/>
              <a:t>житла</a:t>
            </a:r>
            <a:r>
              <a:rPr lang="ru-RU" sz="2400" b="1" dirty="0"/>
              <a:t> </a:t>
            </a:r>
            <a:r>
              <a:rPr lang="ru-RU" sz="2400" b="1" dirty="0" err="1"/>
              <a:t>тощо</a:t>
            </a:r>
            <a:r>
              <a:rPr lang="ru-RU" sz="2400" b="1" dirty="0" smtClean="0"/>
              <a:t>).</a:t>
            </a:r>
          </a:p>
          <a:p>
            <a:pPr marL="0" indent="0">
              <a:buNone/>
            </a:pPr>
            <a:r>
              <a:rPr lang="uk-UA" sz="2400" b="1" dirty="0" smtClean="0"/>
              <a:t>9. </a:t>
            </a:r>
            <a:r>
              <a:rPr lang="ru-RU" sz="2400" b="1" dirty="0" err="1"/>
              <a:t>Членистоногі</a:t>
            </a:r>
            <a:r>
              <a:rPr lang="ru-RU" sz="2400" b="1" dirty="0"/>
              <a:t> </a:t>
            </a:r>
            <a:r>
              <a:rPr lang="ru-RU" sz="2400" b="1" dirty="0" err="1"/>
              <a:t>переважно</a:t>
            </a:r>
            <a:r>
              <a:rPr lang="ru-RU" sz="2400" b="1" dirty="0"/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роздільностатеві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Індивідуальний</a:t>
            </a:r>
            <a:r>
              <a:rPr lang="ru-RU" sz="2400" b="1" dirty="0" smtClean="0"/>
              <a:t> </a:t>
            </a:r>
            <a:r>
              <a:rPr lang="ru-RU" sz="2400" b="1" dirty="0" err="1"/>
              <a:t>розвиток</a:t>
            </a:r>
            <a:r>
              <a:rPr lang="ru-RU" sz="2400" b="1" dirty="0"/>
              <a:t> </a:t>
            </a:r>
            <a:r>
              <a:rPr lang="ru-RU" sz="2400" b="1" dirty="0" err="1"/>
              <a:t>може</a:t>
            </a:r>
            <a:r>
              <a:rPr lang="ru-RU" sz="2400" b="1" dirty="0"/>
              <a:t> бути прямим </a:t>
            </a:r>
            <a:r>
              <a:rPr lang="ru-RU" sz="2400" b="1" dirty="0" err="1"/>
              <a:t>або</a:t>
            </a:r>
            <a:r>
              <a:rPr lang="ru-RU" sz="2400" b="1" dirty="0"/>
              <a:t> </a:t>
            </a:r>
            <a:r>
              <a:rPr lang="ru-RU" sz="2400" b="1" dirty="0" err="1"/>
              <a:t>непрямим</a:t>
            </a:r>
            <a:r>
              <a:rPr lang="ru-RU" sz="2400" b="1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702" y="4594347"/>
            <a:ext cx="5967403" cy="226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2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611" y="141031"/>
            <a:ext cx="7093789" cy="128089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Різноманітності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й </a:t>
            </a:r>
            <a:r>
              <a:rPr lang="ru-RU" b="1" dirty="0" err="1">
                <a:solidFill>
                  <a:srgbClr val="C00000"/>
                </a:solidFill>
              </a:rPr>
              <a:t>поширення</a:t>
            </a:r>
            <a:r>
              <a:rPr lang="ru-RU" b="1" dirty="0">
                <a:solidFill>
                  <a:srgbClr val="C00000"/>
                </a:solidFill>
              </a:rPr>
              <a:t> членистоногих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4235" y="1327030"/>
            <a:ext cx="8215222" cy="5116902"/>
          </a:xfrm>
        </p:spPr>
        <p:txBody>
          <a:bodyPr>
            <a:noAutofit/>
          </a:bodyPr>
          <a:lstStyle/>
          <a:p>
            <a:r>
              <a:rPr lang="ru-RU" sz="2400" b="1" dirty="0"/>
              <a:t>Членистоногими є </a:t>
            </a:r>
            <a:r>
              <a:rPr lang="ru-RU" sz="2400" b="1" dirty="0" err="1"/>
              <a:t>близько</a:t>
            </a:r>
            <a:r>
              <a:rPr lang="ru-RU" sz="2400" b="1" dirty="0"/>
              <a:t> 70% </a:t>
            </a:r>
            <a:r>
              <a:rPr lang="ru-RU" sz="2400" b="1" dirty="0" err="1"/>
              <a:t>усіх</a:t>
            </a:r>
            <a:r>
              <a:rPr lang="ru-RU" sz="2400" b="1" dirty="0"/>
              <a:t> </a:t>
            </a:r>
            <a:r>
              <a:rPr lang="ru-RU" sz="2400" b="1" dirty="0" err="1"/>
              <a:t>тварин</a:t>
            </a:r>
            <a:r>
              <a:rPr lang="ru-RU" sz="2400" b="1" dirty="0"/>
              <a:t> </a:t>
            </a:r>
            <a:r>
              <a:rPr lang="ru-RU" sz="2400" b="1" dirty="0" err="1"/>
              <a:t>нашої</a:t>
            </a:r>
            <a:r>
              <a:rPr lang="ru-RU" sz="2400" b="1" dirty="0"/>
              <a:t> </a:t>
            </a:r>
            <a:r>
              <a:rPr lang="ru-RU" sz="2400" b="1" dirty="0" err="1"/>
              <a:t>Землі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err="1" smtClean="0"/>
              <a:t>Ця</a:t>
            </a:r>
            <a:r>
              <a:rPr lang="ru-RU" sz="2400" b="1" dirty="0" smtClean="0"/>
              <a:t> </a:t>
            </a:r>
            <a:r>
              <a:rPr lang="ru-RU" sz="2400" b="1" dirty="0" err="1"/>
              <a:t>група</a:t>
            </a:r>
            <a:r>
              <a:rPr lang="ru-RU" sz="2400" b="1" dirty="0"/>
              <a:t> </a:t>
            </a:r>
            <a:r>
              <a:rPr lang="ru-RU" sz="2400" b="1" dirty="0" err="1"/>
              <a:t>нараховує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1,5 до 4 млн </a:t>
            </a:r>
            <a:r>
              <a:rPr lang="ru-RU" sz="2400" b="1" dirty="0" err="1" smtClean="0"/>
              <a:t>видів</a:t>
            </a:r>
            <a:r>
              <a:rPr lang="ru-RU" sz="2400" b="1" dirty="0" smtClean="0"/>
              <a:t>.</a:t>
            </a:r>
          </a:p>
          <a:p>
            <a:r>
              <a:rPr lang="ru-RU" sz="2400" b="1" dirty="0"/>
              <a:t> </a:t>
            </a:r>
            <a:r>
              <a:rPr lang="ru-RU" sz="2400" b="1" dirty="0" err="1" smtClean="0"/>
              <a:t>Живуть</a:t>
            </a:r>
            <a:r>
              <a:rPr lang="ru-RU" sz="2400" b="1" dirty="0" smtClean="0"/>
              <a:t> </a:t>
            </a:r>
            <a:r>
              <a:rPr lang="ru-RU" sz="2400" b="1" dirty="0"/>
              <a:t>у </a:t>
            </a:r>
            <a:r>
              <a:rPr lang="ru-RU" sz="2400" b="1" dirty="0" err="1"/>
              <a:t>всіх</a:t>
            </a:r>
            <a:r>
              <a:rPr lang="ru-RU" sz="2400" b="1" dirty="0"/>
              <a:t> морях та океанах – і в </a:t>
            </a:r>
            <a:r>
              <a:rPr lang="ru-RU" sz="2400" b="1" dirty="0" err="1"/>
              <a:t>товщі</a:t>
            </a:r>
            <a:r>
              <a:rPr lang="ru-RU" sz="2400" b="1" dirty="0"/>
              <a:t> води, і </a:t>
            </a:r>
            <a:r>
              <a:rPr lang="ru-RU" sz="2400" b="1" dirty="0" smtClean="0"/>
              <a:t>на </a:t>
            </a:r>
            <a:r>
              <a:rPr lang="ru-RU" sz="2400" b="1" dirty="0" err="1" smtClean="0"/>
              <a:t>дні</a:t>
            </a:r>
            <a:r>
              <a:rPr lang="ru-RU" sz="2400" b="1" dirty="0"/>
              <a:t>, і в </a:t>
            </a:r>
            <a:r>
              <a:rPr lang="ru-RU" sz="2400" b="1" dirty="0" err="1"/>
              <a:t>ґрунті</a:t>
            </a:r>
            <a:r>
              <a:rPr lang="ru-RU" sz="2400" b="1" dirty="0"/>
              <a:t> на </a:t>
            </a:r>
            <a:r>
              <a:rPr lang="ru-RU" sz="2400" b="1" dirty="0" err="1"/>
              <a:t>різних</a:t>
            </a:r>
            <a:r>
              <a:rPr lang="ru-RU" sz="2400" b="1" dirty="0"/>
              <a:t> </a:t>
            </a:r>
            <a:r>
              <a:rPr lang="ru-RU" sz="2400" b="1" dirty="0" err="1"/>
              <a:t>глибинах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/>
              <a:t>Велика </a:t>
            </a:r>
            <a:r>
              <a:rPr lang="ru-RU" sz="2400" b="1" dirty="0" err="1"/>
              <a:t>кількість</a:t>
            </a:r>
            <a:r>
              <a:rPr lang="ru-RU" sz="2400" b="1" dirty="0"/>
              <a:t> членистоногих </a:t>
            </a:r>
            <a:r>
              <a:rPr lang="ru-RU" sz="2400" b="1" dirty="0" err="1"/>
              <a:t>пристосувалася</a:t>
            </a:r>
            <a:r>
              <a:rPr lang="ru-RU" sz="2400" b="1" dirty="0"/>
              <a:t> до </a:t>
            </a:r>
            <a:r>
              <a:rPr lang="ru-RU" sz="2400" b="1" dirty="0" err="1"/>
              <a:t>життя</a:t>
            </a:r>
            <a:r>
              <a:rPr lang="ru-RU" sz="2400" b="1" dirty="0"/>
              <a:t> на </a:t>
            </a:r>
            <a:r>
              <a:rPr lang="ru-RU" sz="2400" b="1" dirty="0" err="1"/>
              <a:t>поверхні</a:t>
            </a:r>
            <a:r>
              <a:rPr lang="ru-RU" sz="2400" b="1" dirty="0"/>
              <a:t> і </a:t>
            </a:r>
            <a:r>
              <a:rPr lang="ru-RU" sz="2400" b="1" dirty="0" smtClean="0"/>
              <a:t>в </a:t>
            </a:r>
            <a:r>
              <a:rPr lang="ru-RU" sz="2400" b="1" dirty="0" err="1" smtClean="0"/>
              <a:t>середині</a:t>
            </a:r>
            <a:r>
              <a:rPr lang="ru-RU" sz="2400" b="1" dirty="0" smtClean="0"/>
              <a:t> </a:t>
            </a:r>
            <a:r>
              <a:rPr lang="ru-RU" sz="2400" b="1" dirty="0" err="1"/>
              <a:t>інших</a:t>
            </a:r>
            <a:r>
              <a:rPr lang="ru-RU" sz="2400" b="1" dirty="0"/>
              <a:t> </a:t>
            </a:r>
            <a:r>
              <a:rPr lang="ru-RU" sz="2400" b="1" dirty="0" err="1"/>
              <a:t>організмів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Є </a:t>
            </a:r>
            <a:r>
              <a:rPr lang="ru-RU" sz="2400" b="1" dirty="0" err="1"/>
              <a:t>хижаки</a:t>
            </a:r>
            <a:r>
              <a:rPr lang="ru-RU" sz="2400" b="1" dirty="0"/>
              <a:t> й </a:t>
            </a:r>
            <a:r>
              <a:rPr lang="ru-RU" sz="2400" b="1" dirty="0" err="1"/>
              <a:t>рослиноїдні</a:t>
            </a:r>
            <a:r>
              <a:rPr lang="ru-RU" sz="2400" b="1" dirty="0"/>
              <a:t>, </a:t>
            </a:r>
            <a:r>
              <a:rPr lang="ru-RU" sz="2400" b="1" dirty="0" err="1"/>
              <a:t>паразити</a:t>
            </a:r>
            <a:r>
              <a:rPr lang="ru-RU" sz="2400" b="1" dirty="0"/>
              <a:t> й </a:t>
            </a:r>
            <a:r>
              <a:rPr lang="ru-RU" sz="2400" b="1" dirty="0" err="1"/>
              <a:t>кровососи</a:t>
            </a:r>
            <a:r>
              <a:rPr lang="ru-RU" sz="2400" b="1" dirty="0"/>
              <a:t>, </a:t>
            </a:r>
            <a:r>
              <a:rPr lang="ru-RU" sz="2400" b="1" dirty="0" err="1"/>
              <a:t>мертвоїди</a:t>
            </a:r>
            <a:r>
              <a:rPr lang="ru-RU" sz="2400" b="1" dirty="0"/>
              <a:t> та </a:t>
            </a:r>
            <a:r>
              <a:rPr lang="ru-RU" sz="2400" b="1" dirty="0" err="1"/>
              <a:t>всеїдні</a:t>
            </a:r>
            <a:r>
              <a:rPr lang="ru-RU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99268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</a:rPr>
              <a:t>Домашнє завдання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7095" y="2133600"/>
            <a:ext cx="7197306" cy="377762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Параграф 12</a:t>
            </a:r>
          </a:p>
          <a:p>
            <a:r>
              <a:rPr lang="uk-UA" sz="3600" b="1" dirty="0" smtClean="0"/>
              <a:t>Діяльність ст. 56 (письмово)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7439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043" y="948905"/>
            <a:ext cx="7986879" cy="491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09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71" y="1905000"/>
            <a:ext cx="3466022" cy="29879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92437" y="125868"/>
            <a:ext cx="48825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 – </a:t>
            </a:r>
            <a:r>
              <a:rPr lang="ru-RU" sz="2400" b="1" dirty="0" err="1"/>
              <a:t>найбільший</a:t>
            </a:r>
            <a:r>
              <a:rPr lang="ru-RU" sz="2400" b="1" dirty="0"/>
              <a:t> </a:t>
            </a:r>
            <a:r>
              <a:rPr lang="ru-RU" sz="2400" b="1" dirty="0" err="1"/>
              <a:t>представник</a:t>
            </a:r>
            <a:r>
              <a:rPr lang="ru-RU" sz="2400" b="1" dirty="0"/>
              <a:t> членистоногих на </a:t>
            </a:r>
            <a:r>
              <a:rPr lang="ru-RU" sz="2400" b="1" dirty="0" err="1"/>
              <a:t>Землі</a:t>
            </a:r>
            <a:r>
              <a:rPr lang="ru-RU" sz="2400" b="1" dirty="0"/>
              <a:t> – </a:t>
            </a:r>
            <a:r>
              <a:rPr lang="ru-RU" sz="2400" b="1" dirty="0" err="1"/>
              <a:t>кокосовий</a:t>
            </a:r>
            <a:r>
              <a:rPr lang="ru-RU" sz="2400" b="1" dirty="0"/>
              <a:t> краб; </a:t>
            </a:r>
            <a:endParaRPr lang="ru-RU" sz="2400" b="1" dirty="0" smtClean="0"/>
          </a:p>
          <a:p>
            <a:r>
              <a:rPr lang="ru-RU" sz="2400" b="1" dirty="0" smtClean="0"/>
              <a:t>2 </a:t>
            </a:r>
            <a:r>
              <a:rPr lang="ru-RU" sz="2400" b="1" dirty="0"/>
              <a:t>– </a:t>
            </a:r>
            <a:r>
              <a:rPr lang="ru-RU" sz="2400" b="1" dirty="0" err="1"/>
              <a:t>найбільший</a:t>
            </a:r>
            <a:r>
              <a:rPr lang="ru-RU" sz="2400" b="1" dirty="0"/>
              <a:t> у </a:t>
            </a:r>
            <a:r>
              <a:rPr lang="ru-RU" sz="2400" b="1" dirty="0" err="1" smtClean="0"/>
              <a:t>світі</a:t>
            </a:r>
            <a:r>
              <a:rPr lang="ru-RU" sz="2400" b="1" dirty="0" smtClean="0"/>
              <a:t> жук </a:t>
            </a:r>
            <a:r>
              <a:rPr lang="ru-RU" sz="2400" b="1" dirty="0"/>
              <a:t>– </a:t>
            </a:r>
            <a:r>
              <a:rPr lang="ru-RU" sz="2400" b="1" dirty="0" err="1"/>
              <a:t>вусач</a:t>
            </a:r>
            <a:r>
              <a:rPr lang="ru-RU" sz="2400" b="1" dirty="0"/>
              <a:t>-титан </a:t>
            </a:r>
            <a:r>
              <a:rPr lang="ru-RU" sz="2400" b="1" dirty="0" err="1"/>
              <a:t>велетенський</a:t>
            </a:r>
            <a:r>
              <a:rPr lang="ru-RU" sz="2400" b="1" dirty="0"/>
              <a:t>;</a:t>
            </a:r>
          </a:p>
          <a:p>
            <a:r>
              <a:rPr lang="ru-RU" sz="2400" b="1" dirty="0"/>
              <a:t>3 – </a:t>
            </a:r>
            <a:r>
              <a:rPr lang="ru-RU" sz="2400" b="1" dirty="0" err="1"/>
              <a:t>найбільший</a:t>
            </a:r>
            <a:r>
              <a:rPr lang="ru-RU" sz="2400" b="1" dirty="0"/>
              <a:t> на </a:t>
            </a:r>
            <a:r>
              <a:rPr lang="ru-RU" sz="2400" b="1" dirty="0" err="1"/>
              <a:t>планеті</a:t>
            </a:r>
            <a:r>
              <a:rPr lang="ru-RU" sz="2400" b="1" dirty="0"/>
              <a:t> </a:t>
            </a:r>
            <a:r>
              <a:rPr lang="ru-RU" sz="2400" b="1" dirty="0" err="1"/>
              <a:t>метелик</a:t>
            </a:r>
            <a:r>
              <a:rPr lang="ru-RU" sz="2400" b="1" dirty="0"/>
              <a:t> </a:t>
            </a:r>
            <a:r>
              <a:rPr lang="ru-RU" sz="2400" b="1" dirty="0" smtClean="0"/>
              <a:t>–</a:t>
            </a:r>
            <a:r>
              <a:rPr lang="ru-RU" sz="2400" b="1" dirty="0" err="1" smtClean="0"/>
              <a:t>птахокрилка</a:t>
            </a:r>
            <a:r>
              <a:rPr lang="ru-RU" sz="2400" b="1" dirty="0" smtClean="0"/>
              <a:t> </a:t>
            </a:r>
            <a:r>
              <a:rPr lang="ru-RU" sz="2400" b="1" dirty="0" err="1"/>
              <a:t>королеви</a:t>
            </a:r>
            <a:r>
              <a:rPr lang="ru-RU" sz="2400" b="1" dirty="0"/>
              <a:t> </a:t>
            </a:r>
            <a:r>
              <a:rPr lang="ru-RU" sz="2400" b="1" dirty="0" err="1"/>
              <a:t>Олександри</a:t>
            </a:r>
            <a:r>
              <a:rPr lang="ru-RU" sz="2400" b="1" dirty="0"/>
              <a:t>;</a:t>
            </a:r>
          </a:p>
          <a:p>
            <a:r>
              <a:rPr lang="ru-RU" sz="2400" b="1" dirty="0"/>
              <a:t>4 – </a:t>
            </a:r>
            <a:r>
              <a:rPr lang="ru-RU" sz="2400" b="1" dirty="0" err="1"/>
              <a:t>найдовша</a:t>
            </a:r>
            <a:r>
              <a:rPr lang="ru-RU" sz="2400" b="1" dirty="0"/>
              <a:t> у </a:t>
            </a:r>
            <a:r>
              <a:rPr lang="ru-RU" sz="2400" b="1" dirty="0" err="1"/>
              <a:t>світі</a:t>
            </a:r>
            <a:r>
              <a:rPr lang="ru-RU" sz="2400" b="1" dirty="0"/>
              <a:t> </a:t>
            </a:r>
            <a:r>
              <a:rPr lang="ru-RU" sz="2400" b="1" dirty="0" err="1"/>
              <a:t>комаха</a:t>
            </a:r>
            <a:r>
              <a:rPr lang="ru-RU" sz="2400" b="1" dirty="0"/>
              <a:t> – </a:t>
            </a:r>
            <a:r>
              <a:rPr lang="ru-RU" sz="2400" b="1" dirty="0" err="1"/>
              <a:t>паличник</a:t>
            </a:r>
            <a:r>
              <a:rPr lang="ru-RU" sz="2400" b="1" dirty="0"/>
              <a:t> </a:t>
            </a:r>
            <a:r>
              <a:rPr lang="ru-RU" sz="2400" b="1" dirty="0" err="1"/>
              <a:t>фобетікус</a:t>
            </a:r>
            <a:r>
              <a:rPr lang="ru-RU" sz="2400" b="1" dirty="0"/>
              <a:t> Чана; </a:t>
            </a:r>
            <a:endParaRPr lang="ru-RU" sz="2400" b="1" dirty="0" smtClean="0"/>
          </a:p>
          <a:p>
            <a:r>
              <a:rPr lang="ru-RU" sz="2400" b="1" dirty="0" smtClean="0"/>
              <a:t>5 </a:t>
            </a:r>
            <a:r>
              <a:rPr lang="ru-RU" sz="2400" b="1" dirty="0"/>
              <a:t>– </a:t>
            </a:r>
            <a:r>
              <a:rPr lang="ru-RU" sz="2400" b="1" dirty="0" err="1"/>
              <a:t>найбільший</a:t>
            </a:r>
            <a:r>
              <a:rPr lang="ru-RU" sz="2400" b="1" dirty="0"/>
              <a:t> на </a:t>
            </a:r>
            <a:r>
              <a:rPr lang="ru-RU" sz="2400" b="1" dirty="0" err="1"/>
              <a:t>Землі</a:t>
            </a:r>
            <a:r>
              <a:rPr lang="ru-RU" sz="2400" b="1" dirty="0"/>
              <a:t> </a:t>
            </a:r>
            <a:r>
              <a:rPr lang="ru-RU" sz="2400" b="1" dirty="0" err="1"/>
              <a:t>павук</a:t>
            </a:r>
            <a:r>
              <a:rPr lang="ru-RU" sz="2400" b="1" dirty="0"/>
              <a:t> – </a:t>
            </a:r>
            <a:r>
              <a:rPr lang="ru-RU" sz="2400" b="1" dirty="0" err="1"/>
              <a:t>павук-птахоїд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/>
              <a:t>спільного</a:t>
            </a:r>
            <a:r>
              <a:rPr lang="ru-RU" sz="2400" b="1" dirty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</a:t>
            </a:r>
            <a:r>
              <a:rPr lang="ru-RU" sz="2400" b="1" dirty="0" err="1"/>
              <a:t>вказаними</a:t>
            </a:r>
            <a:endParaRPr lang="ru-RU" sz="2400" b="1" dirty="0"/>
          </a:p>
          <a:p>
            <a:r>
              <a:rPr lang="ru-RU" sz="2400" b="1" dirty="0"/>
              <a:t>видами членистоногих </a:t>
            </a:r>
            <a:r>
              <a:rPr lang="ru-RU" sz="2400" b="1" dirty="0" err="1"/>
              <a:t>тварин</a:t>
            </a:r>
            <a:r>
              <a:rPr lang="ru-RU" sz="24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220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2302" y="1339970"/>
            <a:ext cx="659198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</a:rPr>
              <a:t>ЧЛЕНИСТОНОГІ</a:t>
            </a:r>
            <a:r>
              <a:rPr lang="ru-RU" sz="3600" b="1" dirty="0"/>
              <a:t> </a:t>
            </a:r>
            <a:r>
              <a:rPr lang="ru-RU" sz="3600" b="1" i="1" dirty="0">
                <a:solidFill>
                  <a:srgbClr val="0070C0"/>
                </a:solidFill>
              </a:rPr>
              <a:t>– </a:t>
            </a:r>
            <a:r>
              <a:rPr lang="ru-RU" sz="3600" b="1" i="1" dirty="0" err="1">
                <a:solidFill>
                  <a:srgbClr val="0070C0"/>
                </a:solidFill>
              </a:rPr>
              <a:t>найчисленніша</a:t>
            </a:r>
            <a:r>
              <a:rPr lang="ru-RU" sz="3600" b="1" i="1" dirty="0">
                <a:solidFill>
                  <a:srgbClr val="0070C0"/>
                </a:solidFill>
              </a:rPr>
              <a:t> та </a:t>
            </a:r>
            <a:r>
              <a:rPr lang="ru-RU" sz="3600" b="1" i="1" dirty="0" err="1">
                <a:solidFill>
                  <a:srgbClr val="0070C0"/>
                </a:solidFill>
              </a:rPr>
              <a:t>найрізноманітніша</a:t>
            </a:r>
            <a:r>
              <a:rPr lang="ru-RU" sz="3600" b="1" i="1" dirty="0">
                <a:solidFill>
                  <a:srgbClr val="0070C0"/>
                </a:solidFill>
              </a:rPr>
              <a:t> </a:t>
            </a:r>
            <a:r>
              <a:rPr lang="ru-RU" sz="3600" b="1" i="1" dirty="0" err="1">
                <a:solidFill>
                  <a:srgbClr val="0070C0"/>
                </a:solidFill>
              </a:rPr>
              <a:t>група</a:t>
            </a:r>
            <a:r>
              <a:rPr lang="ru-RU" sz="3600" b="1" i="1" dirty="0">
                <a:solidFill>
                  <a:srgbClr val="0070C0"/>
                </a:solidFill>
              </a:rPr>
              <a:t> </a:t>
            </a:r>
            <a:r>
              <a:rPr lang="ru-RU" sz="3600" b="1" i="1" dirty="0" err="1">
                <a:solidFill>
                  <a:srgbClr val="0070C0"/>
                </a:solidFill>
              </a:rPr>
              <a:t>тварин</a:t>
            </a:r>
            <a:r>
              <a:rPr lang="ru-RU" sz="3600" b="1" i="1" dirty="0">
                <a:solidFill>
                  <a:srgbClr val="0070C0"/>
                </a:solidFill>
              </a:rPr>
              <a:t>, </a:t>
            </a:r>
            <a:r>
              <a:rPr lang="ru-RU" sz="3600" b="1" i="1" dirty="0" err="1">
                <a:solidFill>
                  <a:srgbClr val="0070C0"/>
                </a:solidFill>
              </a:rPr>
              <a:t>що</a:t>
            </a:r>
            <a:r>
              <a:rPr lang="ru-RU" sz="3600" b="1" i="1" dirty="0">
                <a:solidFill>
                  <a:srgbClr val="0070C0"/>
                </a:solidFill>
              </a:rPr>
              <a:t> </a:t>
            </a:r>
            <a:r>
              <a:rPr lang="ru-RU" sz="3600" b="1" i="1" dirty="0" err="1">
                <a:solidFill>
                  <a:srgbClr val="0070C0"/>
                </a:solidFill>
              </a:rPr>
              <a:t>населяє</a:t>
            </a:r>
            <a:r>
              <a:rPr lang="ru-RU" sz="3600" b="1" i="1" dirty="0">
                <a:solidFill>
                  <a:srgbClr val="0070C0"/>
                </a:solidFill>
              </a:rPr>
              <a:t> нашу планету.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353" y="3881888"/>
            <a:ext cx="3528202" cy="2646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949" y="4347445"/>
            <a:ext cx="3115136" cy="218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8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408" y="158284"/>
            <a:ext cx="6589199" cy="695732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Загальна характеристика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665" y="785004"/>
            <a:ext cx="7729267" cy="5598542"/>
          </a:xfrm>
        </p:spPr>
        <p:txBody>
          <a:bodyPr>
            <a:normAutofit lnSpcReduction="10000"/>
          </a:bodyPr>
          <a:lstStyle/>
          <a:p>
            <a:r>
              <a:rPr lang="uk-UA" sz="2400" b="1" dirty="0" smtClean="0"/>
              <a:t>Членисті кінцівки: </a:t>
            </a:r>
            <a:r>
              <a:rPr lang="ru-RU" sz="2400" b="1" dirty="0" err="1" smtClean="0"/>
              <a:t>окремі</a:t>
            </a:r>
            <a:r>
              <a:rPr lang="ru-RU" sz="2400" b="1" dirty="0" smtClean="0"/>
              <a:t> членики, </a:t>
            </a:r>
            <a:r>
              <a:rPr lang="ru-RU" sz="2400" b="1" dirty="0" err="1"/>
              <a:t>рухомо</a:t>
            </a:r>
            <a:r>
              <a:rPr lang="ru-RU" sz="2400" b="1" dirty="0"/>
              <a:t> </a:t>
            </a:r>
            <a:r>
              <a:rPr lang="ru-RU" sz="2400" b="1" dirty="0" err="1" smtClean="0"/>
              <a:t>з’єднані</a:t>
            </a:r>
            <a:r>
              <a:rPr lang="ru-RU" sz="2400" b="1" dirty="0" smtClean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</a:t>
            </a:r>
            <a:r>
              <a:rPr lang="ru-RU" sz="2400" b="1" dirty="0" smtClean="0"/>
              <a:t>собою;</a:t>
            </a:r>
          </a:p>
          <a:p>
            <a:r>
              <a:rPr lang="ru-RU" sz="2400" b="1" dirty="0" err="1"/>
              <a:t>Тіло</a:t>
            </a:r>
            <a:r>
              <a:rPr lang="ru-RU" sz="2400" b="1" dirty="0"/>
              <a:t> </a:t>
            </a:r>
            <a:r>
              <a:rPr lang="ru-RU" sz="2400" b="1" dirty="0" smtClean="0"/>
              <a:t>членистоногих </a:t>
            </a:r>
            <a:r>
              <a:rPr lang="ru-RU" sz="2400" b="1" dirty="0" err="1" smtClean="0"/>
              <a:t>сегментоване</a:t>
            </a:r>
            <a:r>
              <a:rPr lang="ru-RU" sz="2400" b="1" dirty="0" smtClean="0"/>
              <a:t>;</a:t>
            </a:r>
          </a:p>
          <a:p>
            <a:r>
              <a:rPr lang="ru-RU" sz="2400" b="1" dirty="0" err="1" smtClean="0"/>
              <a:t>Тіло</a:t>
            </a:r>
            <a:r>
              <a:rPr lang="ru-RU" sz="2400" b="1" dirty="0" smtClean="0"/>
              <a:t> </a:t>
            </a:r>
            <a:r>
              <a:rPr lang="ru-RU" sz="2400" b="1" dirty="0" err="1"/>
              <a:t>складається</a:t>
            </a:r>
            <a:r>
              <a:rPr lang="ru-RU" sz="2400" b="1" dirty="0"/>
              <a:t> з 3 </a:t>
            </a:r>
            <a:r>
              <a:rPr lang="ru-RU" sz="2400" b="1" dirty="0" err="1"/>
              <a:t>відділів</a:t>
            </a:r>
            <a:r>
              <a:rPr lang="ru-RU" sz="2400" b="1" dirty="0"/>
              <a:t>: </a:t>
            </a:r>
            <a:r>
              <a:rPr lang="ru-RU" sz="2400" b="1" dirty="0" err="1"/>
              <a:t>голови</a:t>
            </a:r>
            <a:r>
              <a:rPr lang="ru-RU" sz="2400" b="1" dirty="0"/>
              <a:t>, грудей і </a:t>
            </a:r>
            <a:r>
              <a:rPr lang="ru-RU" sz="2400" b="1" dirty="0" err="1" smtClean="0"/>
              <a:t>черевця</a:t>
            </a:r>
            <a:r>
              <a:rPr lang="ru-RU" sz="2400" b="1" dirty="0" smtClean="0"/>
              <a:t>;</a:t>
            </a:r>
          </a:p>
          <a:p>
            <a:r>
              <a:rPr lang="ru-RU" sz="2400" b="1" dirty="0" err="1"/>
              <a:t>Відділи</a:t>
            </a:r>
            <a:r>
              <a:rPr lang="ru-RU" sz="2400" b="1" dirty="0"/>
              <a:t> </a:t>
            </a:r>
            <a:r>
              <a:rPr lang="ru-RU" sz="2400" b="1" dirty="0" err="1"/>
              <a:t>тіла</a:t>
            </a:r>
            <a:r>
              <a:rPr lang="ru-RU" sz="2400" b="1" dirty="0"/>
              <a:t> </a:t>
            </a:r>
            <a:r>
              <a:rPr lang="ru-RU" sz="2400" b="1" dirty="0" err="1"/>
              <a:t>вкриті</a:t>
            </a:r>
            <a:r>
              <a:rPr lang="ru-RU" sz="2400" b="1" dirty="0"/>
              <a:t> </a:t>
            </a:r>
            <a:r>
              <a:rPr lang="ru-RU" sz="2400" b="1" dirty="0" err="1"/>
              <a:t>щільним</a:t>
            </a:r>
            <a:r>
              <a:rPr lang="ru-RU" sz="2400" b="1" dirty="0"/>
              <a:t> </a:t>
            </a:r>
            <a:r>
              <a:rPr lang="ru-RU" sz="2400" b="1" dirty="0" err="1"/>
              <a:t>хітиновим</a:t>
            </a:r>
            <a:r>
              <a:rPr lang="ru-RU" sz="2400" b="1" dirty="0"/>
              <a:t> </a:t>
            </a:r>
            <a:r>
              <a:rPr lang="ru-RU" sz="2400" b="1" dirty="0" err="1"/>
              <a:t>покривом</a:t>
            </a:r>
            <a:r>
              <a:rPr lang="ru-RU" sz="2400" b="1" dirty="0"/>
              <a:t>, </a:t>
            </a:r>
            <a:r>
              <a:rPr lang="ru-RU" sz="2400" b="1" dirty="0" err="1" smtClean="0"/>
              <a:t>який</a:t>
            </a:r>
            <a:r>
              <a:rPr lang="ru-RU" sz="2400" b="1" dirty="0" smtClean="0"/>
              <a:t> є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зовнішнім</a:t>
            </a:r>
            <a:r>
              <a:rPr lang="ru-RU" sz="2400" b="1" dirty="0"/>
              <a:t> </a:t>
            </a:r>
            <a:r>
              <a:rPr lang="ru-RU" sz="2400" b="1" dirty="0" smtClean="0"/>
              <a:t>скелетом;</a:t>
            </a:r>
          </a:p>
          <a:p>
            <a:r>
              <a:rPr lang="ru-RU" sz="2400" b="1" dirty="0" err="1" smtClean="0"/>
              <a:t>Змішана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порожнина</a:t>
            </a:r>
            <a:r>
              <a:rPr lang="ru-RU" sz="2400" b="1" dirty="0" smtClean="0"/>
              <a:t>, </a:t>
            </a:r>
            <a:r>
              <a:rPr lang="ru-RU" sz="2400" b="1" dirty="0"/>
              <a:t>яка </a:t>
            </a:r>
            <a:r>
              <a:rPr lang="ru-RU" sz="2400" b="1" dirty="0" err="1"/>
              <a:t>виникає</a:t>
            </a:r>
            <a:r>
              <a:rPr lang="ru-RU" sz="2400" b="1" dirty="0"/>
              <a:t> </a:t>
            </a:r>
            <a:r>
              <a:rPr lang="ru-RU" sz="2400" b="1" dirty="0" err="1"/>
              <a:t>внаслідок</a:t>
            </a:r>
            <a:r>
              <a:rPr lang="ru-RU" sz="2400" b="1" dirty="0"/>
              <a:t> </a:t>
            </a:r>
            <a:r>
              <a:rPr lang="ru-RU" sz="2400" b="1" dirty="0" err="1"/>
              <a:t>злиття</a:t>
            </a:r>
            <a:r>
              <a:rPr lang="ru-RU" sz="2400" b="1" dirty="0"/>
              <a:t> </a:t>
            </a:r>
            <a:r>
              <a:rPr lang="ru-RU" sz="2400" b="1" dirty="0" err="1"/>
              <a:t>первинної</a:t>
            </a:r>
            <a:r>
              <a:rPr lang="ru-RU" sz="2400" b="1" dirty="0"/>
              <a:t> та </a:t>
            </a:r>
            <a:r>
              <a:rPr lang="ru-RU" sz="2400" b="1" dirty="0" err="1"/>
              <a:t>вторинної</a:t>
            </a:r>
            <a:r>
              <a:rPr lang="ru-RU" sz="2400" b="1" dirty="0"/>
              <a:t> </a:t>
            </a:r>
            <a:r>
              <a:rPr lang="ru-RU" sz="2400" b="1" dirty="0" err="1" smtClean="0"/>
              <a:t>порожнин</a:t>
            </a:r>
            <a:r>
              <a:rPr lang="ru-RU" sz="2400" b="1" dirty="0" smtClean="0"/>
              <a:t>;</a:t>
            </a:r>
          </a:p>
          <a:p>
            <a:r>
              <a:rPr lang="ru-RU" sz="2400" b="1" dirty="0"/>
              <a:t>У </a:t>
            </a:r>
            <a:r>
              <a:rPr lang="ru-RU" sz="2400" b="1" dirty="0" err="1" smtClean="0"/>
              <a:t>порожнині</a:t>
            </a:r>
            <a:r>
              <a:rPr lang="ru-RU" sz="2400" b="1" dirty="0" smtClean="0"/>
              <a:t> є </a:t>
            </a:r>
            <a:r>
              <a:rPr lang="ru-RU" sz="2400" b="1" dirty="0" err="1"/>
              <a:t>рідина</a:t>
            </a:r>
            <a:r>
              <a:rPr lang="ru-RU" sz="2400" b="1" dirty="0"/>
              <a:t> (</a:t>
            </a:r>
            <a:r>
              <a:rPr lang="ru-RU" sz="2400" b="1" dirty="0" err="1"/>
              <a:t>гемолімфа</a:t>
            </a:r>
            <a:r>
              <a:rPr lang="ru-RU" sz="2400" b="1" dirty="0" smtClean="0"/>
              <a:t>);</a:t>
            </a:r>
          </a:p>
          <a:p>
            <a:r>
              <a:rPr lang="uk-UA" sz="2400" b="1" dirty="0" smtClean="0"/>
              <a:t>Багатоклітинні тришарові;</a:t>
            </a:r>
            <a:endParaRPr lang="ru-RU" sz="2400" b="1" dirty="0" smtClean="0"/>
          </a:p>
          <a:p>
            <a:r>
              <a:rPr lang="uk-UA" sz="2400" b="1" dirty="0" err="1" smtClean="0"/>
              <a:t>Добічна</a:t>
            </a:r>
            <a:r>
              <a:rPr lang="uk-UA" sz="2400" b="1" dirty="0" smtClean="0"/>
              <a:t> симетрія тіла;</a:t>
            </a:r>
            <a:endParaRPr lang="ru-RU" sz="2400" b="1" dirty="0" smtClean="0"/>
          </a:p>
          <a:p>
            <a:r>
              <a:rPr lang="ru-RU" sz="2400" b="1" dirty="0" err="1"/>
              <a:t>Кількість</a:t>
            </a:r>
            <a:r>
              <a:rPr lang="ru-RU" sz="2400" b="1" dirty="0"/>
              <a:t> </a:t>
            </a:r>
            <a:r>
              <a:rPr lang="ru-RU" sz="2400" b="1" dirty="0" err="1"/>
              <a:t>видів</a:t>
            </a:r>
            <a:r>
              <a:rPr lang="ru-RU" sz="2400" b="1" dirty="0"/>
              <a:t> </a:t>
            </a:r>
            <a:r>
              <a:rPr lang="ru-RU" sz="2400" b="1" dirty="0" smtClean="0"/>
              <a:t>1500000.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329" y="4856672"/>
            <a:ext cx="3083517" cy="180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5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23778"/>
            <a:ext cx="6589199" cy="773369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Особливості життєдіяльності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444" y="897146"/>
            <a:ext cx="5451895" cy="5676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1. </a:t>
            </a:r>
            <a:r>
              <a:rPr lang="ru-RU" sz="3200" b="1" dirty="0" smtClean="0">
                <a:solidFill>
                  <a:srgbClr val="7030A0"/>
                </a:solidFill>
              </a:rPr>
              <a:t>Опора</a:t>
            </a:r>
            <a:r>
              <a:rPr lang="ru-RU" sz="2400" b="1" dirty="0" smtClean="0"/>
              <a:t> </a:t>
            </a:r>
            <a:r>
              <a:rPr lang="ru-RU" sz="2400" b="1" dirty="0" err="1"/>
              <a:t>здійснюється</a:t>
            </a:r>
            <a:r>
              <a:rPr lang="ru-RU" sz="2400" b="1" dirty="0"/>
              <a:t> </a:t>
            </a:r>
            <a:r>
              <a:rPr lang="ru-RU" sz="2400" b="1" dirty="0" err="1"/>
              <a:t>розвиненим</a:t>
            </a:r>
            <a:r>
              <a:rPr lang="ru-RU" sz="2400" b="1" dirty="0"/>
              <a:t> </a:t>
            </a:r>
            <a:r>
              <a:rPr lang="ru-RU" sz="2400" b="1" dirty="0" err="1"/>
              <a:t>зовнішнім</a:t>
            </a:r>
            <a:r>
              <a:rPr lang="ru-RU" sz="2400" b="1" dirty="0"/>
              <a:t> скелетом,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 smtClean="0"/>
              <a:t>суттєво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відрізняється</a:t>
            </a:r>
            <a:r>
              <a:rPr lang="ru-RU" sz="2400" b="1" dirty="0" smtClean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тонкої</a:t>
            </a:r>
            <a:r>
              <a:rPr lang="ru-RU" sz="2400" b="1" dirty="0"/>
              <a:t> </a:t>
            </a:r>
            <a:r>
              <a:rPr lang="ru-RU" sz="2400" b="1" dirty="0" err="1"/>
              <a:t>кутикули</a:t>
            </a:r>
            <a:r>
              <a:rPr lang="ru-RU" sz="2400" b="1" dirty="0"/>
              <a:t> </a:t>
            </a:r>
            <a:r>
              <a:rPr lang="ru-RU" sz="2400" b="1" dirty="0" err="1"/>
              <a:t>кільчаків</a:t>
            </a:r>
            <a:r>
              <a:rPr lang="ru-RU" sz="2400" b="1" dirty="0"/>
              <a:t> </a:t>
            </a:r>
            <a:r>
              <a:rPr lang="ru-RU" sz="2400" b="1" dirty="0" err="1"/>
              <a:t>наявністю</a:t>
            </a:r>
            <a:r>
              <a:rPr lang="ru-RU" sz="2400" b="1" dirty="0"/>
              <a:t> </a:t>
            </a:r>
            <a:r>
              <a:rPr lang="ru-RU" sz="2400" b="1" dirty="0" err="1"/>
              <a:t>багатьох</a:t>
            </a:r>
            <a:r>
              <a:rPr lang="ru-RU" sz="2400" b="1" dirty="0"/>
              <a:t> </a:t>
            </a:r>
            <a:r>
              <a:rPr lang="ru-RU" sz="2400" b="1" dirty="0" err="1"/>
              <a:t>складних</a:t>
            </a:r>
            <a:r>
              <a:rPr lang="ru-RU" sz="2400" b="1" dirty="0"/>
              <a:t> </a:t>
            </a:r>
            <a:r>
              <a:rPr lang="ru-RU" sz="2400" b="1" dirty="0" err="1"/>
              <a:t>речовин</a:t>
            </a:r>
            <a:r>
              <a:rPr lang="ru-RU" sz="2400" b="1" dirty="0"/>
              <a:t>. </a:t>
            </a:r>
            <a:r>
              <a:rPr lang="ru-RU" sz="2400" b="1" dirty="0" err="1"/>
              <a:t>Найважливішою</a:t>
            </a:r>
            <a:r>
              <a:rPr lang="ru-RU" sz="2400" b="1" dirty="0"/>
              <a:t> </a:t>
            </a:r>
            <a:r>
              <a:rPr lang="ru-RU" sz="2400" b="1" dirty="0" err="1"/>
              <a:t>речовиною</a:t>
            </a:r>
            <a:r>
              <a:rPr lang="ru-RU" sz="2400" b="1" dirty="0"/>
              <a:t> є легкий і </a:t>
            </a:r>
            <a:r>
              <a:rPr lang="ru-RU" sz="2400" b="1" dirty="0" err="1"/>
              <a:t>міцний</a:t>
            </a:r>
            <a:r>
              <a:rPr lang="ru-RU" sz="2400" b="1" dirty="0"/>
              <a:t>, </a:t>
            </a:r>
            <a:r>
              <a:rPr lang="ru-RU" sz="2400" b="1" dirty="0" err="1"/>
              <a:t>еластичний</a:t>
            </a:r>
            <a:r>
              <a:rPr lang="ru-RU" sz="2400" b="1" dirty="0"/>
              <a:t> і </a:t>
            </a:r>
            <a:r>
              <a:rPr lang="ru-RU" sz="2400" b="1" dirty="0" err="1"/>
              <a:t>стійкий</a:t>
            </a:r>
            <a:r>
              <a:rPr lang="ru-RU" sz="2400" b="1" dirty="0"/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хітин</a:t>
            </a:r>
            <a:r>
              <a:rPr lang="ru-RU" sz="2400" b="1" dirty="0"/>
              <a:t>. У </a:t>
            </a:r>
            <a:r>
              <a:rPr lang="ru-RU" sz="2400" b="1" dirty="0" err="1"/>
              <a:t>раків</a:t>
            </a:r>
            <a:r>
              <a:rPr lang="ru-RU" sz="2400" b="1" dirty="0"/>
              <a:t> покриви </a:t>
            </a:r>
            <a:r>
              <a:rPr lang="ru-RU" sz="2400" b="1" dirty="0" err="1"/>
              <a:t>зміцнюються</a:t>
            </a:r>
            <a:r>
              <a:rPr lang="ru-RU" sz="2400" b="1" dirty="0"/>
              <a:t> солями </a:t>
            </a:r>
            <a:r>
              <a:rPr lang="ru-RU" sz="2400" b="1" dirty="0" err="1"/>
              <a:t>кальцію</a:t>
            </a:r>
            <a:r>
              <a:rPr lang="ru-RU" sz="2400" b="1" dirty="0"/>
              <a:t>, а </a:t>
            </a:r>
            <a:r>
              <a:rPr lang="ru-RU" sz="2400" b="1" dirty="0" smtClean="0"/>
              <a:t>в </a:t>
            </a:r>
            <a:r>
              <a:rPr lang="ru-RU" sz="2400" b="1" dirty="0" err="1" smtClean="0"/>
              <a:t>наземних</a:t>
            </a:r>
            <a:r>
              <a:rPr lang="ru-RU" sz="2400" b="1" dirty="0" smtClean="0"/>
              <a:t> </a:t>
            </a:r>
            <a:r>
              <a:rPr lang="ru-RU" sz="2400" b="1" dirty="0" err="1"/>
              <a:t>тварин</a:t>
            </a:r>
            <a:r>
              <a:rPr lang="ru-RU" sz="2400" b="1" dirty="0"/>
              <a:t> поверх </a:t>
            </a:r>
            <a:r>
              <a:rPr lang="ru-RU" sz="2400" b="1" dirty="0" err="1"/>
              <a:t>хітинової</a:t>
            </a:r>
            <a:r>
              <a:rPr lang="ru-RU" sz="2400" b="1" dirty="0"/>
              <a:t> </a:t>
            </a:r>
            <a:r>
              <a:rPr lang="ru-RU" sz="2400" b="1" dirty="0" err="1"/>
              <a:t>оболонки</a:t>
            </a:r>
            <a:r>
              <a:rPr lang="ru-RU" sz="2400" b="1" dirty="0"/>
              <a:t> є </a:t>
            </a:r>
            <a:r>
              <a:rPr lang="ru-RU" sz="2400" b="1" dirty="0" err="1"/>
              <a:t>воскоподібна</a:t>
            </a:r>
            <a:r>
              <a:rPr lang="ru-RU" sz="2400" b="1" dirty="0"/>
              <a:t> </a:t>
            </a:r>
            <a:r>
              <a:rPr lang="ru-RU" sz="2400" b="1" dirty="0" err="1"/>
              <a:t>плівка</a:t>
            </a:r>
            <a:r>
              <a:rPr lang="ru-RU" sz="2400" b="1" dirty="0"/>
              <a:t>, </a:t>
            </a:r>
            <a:r>
              <a:rPr lang="ru-RU" sz="2400" b="1" dirty="0" smtClean="0"/>
              <a:t>яка </a:t>
            </a:r>
            <a:r>
              <a:rPr lang="ru-RU" sz="2400" b="1" dirty="0" err="1" smtClean="0"/>
              <a:t>захищає</a:t>
            </a:r>
            <a:r>
              <a:rPr lang="ru-RU" sz="2400" b="1" dirty="0" smtClean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втрат</a:t>
            </a:r>
            <a:r>
              <a:rPr lang="ru-RU" sz="2400" b="1" dirty="0"/>
              <a:t> води.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7" y="2167386"/>
            <a:ext cx="3349627" cy="227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6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732" y="572351"/>
            <a:ext cx="6584830" cy="87688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Відділи тіла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642" y="1878817"/>
            <a:ext cx="7430219" cy="36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7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4196" y="267419"/>
            <a:ext cx="4652513" cy="5704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2. </a:t>
            </a:r>
            <a:r>
              <a:rPr lang="ru-RU" sz="3200" b="1" dirty="0" smtClean="0">
                <a:solidFill>
                  <a:srgbClr val="7030A0"/>
                </a:solidFill>
              </a:rPr>
              <a:t>Рух</a:t>
            </a:r>
            <a:r>
              <a:rPr lang="ru-RU" sz="2400" b="1" dirty="0" smtClean="0"/>
              <a:t> </a:t>
            </a:r>
            <a:r>
              <a:rPr lang="ru-RU" sz="2400" b="1" dirty="0"/>
              <a:t>у членистоногих </a:t>
            </a:r>
            <a:r>
              <a:rPr lang="ru-RU" sz="2400" b="1" dirty="0" err="1"/>
              <a:t>м’язовий</a:t>
            </a:r>
            <a:r>
              <a:rPr lang="ru-RU" sz="2400" b="1" dirty="0"/>
              <a:t>, </a:t>
            </a:r>
            <a:r>
              <a:rPr lang="ru-RU" sz="2400" b="1" dirty="0" err="1" smtClean="0"/>
              <a:t>забезпечується</a:t>
            </a:r>
            <a:r>
              <a:rPr lang="ru-RU" sz="2400" b="1" dirty="0" smtClean="0"/>
              <a:t> пучками </a:t>
            </a:r>
            <a:r>
              <a:rPr lang="ru-RU" sz="2400" b="1" dirty="0" err="1"/>
              <a:t>розвинених</a:t>
            </a:r>
            <a:r>
              <a:rPr lang="ru-RU" sz="2400" b="1" dirty="0"/>
              <a:t> поперечно-</a:t>
            </a:r>
            <a:r>
              <a:rPr lang="ru-RU" sz="2400" b="1" dirty="0" err="1"/>
              <a:t>посмугованих</a:t>
            </a:r>
            <a:r>
              <a:rPr lang="ru-RU" sz="2400" b="1" dirty="0"/>
              <a:t> </a:t>
            </a:r>
            <a:r>
              <a:rPr lang="ru-RU" sz="2400" b="1" dirty="0" err="1"/>
              <a:t>м’язів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прикріплюються</a:t>
            </a:r>
            <a:r>
              <a:rPr lang="ru-RU" sz="2400" b="1" dirty="0"/>
              <a:t> до </a:t>
            </a:r>
            <a:r>
              <a:rPr lang="ru-RU" sz="2400" b="1" dirty="0" err="1"/>
              <a:t>хітинового</a:t>
            </a:r>
            <a:r>
              <a:rPr lang="ru-RU" sz="2400" b="1" dirty="0"/>
              <a:t> скелету.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новий</a:t>
            </a:r>
            <a:r>
              <a:rPr lang="ru-RU" sz="2400" b="1" dirty="0"/>
              <a:t> тип </a:t>
            </a:r>
            <a:r>
              <a:rPr lang="ru-RU" sz="2400" b="1" dirty="0" err="1"/>
              <a:t>руху</a:t>
            </a:r>
            <a:r>
              <a:rPr lang="ru-RU" sz="2400" b="1" dirty="0"/>
              <a:t> – з опорою на </a:t>
            </a:r>
            <a:r>
              <a:rPr lang="ru-RU" sz="2400" b="1" dirty="0" err="1" smtClean="0"/>
              <a:t>зовнішній</a:t>
            </a:r>
            <a:r>
              <a:rPr lang="ru-RU" sz="2400" b="1" dirty="0" smtClean="0"/>
              <a:t> скелет</a:t>
            </a:r>
            <a:r>
              <a:rPr lang="ru-RU" sz="2400" b="1" dirty="0"/>
              <a:t>, а не на </a:t>
            </a:r>
            <a:r>
              <a:rPr lang="ru-RU" sz="2400" b="1" dirty="0" err="1"/>
              <a:t>шкірно-м’язовий</a:t>
            </a:r>
            <a:r>
              <a:rPr lang="ru-RU" sz="2400" b="1" dirty="0"/>
              <a:t> </a:t>
            </a:r>
            <a:r>
              <a:rPr lang="ru-RU" sz="2400" b="1" dirty="0" err="1"/>
              <a:t>мішок</a:t>
            </a:r>
            <a:r>
              <a:rPr lang="ru-RU" sz="2400" b="1" dirty="0"/>
              <a:t>, як у </a:t>
            </a:r>
            <a:r>
              <a:rPr lang="ru-RU" sz="2400" b="1" dirty="0" err="1"/>
              <a:t>червів</a:t>
            </a:r>
            <a:r>
              <a:rPr lang="ru-RU" sz="2400" b="1" dirty="0"/>
              <a:t>. </a:t>
            </a:r>
            <a:r>
              <a:rPr lang="ru-RU" sz="2400" b="1" dirty="0" err="1"/>
              <a:t>Скорочення</a:t>
            </a:r>
            <a:r>
              <a:rPr lang="ru-RU" sz="2400" b="1" dirty="0"/>
              <a:t> й </a:t>
            </a:r>
            <a:r>
              <a:rPr lang="ru-RU" sz="2400" b="1" dirty="0" err="1"/>
              <a:t>розслаблення</a:t>
            </a:r>
            <a:r>
              <a:rPr lang="ru-RU" sz="2400" b="1" dirty="0"/>
              <a:t> </a:t>
            </a:r>
            <a:r>
              <a:rPr lang="ru-RU" sz="2400" b="1" dirty="0" err="1"/>
              <a:t>м’язів</a:t>
            </a:r>
            <a:r>
              <a:rPr lang="ru-RU" sz="2400" b="1" dirty="0"/>
              <a:t> </a:t>
            </a:r>
            <a:r>
              <a:rPr lang="ru-RU" sz="2400" b="1" dirty="0" err="1"/>
              <a:t>здійснює</a:t>
            </a:r>
            <a:r>
              <a:rPr lang="ru-RU" sz="2400" b="1" dirty="0"/>
              <a:t> </a:t>
            </a:r>
            <a:r>
              <a:rPr lang="ru-RU" sz="2400" b="1" dirty="0" err="1"/>
              <a:t>швидкі</a:t>
            </a:r>
            <a:r>
              <a:rPr lang="ru-RU" sz="2400" b="1" dirty="0"/>
              <a:t> </a:t>
            </a:r>
            <a:r>
              <a:rPr lang="ru-RU" sz="2400" b="1" dirty="0" err="1"/>
              <a:t>рухи</a:t>
            </a:r>
            <a:r>
              <a:rPr lang="ru-RU" sz="2400" b="1" dirty="0"/>
              <a:t> </a:t>
            </a:r>
            <a:r>
              <a:rPr lang="ru-RU" sz="2400" b="1" dirty="0" err="1"/>
              <a:t>кінцівок</a:t>
            </a:r>
            <a:r>
              <a:rPr lang="ru-RU" sz="2400" b="1" dirty="0"/>
              <a:t>, </a:t>
            </a:r>
            <a:r>
              <a:rPr lang="ru-RU" sz="2400" b="1" dirty="0" err="1"/>
              <a:t>крил</a:t>
            </a:r>
            <a:r>
              <a:rPr lang="ru-RU" sz="2400" b="1" dirty="0"/>
              <a:t>, </a:t>
            </a:r>
            <a:r>
              <a:rPr lang="ru-RU" sz="2400" b="1" dirty="0" err="1"/>
              <a:t>щелеп</a:t>
            </a:r>
            <a:r>
              <a:rPr lang="ru-RU" sz="2400" b="1" dirty="0"/>
              <a:t>, </a:t>
            </a:r>
            <a:r>
              <a:rPr lang="ru-RU" sz="2400" b="1" dirty="0" err="1"/>
              <a:t>вусиків</a:t>
            </a:r>
            <a:r>
              <a:rPr lang="ru-RU" sz="2400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61" y="1691796"/>
            <a:ext cx="3796921" cy="285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27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3426" y="146649"/>
            <a:ext cx="4410974" cy="57645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3. </a:t>
            </a:r>
            <a:r>
              <a:rPr lang="ru-RU" sz="3600" b="1" dirty="0" err="1" smtClean="0">
                <a:solidFill>
                  <a:srgbClr val="7030A0"/>
                </a:solidFill>
              </a:rPr>
              <a:t>Травлення</a:t>
            </a:r>
            <a:r>
              <a:rPr lang="ru-RU" sz="2800" b="1" dirty="0" smtClean="0"/>
              <a:t> </a:t>
            </a:r>
            <a:r>
              <a:rPr lang="ru-RU" sz="2800" b="1" dirty="0" err="1"/>
              <a:t>стає</a:t>
            </a:r>
            <a:r>
              <a:rPr lang="ru-RU" sz="2800" b="1" dirty="0"/>
              <a:t> </a:t>
            </a:r>
            <a:r>
              <a:rPr lang="ru-RU" sz="2800" b="1" dirty="0" err="1"/>
              <a:t>досконалішим</a:t>
            </a:r>
            <a:r>
              <a:rPr lang="ru-RU" sz="2800" b="1" dirty="0"/>
              <a:t> </a:t>
            </a:r>
            <a:r>
              <a:rPr lang="ru-RU" sz="2800" b="1" dirty="0" err="1"/>
              <a:t>завдяки</a:t>
            </a:r>
            <a:r>
              <a:rPr lang="ru-RU" sz="2800" b="1" dirty="0"/>
              <a:t> </a:t>
            </a:r>
            <a:r>
              <a:rPr lang="ru-RU" sz="2800" b="1" dirty="0" err="1"/>
              <a:t>появі</a:t>
            </a:r>
            <a:r>
              <a:rPr lang="ru-RU" sz="2800" b="1" dirty="0"/>
              <a:t> й </a:t>
            </a:r>
            <a:r>
              <a:rPr lang="ru-RU" sz="2800" b="1" dirty="0" err="1"/>
              <a:t>спеціалізації</a:t>
            </a:r>
            <a:r>
              <a:rPr lang="ru-RU" sz="2800" b="1" dirty="0"/>
              <a:t> </a:t>
            </a:r>
            <a:r>
              <a:rPr lang="ru-RU" sz="2800" b="1" dirty="0" err="1"/>
              <a:t>шлунку</a:t>
            </a:r>
            <a:r>
              <a:rPr lang="ru-RU" sz="2800" b="1" dirty="0"/>
              <a:t>, </a:t>
            </a:r>
            <a:r>
              <a:rPr lang="ru-RU" sz="2800" b="1" dirty="0" err="1"/>
              <a:t>травних</a:t>
            </a:r>
            <a:r>
              <a:rPr lang="ru-RU" sz="2800" b="1" dirty="0"/>
              <a:t> </a:t>
            </a:r>
            <a:r>
              <a:rPr lang="ru-RU" sz="2800" b="1" dirty="0" err="1"/>
              <a:t>залоз</a:t>
            </a:r>
            <a:r>
              <a:rPr lang="ru-RU" sz="2800" b="1" dirty="0"/>
              <a:t>, </a:t>
            </a:r>
            <a:r>
              <a:rPr lang="ru-RU" sz="2800" b="1" dirty="0" err="1"/>
              <a:t>найбільшою</a:t>
            </a:r>
            <a:r>
              <a:rPr lang="ru-RU" sz="2800" b="1" dirty="0"/>
              <a:t> </a:t>
            </a:r>
            <a:r>
              <a:rPr lang="ru-RU" sz="2800" b="1" dirty="0" err="1"/>
              <a:t>серед</a:t>
            </a:r>
            <a:r>
              <a:rPr lang="ru-RU" sz="2800" b="1" dirty="0"/>
              <a:t> </a:t>
            </a:r>
            <a:r>
              <a:rPr lang="ru-RU" sz="2800" b="1" dirty="0" err="1"/>
              <a:t>яких</a:t>
            </a:r>
            <a:r>
              <a:rPr lang="ru-RU" sz="2800" b="1" dirty="0"/>
              <a:t> є </a:t>
            </a:r>
            <a:r>
              <a:rPr lang="ru-RU" sz="2800" b="1" dirty="0" err="1"/>
              <a:t>печінка</a:t>
            </a:r>
            <a:r>
              <a:rPr lang="ru-RU" sz="2800" b="1" dirty="0"/>
              <a:t>. </a:t>
            </a:r>
            <a:r>
              <a:rPr lang="ru-RU" sz="2800" b="1" dirty="0" smtClean="0"/>
              <a:t>Характерною </a:t>
            </a:r>
            <a:r>
              <a:rPr lang="ru-RU" sz="2800" b="1" dirty="0" err="1" smtClean="0"/>
              <a:t>рисою</a:t>
            </a:r>
            <a:r>
              <a:rPr lang="ru-RU" sz="2800" b="1" dirty="0" smtClean="0"/>
              <a:t> </a:t>
            </a:r>
            <a:r>
              <a:rPr lang="ru-RU" sz="2800" b="1" dirty="0"/>
              <a:t>членистоногих є </a:t>
            </a:r>
            <a:r>
              <a:rPr lang="ru-RU" sz="2800" b="1" dirty="0" err="1"/>
              <a:t>перетворення</a:t>
            </a:r>
            <a:r>
              <a:rPr lang="ru-RU" sz="2800" b="1" dirty="0"/>
              <a:t> </a:t>
            </a:r>
            <a:r>
              <a:rPr lang="ru-RU" sz="2800" b="1" dirty="0" err="1"/>
              <a:t>кінцівок</a:t>
            </a:r>
            <a:r>
              <a:rPr lang="ru-RU" sz="2800" b="1" dirty="0"/>
              <a:t> </a:t>
            </a:r>
            <a:r>
              <a:rPr lang="ru-RU" sz="2800" b="1" dirty="0" err="1"/>
              <a:t>передніх</a:t>
            </a:r>
            <a:r>
              <a:rPr lang="ru-RU" sz="2800" b="1" dirty="0"/>
              <a:t> </a:t>
            </a:r>
            <a:r>
              <a:rPr lang="ru-RU" sz="2800" b="1" dirty="0" err="1" smtClean="0"/>
              <a:t>сегментів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тіла</a:t>
            </a:r>
            <a:r>
              <a:rPr lang="ru-RU" sz="2800" b="1" dirty="0" smtClean="0"/>
              <a:t> </a:t>
            </a:r>
            <a:r>
              <a:rPr lang="ru-RU" sz="2800" b="1" dirty="0"/>
              <a:t>на </a:t>
            </a:r>
            <a:r>
              <a:rPr lang="ru-RU" sz="2800" b="1" dirty="0" err="1"/>
              <a:t>ротові</a:t>
            </a:r>
            <a:r>
              <a:rPr lang="ru-RU" sz="2800" b="1" dirty="0"/>
              <a:t> </a:t>
            </a:r>
            <a:r>
              <a:rPr lang="ru-RU" sz="2800" b="1" dirty="0" err="1"/>
              <a:t>органи</a:t>
            </a:r>
            <a:r>
              <a:rPr lang="ru-RU" sz="2800" b="1" dirty="0"/>
              <a:t>, </a:t>
            </a:r>
            <a:r>
              <a:rPr lang="ru-RU" sz="2800" b="1" dirty="0" err="1"/>
              <a:t>призначені</a:t>
            </a:r>
            <a:r>
              <a:rPr lang="ru-RU" sz="2800" b="1" dirty="0"/>
              <a:t> для </a:t>
            </a:r>
            <a:r>
              <a:rPr lang="ru-RU" sz="2800" b="1" dirty="0" err="1"/>
              <a:t>утримання</a:t>
            </a:r>
            <a:r>
              <a:rPr lang="ru-RU" sz="2800" b="1" dirty="0"/>
              <a:t> й </a:t>
            </a:r>
            <a:r>
              <a:rPr lang="ru-RU" sz="2800" b="1" dirty="0" err="1"/>
              <a:t>механічної</a:t>
            </a:r>
            <a:r>
              <a:rPr lang="ru-RU" sz="2800" b="1" dirty="0"/>
              <a:t> </a:t>
            </a:r>
            <a:r>
              <a:rPr lang="ru-RU" sz="2800" b="1" dirty="0" err="1"/>
              <a:t>переробки</a:t>
            </a:r>
            <a:r>
              <a:rPr lang="ru-RU" sz="2800" b="1" dirty="0"/>
              <a:t> </a:t>
            </a:r>
            <a:r>
              <a:rPr lang="ru-RU" sz="2800" b="1" dirty="0" err="1"/>
              <a:t>їжі</a:t>
            </a:r>
            <a:r>
              <a:rPr lang="ru-RU" sz="2800" b="1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08" y="1526875"/>
            <a:ext cx="3860854" cy="38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0376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55</TotalTime>
  <Words>508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Легкий дым</vt:lpstr>
      <vt:lpstr>ЧЛЕНИСТОНОГІ, ЇХНІ ОСОБЛИВОСТІ Й РІЗНОМАНІТНІСТЬ</vt:lpstr>
      <vt:lpstr>Презентация PowerPoint</vt:lpstr>
      <vt:lpstr>Презентация PowerPoint</vt:lpstr>
      <vt:lpstr>Презентация PowerPoint</vt:lpstr>
      <vt:lpstr>Загальна характеристика</vt:lpstr>
      <vt:lpstr>Особливості життєдіяльності</vt:lpstr>
      <vt:lpstr>Відділи тіла </vt:lpstr>
      <vt:lpstr>Презентация PowerPoint</vt:lpstr>
      <vt:lpstr>Презентация PowerPoint</vt:lpstr>
      <vt:lpstr>Презентация PowerPoint</vt:lpstr>
      <vt:lpstr>Презентация PowerPoint</vt:lpstr>
      <vt:lpstr>Різноманітності й поширення членистоногих</vt:lpstr>
      <vt:lpstr>Домашнє завдання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ЧЛЕНИСТОНОГІ, ЇХНІ ОСОБЛИВОСТІ Й РІЗНОМАНІТНІСТЬ</dc:title>
  <dc:creator>andrey ovdienko</dc:creator>
  <cp:lastModifiedBy>andrey ovdienko</cp:lastModifiedBy>
  <cp:revision>6</cp:revision>
  <dcterms:created xsi:type="dcterms:W3CDTF">2019-10-03T17:42:25Z</dcterms:created>
  <dcterms:modified xsi:type="dcterms:W3CDTF">2019-10-03T18:38:09Z</dcterms:modified>
</cp:coreProperties>
</file>