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4" r:id="rId5"/>
    <p:sldId id="265" r:id="rId6"/>
    <p:sldId id="266" r:id="rId7"/>
    <p:sldId id="267" r:id="rId8"/>
    <p:sldId id="263" r:id="rId9"/>
    <p:sldId id="268" r:id="rId10"/>
    <p:sldId id="269" r:id="rId11"/>
    <p:sldId id="270" r:id="rId12"/>
    <p:sldId id="271" r:id="rId13"/>
    <p:sldId id="273" r:id="rId14"/>
    <p:sldId id="260" r:id="rId15"/>
    <p:sldId id="274" r:id="rId16"/>
    <p:sldId id="27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201"/>
    <a:srgbClr val="0C7477"/>
    <a:srgbClr val="CCF896"/>
    <a:srgbClr val="ACF357"/>
    <a:srgbClr val="92D466"/>
    <a:srgbClr val="FFFD84"/>
    <a:srgbClr val="C6E6A2"/>
    <a:srgbClr val="74CA0E"/>
    <a:srgbClr val="F6F6F6"/>
    <a:srgbClr val="FDF0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0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15.07.2020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406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15.07.2020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675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15.07.2020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52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15.07.2020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76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15.07.2020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023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15.07.2020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84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15.07.2020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53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15.07.2020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352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15.07.2020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5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15.07.2020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788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15.07.2020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244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8A674-51BA-4DF4-96C9-66AB8031D8D2}" type="datetimeFigureOut">
              <a:rPr lang="ru-RU" smtClean="0"/>
              <a:t>15.07.2020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72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Yivvf5e3kW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72287" y="1960880"/>
            <a:ext cx="5475642" cy="3119129"/>
          </a:xfrm>
        </p:spPr>
        <p:txBody>
          <a:bodyPr>
            <a:noAutofit/>
          </a:bodyPr>
          <a:lstStyle/>
          <a:p>
            <a:r>
              <a:rPr lang="uk-UA" sz="72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Основні </a:t>
            </a:r>
            <a:br>
              <a:rPr lang="uk-UA" sz="72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uk-UA" sz="72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властивості </a:t>
            </a:r>
            <a:br>
              <a:rPr lang="uk-UA" sz="72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uk-UA" sz="72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клітини</a:t>
            </a:r>
            <a:endParaRPr lang="ru-RU" sz="72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100000" l="63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481" y="111544"/>
            <a:ext cx="5213257" cy="636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3721" y="90265"/>
            <a:ext cx="115352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Живлення</a:t>
            </a:r>
            <a:r>
              <a:rPr lang="ru-RU" sz="2800" dirty="0">
                <a:solidFill>
                  <a:srgbClr val="222222"/>
                </a:solidFill>
                <a:latin typeface="Comic Sans MS" panose="030F0702030302020204" pitchFamily="66" charset="0"/>
              </a:rPr>
              <a:t> -</a:t>
            </a:r>
            <a:r>
              <a:rPr lang="ru-RU" sz="28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rgbClr val="222222"/>
                </a:solidFill>
                <a:latin typeface="Comic Sans MS" panose="030F0702030302020204" pitchFamily="66" charset="0"/>
              </a:rPr>
              <a:t>надходження</a:t>
            </a:r>
            <a:r>
              <a:rPr lang="ru-RU" sz="28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>
                <a:solidFill>
                  <a:srgbClr val="222222"/>
                </a:solidFill>
                <a:latin typeface="Comic Sans MS" panose="030F0702030302020204" pitchFamily="66" charset="0"/>
              </a:rPr>
              <a:t>і </a:t>
            </a:r>
            <a:r>
              <a:rPr lang="ru-RU" sz="2800" dirty="0" err="1" smtClean="0">
                <a:solidFill>
                  <a:srgbClr val="222222"/>
                </a:solidFill>
                <a:latin typeface="Comic Sans MS" panose="030F0702030302020204" pitchFamily="66" charset="0"/>
              </a:rPr>
              <a:t>засвоєння</a:t>
            </a:r>
            <a:r>
              <a:rPr lang="ru-RU" sz="28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речовин</a:t>
            </a:r>
            <a:r>
              <a:rPr lang="ru-RU" sz="2800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sz="28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необхідних</a:t>
            </a:r>
            <a:r>
              <a:rPr lang="ru-RU" sz="2800" dirty="0">
                <a:solidFill>
                  <a:srgbClr val="222222"/>
                </a:solidFill>
                <a:latin typeface="Comic Sans MS" panose="030F0702030302020204" pitchFamily="66" charset="0"/>
              </a:rPr>
              <a:t> для </a:t>
            </a:r>
            <a:r>
              <a:rPr lang="ru-RU" sz="28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забезпечення</a:t>
            </a:r>
            <a:r>
              <a:rPr lang="ru-RU" sz="28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енергетичних</a:t>
            </a:r>
            <a:r>
              <a:rPr lang="ru-RU" sz="28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витрат</a:t>
            </a:r>
            <a:r>
              <a:rPr lang="ru-RU" sz="2800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sz="28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будови</a:t>
            </a:r>
            <a:r>
              <a:rPr lang="ru-RU" sz="2800" dirty="0">
                <a:solidFill>
                  <a:srgbClr val="222222"/>
                </a:solidFill>
                <a:latin typeface="Comic Sans MS" panose="030F0702030302020204" pitchFamily="66" charset="0"/>
              </a:rPr>
              <a:t> і </a:t>
            </a:r>
            <a:r>
              <a:rPr lang="ru-RU" sz="2800" dirty="0" err="1" smtClean="0">
                <a:solidFill>
                  <a:srgbClr val="222222"/>
                </a:solidFill>
                <a:latin typeface="Comic Sans MS" panose="030F0702030302020204" pitchFamily="66" charset="0"/>
              </a:rPr>
              <a:t>відновлення</a:t>
            </a:r>
            <a:r>
              <a:rPr lang="ru-RU" sz="28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rgbClr val="222222"/>
                </a:solidFill>
                <a:latin typeface="Comic Sans MS" panose="030F0702030302020204" pitchFamily="66" charset="0"/>
              </a:rPr>
              <a:t>клітини</a:t>
            </a:r>
            <a:r>
              <a:rPr lang="ru-RU" sz="2800" dirty="0">
                <a:solidFill>
                  <a:srgbClr val="222222"/>
                </a:solidFill>
                <a:latin typeface="Comic Sans MS" panose="030F0702030302020204" pitchFamily="66" charset="0"/>
              </a:rPr>
              <a:t> 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585" y="1338812"/>
            <a:ext cx="50529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Хлоропласти</a:t>
            </a:r>
            <a:r>
              <a:rPr lang="uk-UA" sz="2400" dirty="0" smtClean="0">
                <a:latin typeface="Comic Sans MS" panose="030F0702030302020204" pitchFamily="66" charset="0"/>
              </a:rPr>
              <a:t> містять хлорофіл. </a:t>
            </a: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Вони забезпечують </a:t>
            </a: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процес 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фотосинтезу</a:t>
            </a:r>
            <a:r>
              <a:rPr lang="uk-UA" sz="2400" dirty="0" smtClean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і утворення глюкози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77" y="2908472"/>
            <a:ext cx="3986631" cy="22147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4013" b="14862"/>
          <a:stretch/>
        </p:blipFill>
        <p:spPr>
          <a:xfrm>
            <a:off x="5335570" y="1240250"/>
            <a:ext cx="6203096" cy="383664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4637" y="5175455"/>
            <a:ext cx="11573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</a:t>
            </a:r>
            <a:r>
              <a:rPr lang="ru-RU" sz="2000" dirty="0" err="1" smtClean="0">
                <a:solidFill>
                  <a:srgbClr val="222222"/>
                </a:solidFill>
                <a:latin typeface="Comic Sans MS" panose="030F0702030302020204" pitchFamily="66" charset="0"/>
              </a:rPr>
              <a:t>роцес</a:t>
            </a:r>
            <a:r>
              <a:rPr lang="ru-RU" sz="20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поглинання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та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засвоєння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з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повітря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вуглекислого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газу,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який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є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вихідним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продуктом для </a:t>
            </a:r>
            <a:r>
              <a:rPr lang="ru-RU" sz="20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фотосинтезу, </a:t>
            </a:r>
            <a:r>
              <a:rPr lang="ru-RU" sz="2000" dirty="0" err="1" smtClean="0">
                <a:solidFill>
                  <a:srgbClr val="222222"/>
                </a:solidFill>
                <a:latin typeface="Comic Sans MS" panose="030F0702030302020204" pitchFamily="66" charset="0"/>
              </a:rPr>
              <a:t>називається</a:t>
            </a:r>
            <a:r>
              <a:rPr lang="ru-RU" sz="20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повітряним</a:t>
            </a:r>
            <a:r>
              <a:rPr lang="ru-RU" sz="20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живленням</a:t>
            </a:r>
            <a:r>
              <a:rPr lang="ru-RU" sz="20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.</a:t>
            </a:r>
            <a:endParaRPr lang="ru-RU" sz="2000" dirty="0">
              <a:solidFill>
                <a:srgbClr val="2E920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3721" y="5861930"/>
            <a:ext cx="11473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Вода і 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мінеральні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 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солі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надходять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до </a:t>
            </a:r>
            <a:r>
              <a:rPr lang="ru-RU" sz="2000" dirty="0" err="1" smtClean="0">
                <a:solidFill>
                  <a:srgbClr val="222222"/>
                </a:solidFill>
                <a:latin typeface="Comic Sans MS" panose="030F0702030302020204" pitchFamily="66" charset="0"/>
              </a:rPr>
              <a:t>клітин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 в основному через </a:t>
            </a:r>
            <a:r>
              <a:rPr lang="ru-RU" sz="2000" dirty="0" err="1" smtClean="0">
                <a:solidFill>
                  <a:srgbClr val="222222"/>
                </a:solidFill>
                <a:latin typeface="Comic Sans MS" panose="030F0702030302020204" pitchFamily="66" charset="0"/>
              </a:rPr>
              <a:t>кореневі</a:t>
            </a:r>
            <a:r>
              <a:rPr lang="ru-RU" sz="20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 волоски 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з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ґрунту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Цей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процес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називається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E9201"/>
                </a:solidFill>
                <a:latin typeface="Comic Sans MS" panose="030F0702030302020204" pitchFamily="66" charset="0"/>
              </a:rPr>
              <a:t>мінеральним</a:t>
            </a:r>
            <a:r>
              <a:rPr lang="ru-RU" sz="2000" dirty="0">
                <a:solidFill>
                  <a:srgbClr val="2E9201"/>
                </a:solidFill>
                <a:latin typeface="Comic Sans MS" panose="030F0702030302020204" pitchFamily="66" charset="0"/>
              </a:rPr>
              <a:t> </a:t>
            </a:r>
            <a:r>
              <a:rPr lang="ru-RU" sz="2000" dirty="0" err="1">
                <a:solidFill>
                  <a:srgbClr val="2E9201"/>
                </a:solidFill>
                <a:latin typeface="Comic Sans MS" panose="030F0702030302020204" pitchFamily="66" charset="0"/>
              </a:rPr>
              <a:t>живленням</a:t>
            </a:r>
            <a:r>
              <a:rPr lang="ru-RU" sz="2000" dirty="0">
                <a:solidFill>
                  <a:srgbClr val="2E920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14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677" y="131861"/>
            <a:ext cx="11403564" cy="1081120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Крім глюкози клітини можуть виробляти інші речовини, які є не у всіх клітинах</a:t>
            </a:r>
            <a:endParaRPr lang="ru-RU" sz="3200" dirty="0">
              <a:solidFill>
                <a:srgbClr val="2E920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1892"/>
          <a:stretch/>
        </p:blipFill>
        <p:spPr>
          <a:xfrm>
            <a:off x="380418" y="1195284"/>
            <a:ext cx="3662068" cy="45048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236" y="5717812"/>
            <a:ext cx="4482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Залозисті волоски клітин лимону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виробляють ефірні олії, які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відлякують тварин і вбивають мікробів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535" y="1222298"/>
            <a:ext cx="3302644" cy="44812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109533" y="5712849"/>
            <a:ext cx="3908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Залозисті</a:t>
            </a:r>
            <a:r>
              <a:rPr lang="ru-RU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Comic Sans MS" panose="030F0702030302020204" pitchFamily="66" charset="0"/>
              </a:rPr>
              <a:t>клітини</a:t>
            </a:r>
            <a:r>
              <a:rPr lang="ru-RU" dirty="0">
                <a:solidFill>
                  <a:srgbClr val="2021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хижих</a:t>
            </a:r>
            <a:r>
              <a:rPr lang="ru-RU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рослин</a:t>
            </a:r>
            <a:r>
              <a:rPr lang="ru-RU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виділяють</a:t>
            </a:r>
            <a:r>
              <a:rPr lang="ru-RU" dirty="0">
                <a:latin typeface="Comic Sans MS" panose="030F0702030302020204" pitchFamily="66" charset="0"/>
              </a:rPr>
              <a:t> </a:t>
            </a:r>
            <a:r>
              <a:rPr lang="ru-RU" dirty="0" err="1">
                <a:latin typeface="Comic Sans MS" panose="030F0702030302020204" pitchFamily="66" charset="0"/>
              </a:rPr>
              <a:t>ферменти</a:t>
            </a:r>
            <a:r>
              <a:rPr lang="ru-RU" dirty="0">
                <a:solidFill>
                  <a:srgbClr val="202122"/>
                </a:solidFill>
                <a:latin typeface="Comic Sans MS" panose="030F0702030302020204" pitchFamily="66" charset="0"/>
              </a:rPr>
              <a:t> </a:t>
            </a:r>
            <a:endParaRPr lang="ru-RU" dirty="0" smtClean="0">
              <a:solidFill>
                <a:srgbClr val="202122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для </a:t>
            </a:r>
            <a:r>
              <a:rPr lang="ru-RU" dirty="0" err="1">
                <a:solidFill>
                  <a:srgbClr val="202122"/>
                </a:solidFill>
                <a:latin typeface="Comic Sans MS" panose="030F0702030302020204" pitchFamily="66" charset="0"/>
              </a:rPr>
              <a:t>перетравлення</a:t>
            </a:r>
            <a:r>
              <a:rPr lang="ru-RU" dirty="0">
                <a:solidFill>
                  <a:srgbClr val="202122"/>
                </a:solidFill>
                <a:latin typeface="Comic Sans MS" panose="030F0702030302020204" pitchFamily="66" charset="0"/>
              </a:rPr>
              <a:t> </a:t>
            </a:r>
            <a:r>
              <a:rPr lang="ru-RU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комах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r="17120"/>
          <a:stretch/>
        </p:blipFill>
        <p:spPr>
          <a:xfrm>
            <a:off x="4293125" y="1212981"/>
            <a:ext cx="4049771" cy="3488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62252" y="4790215"/>
            <a:ext cx="2595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Для приваблювання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комах-</a:t>
            </a:r>
            <a:r>
              <a:rPr lang="uk-UA" dirty="0" err="1" smtClean="0">
                <a:latin typeface="Comic Sans MS" panose="030F0702030302020204" pitchFamily="66" charset="0"/>
              </a:rPr>
              <a:t>опилювачів</a:t>
            </a:r>
            <a:endParaRPr lang="uk-UA" dirty="0" smtClean="0">
              <a:latin typeface="Comic Sans MS" panose="030F0702030302020204" pitchFamily="66" charset="0"/>
            </a:endParaRP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 клітини виробляють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ароматичні речовини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720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ятно 2 12"/>
          <p:cNvSpPr/>
          <p:nvPr/>
        </p:nvSpPr>
        <p:spPr>
          <a:xfrm>
            <a:off x="8477297" y="4690972"/>
            <a:ext cx="2288249" cy="1839393"/>
          </a:xfrm>
          <a:prstGeom prst="irregularSeal2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енергія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936" y1="90529" x2="27936" y2="90529"/>
                        <a14:foregroundMark x1="56050" y1="76323" x2="56050" y2="76323"/>
                        <a14:foregroundMark x1="70996" y1="65460" x2="72598" y2="61838"/>
                        <a14:foregroundMark x1="77936" y1="51253" x2="79359" y2="45682"/>
                        <a14:foregroundMark x1="80427" y1="35376" x2="80427" y2="27019"/>
                        <a14:foregroundMark x1="79893" y1="18384" x2="80427" y2="16992"/>
                        <a14:foregroundMark x1="85587" y1="5292" x2="86833" y2="6407"/>
                        <a14:foregroundMark x1="91637" y1="8078" x2="93416" y2="16713"/>
                        <a14:foregroundMark x1="95018" y1="23120" x2="95552" y2="30362"/>
                        <a14:foregroundMark x1="96085" y1="37604" x2="94484" y2="45682"/>
                        <a14:foregroundMark x1="91103" y1="55989" x2="87367" y2="61003"/>
                        <a14:foregroundMark x1="84520" y1="63788" x2="80427" y2="68245"/>
                        <a14:foregroundMark x1="74377" y1="67131" x2="71886" y2="69359"/>
                        <a14:foregroundMark x1="67260" y1="73538" x2="62811" y2="76323"/>
                        <a14:foregroundMark x1="59075" y1="77994" x2="54626" y2="80223"/>
                        <a14:foregroundMark x1="50178" y1="83287" x2="45018" y2="86908"/>
                        <a14:foregroundMark x1="43416" y1="88022" x2="38434" y2="90251"/>
                        <a14:foregroundMark x1="31673" y1="91643" x2="24377" y2="92201"/>
                        <a14:foregroundMark x1="19751" y1="89136" x2="12456" y2="86630"/>
                        <a14:foregroundMark x1="9609" y1="77159" x2="10142" y2="77159"/>
                        <a14:foregroundMark x1="29893" y1="87465" x2="33808" y2="84123"/>
                        <a14:foregroundMark x1="40036" y1="78830" x2="46441" y2="76045"/>
                        <a14:foregroundMark x1="51779" y1="72145" x2="56940" y2="69081"/>
                        <a14:foregroundMark x1="65125" y1="62396" x2="65836" y2="61560"/>
                        <a14:foregroundMark x1="73310" y1="54318" x2="76335" y2="50139"/>
                        <a14:foregroundMark x1="76690" y1="42618" x2="76690" y2="40390"/>
                        <a14:foregroundMark x1="77936" y1="24791" x2="77936" y2="19220"/>
                        <a14:foregroundMark x1="75979" y1="8078" x2="75979" y2="8078"/>
                        <a14:foregroundMark x1="73843" y1="7799" x2="73843" y2="7799"/>
                        <a14:foregroundMark x1="80783" y1="5014" x2="82384" y2="5014"/>
                        <a14:foregroundMark x1="86477" y1="13928" x2="87189" y2="16156"/>
                        <a14:foregroundMark x1="89146" y1="22006" x2="89146" y2="29805"/>
                        <a14:foregroundMark x1="88434" y1="37604" x2="86477" y2="43454"/>
                        <a14:foregroundMark x1="83808" y1="52925" x2="82206" y2="57382"/>
                      </a14:backgroundRemoval>
                    </a14:imgEffect>
                  </a14:imgLayer>
                </a14:imgProps>
              </a:ext>
            </a:extLst>
          </a:blip>
          <a:srcRect r="-214"/>
          <a:stretch/>
        </p:blipFill>
        <p:spPr>
          <a:xfrm>
            <a:off x="3078526" y="2388293"/>
            <a:ext cx="5364473" cy="341947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3411" y="107595"/>
            <a:ext cx="111610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Дихання</a:t>
            </a:r>
            <a:r>
              <a:rPr lang="ru-RU" sz="2800" b="1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клітини</a:t>
            </a:r>
            <a:r>
              <a:rPr lang="ru-RU" sz="2800" b="1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>
                <a:latin typeface="Comic Sans MS" panose="030F0702030302020204" pitchFamily="66" charset="0"/>
              </a:rPr>
              <a:t>-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сукупність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процесів</a:t>
            </a:r>
            <a:r>
              <a:rPr lang="ru-RU" sz="2800" dirty="0">
                <a:latin typeface="Comic Sans MS" panose="030F0702030302020204" pitchFamily="66" charset="0"/>
              </a:rPr>
              <a:t>, </a:t>
            </a:r>
            <a:r>
              <a:rPr lang="ru-RU" sz="2800" dirty="0" err="1">
                <a:latin typeface="Comic Sans MS" panose="030F0702030302020204" pitchFamily="66" charset="0"/>
              </a:rPr>
              <a:t>які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відбуваються</a:t>
            </a:r>
            <a:r>
              <a:rPr lang="ru-RU" sz="2800" dirty="0" smtClean="0">
                <a:latin typeface="Comic Sans MS" panose="030F0702030302020204" pitchFamily="66" charset="0"/>
              </a:rPr>
              <a:t> за </a:t>
            </a:r>
            <a:r>
              <a:rPr lang="ru-RU" sz="2800" dirty="0" err="1" smtClean="0">
                <a:latin typeface="Comic Sans MS" panose="030F0702030302020204" pitchFamily="66" charset="0"/>
              </a:rPr>
              <a:t>участю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кисню</a:t>
            </a:r>
            <a:r>
              <a:rPr lang="ru-RU" sz="2800" dirty="0" smtClean="0">
                <a:latin typeface="Comic Sans MS" panose="030F0702030302020204" pitchFamily="66" charset="0"/>
              </a:rPr>
              <a:t>, </a:t>
            </a:r>
            <a:r>
              <a:rPr lang="ru-RU" sz="2800" dirty="0" err="1" smtClean="0">
                <a:latin typeface="Comic Sans MS" panose="030F0702030302020204" pitchFamily="66" charset="0"/>
              </a:rPr>
              <a:t>здійснюють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окиснення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органічних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речовин</a:t>
            </a:r>
            <a:r>
              <a:rPr lang="ru-RU" sz="2800" dirty="0">
                <a:latin typeface="Comic Sans MS" panose="030F0702030302020204" pitchFamily="66" charset="0"/>
              </a:rPr>
              <a:t> і </a:t>
            </a:r>
            <a:r>
              <a:rPr lang="ru-RU" sz="2800" dirty="0" err="1">
                <a:latin typeface="Comic Sans MS" panose="030F0702030302020204" pitchFamily="66" charset="0"/>
              </a:rPr>
              <a:t>отримання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енергії</a:t>
            </a:r>
            <a:r>
              <a:rPr lang="ru-RU" sz="2800" dirty="0">
                <a:latin typeface="Comic Sans MS" panose="030F0702030302020204" pitchFamily="66" charset="0"/>
              </a:rPr>
              <a:t> для </a:t>
            </a:r>
            <a:r>
              <a:rPr lang="ru-RU" sz="2800" dirty="0" err="1">
                <a:latin typeface="Comic Sans MS" panose="030F0702030302020204" pitchFamily="66" charset="0"/>
              </a:rPr>
              <a:t>життєдіяльності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 rot="1372894">
            <a:off x="8974211" y="1959831"/>
            <a:ext cx="706288" cy="208283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право стрелка 8"/>
          <p:cNvSpPr/>
          <p:nvPr/>
        </p:nvSpPr>
        <p:spPr>
          <a:xfrm rot="3294943">
            <a:off x="9341208" y="2105791"/>
            <a:ext cx="835355" cy="333662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 rot="9240221">
            <a:off x="2013680" y="2286495"/>
            <a:ext cx="932484" cy="2766981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 rot="8317235">
            <a:off x="1516456" y="2602658"/>
            <a:ext cx="1007075" cy="412517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6232311"/>
            <a:ext cx="6721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Клітинне дихання забезпечують 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мітохондрії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Выгнутая вправо стрелка 13"/>
          <p:cNvSpPr/>
          <p:nvPr/>
        </p:nvSpPr>
        <p:spPr>
          <a:xfrm rot="18255338" flipH="1">
            <a:off x="7317158" y="5093002"/>
            <a:ext cx="547014" cy="1606911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97067" y="1374827"/>
            <a:ext cx="1638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глюкоза</a:t>
            </a:r>
            <a:endParaRPr lang="ru-RU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43779" y="1904467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кисень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9653071">
            <a:off x="8761407" y="5406133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енергія</a:t>
            </a:r>
            <a:endParaRPr lang="ru-RU" sz="28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6494" y="2391334"/>
            <a:ext cx="974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вода</a:t>
            </a:r>
            <a:endParaRPr lang="ru-RU" sz="2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13805" y="1801680"/>
            <a:ext cx="3049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в</a:t>
            </a: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углекислий газ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827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  <p:bldP spid="8" grpId="0" animBg="1"/>
      <p:bldP spid="9" grpId="0" animBg="1"/>
      <p:bldP spid="10" grpId="0" animBg="1"/>
      <p:bldP spid="11" grpId="0" animBg="1"/>
      <p:bldP spid="12" grpId="0"/>
      <p:bldP spid="14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000" y="309142"/>
            <a:ext cx="10515600" cy="1325563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Рух цитоплазми </a:t>
            </a:r>
            <a:r>
              <a:rPr lang="uk-UA" sz="2800" dirty="0" smtClean="0">
                <a:latin typeface="Comic Sans MS" panose="030F0702030302020204" pitchFamily="66" charset="0"/>
              </a:rPr>
              <a:t>– </a:t>
            </a:r>
            <a:r>
              <a:rPr lang="uk-UA" sz="2800" dirty="0" err="1" smtClean="0">
                <a:latin typeface="Comic Sans MS" panose="030F0702030302020204" pitchFamily="66" charset="0"/>
              </a:rPr>
              <a:t>циклоз</a:t>
            </a:r>
            <a:r>
              <a:rPr lang="uk-UA" sz="2800" dirty="0" smtClean="0">
                <a:latin typeface="Comic Sans MS" panose="030F0702030302020204" pitchFamily="66" charset="0"/>
              </a:rPr>
              <a:t> – забезпечує рівномірне розташування частин клітини і рух речовин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501364" y="1920410"/>
            <a:ext cx="102008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2E9201"/>
                </a:solidFill>
                <a:latin typeface="Comic Sans MS" panose="030F0702030302020204" pitchFamily="66" charset="0"/>
              </a:rPr>
              <a:t> </a:t>
            </a:r>
            <a:r>
              <a:rPr lang="ru-RU" sz="3200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Подразливість</a:t>
            </a:r>
            <a:r>
              <a:rPr lang="ru-RU" sz="32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latin typeface="Comic Sans MS" panose="030F0702030302020204" pitchFamily="66" charset="0"/>
              </a:rPr>
              <a:t>- </a:t>
            </a:r>
            <a:r>
              <a:rPr lang="ru-RU" sz="2800" dirty="0" err="1" smtClean="0">
                <a:latin typeface="Comic Sans MS" panose="030F0702030302020204" pitchFamily="66" charset="0"/>
              </a:rPr>
              <a:t>властивість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клітин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latin typeface="Comic Sans MS" panose="030F0702030302020204" pitchFamily="66" charset="0"/>
              </a:rPr>
              <a:t>активно </a:t>
            </a:r>
            <a:r>
              <a:rPr lang="ru-RU" sz="2800" dirty="0" err="1">
                <a:latin typeface="Comic Sans MS" panose="030F0702030302020204" pitchFamily="66" charset="0"/>
              </a:rPr>
              <a:t>змінювати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latin typeface="Comic Sans MS" panose="030F0702030302020204" pitchFamily="66" charset="0"/>
              </a:rPr>
              <a:t>  </a:t>
            </a:r>
          </a:p>
          <a:p>
            <a:r>
              <a:rPr lang="ru-RU" sz="2800" dirty="0" smtClean="0">
                <a:latin typeface="Comic Sans MS" panose="030F0702030302020204" pitchFamily="66" charset="0"/>
              </a:rPr>
              <a:t> свою </a:t>
            </a:r>
            <a:r>
              <a:rPr lang="ru-RU" sz="2800" dirty="0" err="1">
                <a:latin typeface="Comic Sans MS" panose="030F0702030302020204" pitchFamily="66" charset="0"/>
              </a:rPr>
              <a:t>життєдіяльність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під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впливом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зовнішніх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факторів</a:t>
            </a:r>
            <a:r>
              <a:rPr lang="ru-RU" sz="2800" dirty="0" smtClean="0">
                <a:latin typeface="Comic Sans MS" panose="030F0702030302020204" pitchFamily="66" charset="0"/>
              </a:rPr>
              <a:t> -  </a:t>
            </a:r>
          </a:p>
          <a:p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подразників</a:t>
            </a:r>
            <a:r>
              <a:rPr lang="ru-RU" sz="2800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uk-UA" sz="2800" dirty="0">
                <a:latin typeface="Comic Sans MS" panose="030F0702030302020204" pitchFamily="66" charset="0"/>
              </a:rPr>
              <a:t> </a:t>
            </a:r>
            <a:r>
              <a:rPr lang="uk-UA" sz="2800" dirty="0" smtClean="0">
                <a:latin typeface="Comic Sans MS" panose="030F0702030302020204" pitchFamily="66" charset="0"/>
              </a:rPr>
              <a:t>    - світла,</a:t>
            </a:r>
          </a:p>
          <a:p>
            <a:r>
              <a:rPr lang="uk-UA" sz="2800" dirty="0">
                <a:latin typeface="Comic Sans MS" panose="030F0702030302020204" pitchFamily="66" charset="0"/>
              </a:rPr>
              <a:t> </a:t>
            </a:r>
            <a:r>
              <a:rPr lang="uk-UA" sz="2800" dirty="0" smtClean="0">
                <a:latin typeface="Comic Sans MS" panose="030F0702030302020204" pitchFamily="66" charset="0"/>
              </a:rPr>
              <a:t>    - звуків,</a:t>
            </a:r>
          </a:p>
          <a:p>
            <a:r>
              <a:rPr lang="uk-UA" sz="2800" dirty="0">
                <a:latin typeface="Comic Sans MS" panose="030F0702030302020204" pitchFamily="66" charset="0"/>
              </a:rPr>
              <a:t> </a:t>
            </a:r>
            <a:r>
              <a:rPr lang="uk-UA" sz="2800" dirty="0" smtClean="0">
                <a:latin typeface="Comic Sans MS" panose="030F0702030302020204" pitchFamily="66" charset="0"/>
              </a:rPr>
              <a:t>    - хімічних речовин,</a:t>
            </a:r>
          </a:p>
          <a:p>
            <a:r>
              <a:rPr lang="uk-UA" sz="2800" dirty="0">
                <a:latin typeface="Comic Sans MS" panose="030F0702030302020204" pitchFamily="66" charset="0"/>
              </a:rPr>
              <a:t> </a:t>
            </a:r>
            <a:r>
              <a:rPr lang="uk-UA" sz="2800" dirty="0" smtClean="0">
                <a:latin typeface="Comic Sans MS" panose="030F0702030302020204" pitchFamily="66" charset="0"/>
              </a:rPr>
              <a:t>    - шкідливих бактерій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472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09" y="-54584"/>
            <a:ext cx="12036490" cy="832985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Старіння і смерть клітини </a:t>
            </a:r>
            <a:r>
              <a:rPr lang="uk-UA" sz="2800" dirty="0" smtClean="0">
                <a:latin typeface="Comic Sans MS" panose="030F0702030302020204" pitchFamily="66" charset="0"/>
              </a:rPr>
              <a:t>– природний запрограмований процес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" b="48435"/>
          <a:stretch/>
        </p:blipFill>
        <p:spPr>
          <a:xfrm>
            <a:off x="1103063" y="643812"/>
            <a:ext cx="9101516" cy="2906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08" b="-1"/>
          <a:stretch/>
        </p:blipFill>
        <p:spPr>
          <a:xfrm>
            <a:off x="1050380" y="4113168"/>
            <a:ext cx="9817922" cy="2715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5959" y="849086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хлоропласт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5959" y="152687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вакуоля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5959" y="209697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ядро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5959" y="2687678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мітохондрія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5509" y="3448341"/>
            <a:ext cx="11607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У клітині послаблюються всі процеси, зменшується об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єм</a:t>
            </a:r>
            <a:r>
              <a:rPr lang="uk-UA" dirty="0" smtClean="0">
                <a:latin typeface="Comic Sans MS" panose="030F0702030302020204" pitchFamily="66" charset="0"/>
              </a:rPr>
              <a:t> цитоплазми, нагромаджуються включення.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Далі руйнуються мембрани, в клітині настає безлад, залишки клітини </a:t>
            </a:r>
            <a:r>
              <a:rPr lang="uk-UA" dirty="0" err="1" smtClean="0">
                <a:latin typeface="Comic Sans MS" panose="030F0702030302020204" pitchFamily="66" charset="0"/>
              </a:rPr>
              <a:t>саморуйнуються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5992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88506" y="1279745"/>
            <a:ext cx="5475642" cy="3119129"/>
          </a:xfrm>
        </p:spPr>
        <p:txBody>
          <a:bodyPr>
            <a:noAutofit/>
          </a:bodyPr>
          <a:lstStyle/>
          <a:p>
            <a:r>
              <a:rPr lang="uk-UA" sz="72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Чи маєте запитання?</a:t>
            </a:r>
            <a:endParaRPr lang="ru-RU" sz="72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100000" l="63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481" y="111544"/>
            <a:ext cx="5213257" cy="636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059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В</a:t>
            </a:r>
            <a:r>
              <a:rPr lang="uk-UA" sz="3600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ідео</a:t>
            </a:r>
            <a:r>
              <a:rPr lang="uk-UA" sz="36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 до уроку ви можете переглянути  за посиланням:</a:t>
            </a:r>
            <a:endParaRPr lang="ru-RU" sz="3600" dirty="0">
              <a:solidFill>
                <a:srgbClr val="2E920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81200"/>
            <a:ext cx="10515600" cy="67235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2"/>
              </a:rPr>
              <a:t>https://www.youtube.com/watch?v=Yivvf5e3kWE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683" y="2653554"/>
            <a:ext cx="3618379" cy="36183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82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9872" y="1682189"/>
            <a:ext cx="412824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dirty="0" smtClean="0">
                <a:latin typeface="Comic Sans MS" panose="030F0702030302020204" pitchFamily="66" charset="0"/>
              </a:rPr>
              <a:t>ріст</a:t>
            </a:r>
          </a:p>
          <a:p>
            <a:pPr marL="0" indent="0">
              <a:buNone/>
            </a:pPr>
            <a:r>
              <a:rPr lang="uk-UA" sz="3200" dirty="0">
                <a:latin typeface="Comic Sans MS" panose="030F0702030302020204" pitchFamily="66" charset="0"/>
              </a:rPr>
              <a:t>р</a:t>
            </a:r>
            <a:r>
              <a:rPr lang="uk-UA" sz="3200" dirty="0" smtClean="0">
                <a:latin typeface="Comic Sans MS" panose="030F0702030302020204" pitchFamily="66" charset="0"/>
              </a:rPr>
              <a:t>озвиток</a:t>
            </a:r>
          </a:p>
          <a:p>
            <a:pPr marL="0" indent="0">
              <a:buNone/>
            </a:pPr>
            <a:r>
              <a:rPr lang="uk-UA" sz="3200" dirty="0">
                <a:latin typeface="Comic Sans MS" panose="030F0702030302020204" pitchFamily="66" charset="0"/>
              </a:rPr>
              <a:t>р</a:t>
            </a:r>
            <a:r>
              <a:rPr lang="uk-UA" sz="3200" dirty="0" smtClean="0">
                <a:latin typeface="Comic Sans MS" panose="030F0702030302020204" pitchFamily="66" charset="0"/>
              </a:rPr>
              <a:t>озмноження</a:t>
            </a:r>
          </a:p>
          <a:p>
            <a:pPr marL="0" indent="0">
              <a:buNone/>
            </a:pPr>
            <a:r>
              <a:rPr lang="uk-UA" sz="3200" dirty="0">
                <a:latin typeface="Comic Sans MS" panose="030F0702030302020204" pitchFamily="66" charset="0"/>
              </a:rPr>
              <a:t>о</a:t>
            </a:r>
            <a:r>
              <a:rPr lang="uk-UA" sz="3200" dirty="0" smtClean="0">
                <a:latin typeface="Comic Sans MS" panose="030F0702030302020204" pitchFamily="66" charset="0"/>
              </a:rPr>
              <a:t>бмін речовин</a:t>
            </a:r>
          </a:p>
          <a:p>
            <a:pPr marL="0" indent="0">
              <a:buNone/>
            </a:pPr>
            <a:r>
              <a:rPr lang="uk-UA" sz="3200" dirty="0">
                <a:latin typeface="Comic Sans MS" panose="030F0702030302020204" pitchFamily="66" charset="0"/>
              </a:rPr>
              <a:t>ж</a:t>
            </a:r>
            <a:r>
              <a:rPr lang="uk-UA" sz="3200" dirty="0" smtClean="0">
                <a:latin typeface="Comic Sans MS" panose="030F0702030302020204" pitchFamily="66" charset="0"/>
              </a:rPr>
              <a:t>ивлення</a:t>
            </a:r>
          </a:p>
          <a:p>
            <a:pPr marL="0" indent="0">
              <a:buNone/>
            </a:pPr>
            <a:r>
              <a:rPr lang="uk-UA" sz="3200" dirty="0">
                <a:latin typeface="Comic Sans MS" panose="030F0702030302020204" pitchFamily="66" charset="0"/>
              </a:rPr>
              <a:t>д</a:t>
            </a:r>
            <a:r>
              <a:rPr lang="uk-UA" sz="3200" dirty="0" smtClean="0">
                <a:latin typeface="Comic Sans MS" panose="030F0702030302020204" pitchFamily="66" charset="0"/>
              </a:rPr>
              <a:t>ихання</a:t>
            </a:r>
          </a:p>
          <a:p>
            <a:pPr marL="0" indent="0">
              <a:buNone/>
            </a:pPr>
            <a:r>
              <a:rPr lang="uk-UA" sz="3200" dirty="0">
                <a:latin typeface="Comic Sans MS" panose="030F0702030302020204" pitchFamily="66" charset="0"/>
              </a:rPr>
              <a:t>п</a:t>
            </a:r>
            <a:r>
              <a:rPr lang="uk-UA" sz="3200" dirty="0" smtClean="0">
                <a:latin typeface="Comic Sans MS" panose="030F0702030302020204" pitchFamily="66" charset="0"/>
              </a:rPr>
              <a:t>одразливість</a:t>
            </a:r>
          </a:p>
          <a:p>
            <a:pPr marL="0" indent="0">
              <a:buNone/>
            </a:pPr>
            <a:r>
              <a:rPr lang="uk-UA" sz="3200" dirty="0">
                <a:latin typeface="Comic Sans MS" panose="030F0702030302020204" pitchFamily="66" charset="0"/>
              </a:rPr>
              <a:t>р</a:t>
            </a:r>
            <a:r>
              <a:rPr lang="uk-UA" sz="3200" dirty="0" smtClean="0">
                <a:latin typeface="Comic Sans MS" panose="030F0702030302020204" pitchFamily="66" charset="0"/>
              </a:rPr>
              <a:t>ухи цитоплазми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3183" y="131931"/>
            <a:ext cx="10454919" cy="1077218"/>
          </a:xfrm>
          <a:prstGeom prst="rect">
            <a:avLst/>
          </a:prstGeom>
          <a:solidFill>
            <a:srgbClr val="2E920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Клітина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– </a:t>
            </a:r>
            <a:r>
              <a:rPr lang="ru-RU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найменша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одиниця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живого </a:t>
            </a:r>
            <a:r>
              <a:rPr lang="ru-RU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організму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яка </a:t>
            </a:r>
            <a:r>
              <a:rPr lang="ru-RU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самостійно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проявляє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ознаки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життєдіяльності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2" descr="ᐈ Картинки галочки значок, фото галочка | скачать на Depositphotos®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00" y="1703031"/>
            <a:ext cx="514723" cy="51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14" y="2196912"/>
            <a:ext cx="516309" cy="5163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66" y="2793380"/>
            <a:ext cx="518205" cy="518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76" y="5647764"/>
            <a:ext cx="518205" cy="5182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12" y="4997116"/>
            <a:ext cx="518205" cy="5182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90" y="4418809"/>
            <a:ext cx="518205" cy="5182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18" y="3840502"/>
            <a:ext cx="518205" cy="5182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19" y="3322297"/>
            <a:ext cx="518205" cy="5182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317" y="1577788"/>
            <a:ext cx="6309118" cy="47061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73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591381" y="1613647"/>
            <a:ext cx="5215337" cy="3705509"/>
          </a:xfrm>
          <a:prstGeom prst="rect">
            <a:avLst/>
          </a:prstGeom>
          <a:solidFill>
            <a:srgbClr val="CCF896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5459" y="209424"/>
            <a:ext cx="110893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0" dirty="0" err="1" smtClean="0">
                <a:solidFill>
                  <a:srgbClr val="2E9201"/>
                </a:solidFill>
                <a:effectLst/>
                <a:latin typeface="Comic Sans MS" panose="030F0702030302020204" pitchFamily="66" charset="0"/>
              </a:rPr>
              <a:t>Ріст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 </a:t>
            </a:r>
            <a:r>
              <a:rPr lang="ru-RU" sz="2800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– </a:t>
            </a:r>
            <a:r>
              <a:rPr lang="ru-RU" sz="2800" i="0" dirty="0" err="1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сукупність</a:t>
            </a:r>
            <a:r>
              <a:rPr lang="ru-RU" sz="2800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800" i="0" dirty="0" err="1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процесів</a:t>
            </a:r>
            <a:r>
              <a:rPr lang="ru-RU" sz="2800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sz="2800" i="0" dirty="0" err="1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які</a:t>
            </a:r>
            <a:r>
              <a:rPr lang="ru-RU" sz="2800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800" i="0" dirty="0" err="1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забезпечують</a:t>
            </a:r>
            <a:r>
              <a:rPr lang="ru-RU" sz="2800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800" i="0" dirty="0" err="1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збільшення</a:t>
            </a:r>
            <a:r>
              <a:rPr lang="ru-RU" sz="2800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800" i="0" dirty="0" err="1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маси</a:t>
            </a:r>
            <a:r>
              <a:rPr lang="ru-RU" sz="2800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sz="2800" i="0" dirty="0" err="1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розмірів</a:t>
            </a:r>
            <a:r>
              <a:rPr lang="ru-RU" sz="2800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sz="2800" i="0" dirty="0" err="1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об'єму</a:t>
            </a:r>
            <a:r>
              <a:rPr lang="ru-RU" sz="2800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800" i="0" dirty="0" err="1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клітини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502023" y="1225087"/>
            <a:ext cx="6017440" cy="4951595"/>
            <a:chOff x="484094" y="1394949"/>
            <a:chExt cx="6017440" cy="498095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2"/>
            <a:stretch/>
          </p:blipFill>
          <p:spPr>
            <a:xfrm>
              <a:off x="484094" y="1394949"/>
              <a:ext cx="6017440" cy="498095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846730" y="259079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>
                  <a:latin typeface="Comic Sans MS" panose="030F0702030302020204" pitchFamily="66" charset="0"/>
                </a:rPr>
                <a:t>ядро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43712" y="1712258"/>
              <a:ext cx="1869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к</a:t>
              </a:r>
              <a:r>
                <a:rPr lang="uk-UA" dirty="0" smtClean="0">
                  <a:latin typeface="Comic Sans MS" panose="030F0702030302020204" pitchFamily="66" charset="0"/>
                </a:rPr>
                <a:t>літинна стінка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96112" y="5513293"/>
              <a:ext cx="15263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>
                  <a:latin typeface="Comic Sans MS" panose="030F0702030302020204" pitchFamily="66" charset="0"/>
                </a:rPr>
                <a:t>цитоплазма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29638" y="4643738"/>
            <a:ext cx="415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latin typeface="Comic Sans MS" panose="030F0702030302020204" pitchFamily="66" charset="0"/>
              </a:rPr>
              <a:t>1</a:t>
            </a:r>
            <a:endParaRPr lang="ru-RU" sz="40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59960" y="4672982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Comic Sans MS" panose="030F0702030302020204" pitchFamily="66" charset="0"/>
              </a:rPr>
              <a:t>2</a:t>
            </a:r>
            <a:endParaRPr lang="ru-RU" sz="40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40421" y="5577554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Comic Sans MS" panose="030F0702030302020204" pitchFamily="66" charset="0"/>
              </a:rPr>
              <a:t>3</a:t>
            </a:r>
            <a:endParaRPr lang="ru-RU" sz="40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96836" y="1724103"/>
            <a:ext cx="53250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1 – невеликі розміри клітини, 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    дрібні вакуолі, велике ядро</a:t>
            </a:r>
          </a:p>
          <a:p>
            <a:endParaRPr lang="uk-UA" sz="2400" dirty="0">
              <a:latin typeface="Comic Sans MS" panose="030F0702030302020204" pitchFamily="66" charset="0"/>
            </a:endParaRPr>
          </a:p>
          <a:p>
            <a:r>
              <a:rPr lang="uk-UA" sz="2400" dirty="0" smtClean="0">
                <a:latin typeface="Comic Sans MS" panose="030F0702030302020204" pitchFamily="66" charset="0"/>
              </a:rPr>
              <a:t>2 – збільшення об</a:t>
            </a:r>
            <a:r>
              <a:rPr lang="en-US" sz="2400" dirty="0" smtClean="0">
                <a:latin typeface="Comic Sans MS" panose="030F0702030302020204" pitchFamily="66" charset="0"/>
              </a:rPr>
              <a:t>’</a:t>
            </a:r>
            <a:r>
              <a:rPr lang="uk-UA" sz="2400" dirty="0" err="1" smtClean="0">
                <a:latin typeface="Comic Sans MS" panose="030F0702030302020204" pitchFamily="66" charset="0"/>
              </a:rPr>
              <a:t>єму</a:t>
            </a:r>
            <a:r>
              <a:rPr lang="uk-UA" sz="2400" dirty="0" smtClean="0">
                <a:latin typeface="Comic Sans MS" panose="030F0702030302020204" pitchFamily="66" charset="0"/>
              </a:rPr>
              <a:t> за рахунок 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    розтягнення, розростання 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    </a:t>
            </a:r>
            <a:r>
              <a:rPr lang="uk-UA" sz="2400" dirty="0" err="1" smtClean="0">
                <a:latin typeface="Comic Sans MS" panose="030F0702030302020204" pitchFamily="66" charset="0"/>
              </a:rPr>
              <a:t>вакуолей</a:t>
            </a:r>
            <a:r>
              <a:rPr lang="uk-UA" sz="2400" dirty="0" smtClean="0">
                <a:latin typeface="Comic Sans MS" panose="030F0702030302020204" pitchFamily="66" charset="0"/>
              </a:rPr>
              <a:t>, ядро зміщується</a:t>
            </a:r>
          </a:p>
          <a:p>
            <a:endParaRPr lang="uk-UA" sz="2400" dirty="0">
              <a:latin typeface="Comic Sans MS" panose="030F0702030302020204" pitchFamily="66" charset="0"/>
            </a:endParaRPr>
          </a:p>
          <a:p>
            <a:r>
              <a:rPr lang="uk-UA" sz="2400" dirty="0" smtClean="0">
                <a:latin typeface="Comic Sans MS" panose="030F0702030302020204" pitchFamily="66" charset="0"/>
              </a:rPr>
              <a:t>3 – зріла клітина, об</a:t>
            </a:r>
            <a:r>
              <a:rPr lang="en-US" sz="2400" dirty="0" smtClean="0">
                <a:latin typeface="Comic Sans MS" panose="030F0702030302020204" pitchFamily="66" charset="0"/>
              </a:rPr>
              <a:t>’</a:t>
            </a:r>
            <a:r>
              <a:rPr lang="uk-UA" sz="2400" dirty="0" smtClean="0">
                <a:latin typeface="Comic Sans MS" panose="030F0702030302020204" pitchFamily="66" charset="0"/>
              </a:rPr>
              <a:t>єднання   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     </a:t>
            </a:r>
            <a:r>
              <a:rPr lang="uk-UA" sz="2400" dirty="0" err="1" smtClean="0">
                <a:latin typeface="Comic Sans MS" panose="030F0702030302020204" pitchFamily="66" charset="0"/>
              </a:rPr>
              <a:t>вакуолей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887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48" y="1178266"/>
            <a:ext cx="9345105" cy="50702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2146" y="162603"/>
            <a:ext cx="112556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Розвиток</a:t>
            </a:r>
            <a:r>
              <a:rPr lang="ru-RU" dirty="0" smtClean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solidFill>
                  <a:srgbClr val="292B2C"/>
                </a:solidFill>
                <a:latin typeface="Comic Sans MS" panose="030F0702030302020204" pitchFamily="66" charset="0"/>
              </a:rPr>
              <a:t>-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це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сукупність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якісних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rgbClr val="292B2C"/>
                </a:solidFill>
                <a:latin typeface="Comic Sans MS" panose="030F0702030302020204" pitchFamily="66" charset="0"/>
              </a:rPr>
              <a:t>змін</a:t>
            </a:r>
            <a:r>
              <a:rPr lang="ru-RU" sz="2800" dirty="0" smtClean="0">
                <a:solidFill>
                  <a:srgbClr val="292B2C"/>
                </a:solidFill>
                <a:latin typeface="Comic Sans MS" panose="030F0702030302020204" pitchFamily="66" charset="0"/>
              </a:rPr>
              <a:t> у </a:t>
            </a:r>
            <a:r>
              <a:rPr lang="ru-RU" sz="2800" dirty="0" err="1" smtClean="0">
                <a:solidFill>
                  <a:srgbClr val="292B2C"/>
                </a:solidFill>
                <a:latin typeface="Comic Sans MS" panose="030F0702030302020204" pitchFamily="66" charset="0"/>
              </a:rPr>
              <a:t>клітині</a:t>
            </a:r>
            <a:r>
              <a:rPr lang="ru-RU" sz="2800" dirty="0" smtClean="0">
                <a:solidFill>
                  <a:srgbClr val="292B2C"/>
                </a:solidFill>
                <a:latin typeface="Comic Sans MS" panose="030F0702030302020204" pitchFamily="66" charset="0"/>
              </a:rPr>
              <a:t>,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що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ведуть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до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появи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відмінностей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порівняно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з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попередніми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rgbClr val="292B2C"/>
                </a:solidFill>
                <a:latin typeface="Comic Sans MS" panose="030F0702030302020204" pitchFamily="66" charset="0"/>
              </a:rPr>
              <a:t>стадіями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2619" y="3482572"/>
            <a:ext cx="2420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К</a:t>
            </a:r>
            <a:r>
              <a:rPr lang="uk-UA" sz="2400" dirty="0" smtClean="0">
                <a:latin typeface="Comic Sans MS" panose="030F0702030302020204" pitchFamily="66" charset="0"/>
              </a:rPr>
              <a:t>літина кореня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3171" y="6149514"/>
            <a:ext cx="4116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К</a:t>
            </a:r>
            <a:r>
              <a:rPr lang="uk-UA" sz="2400" dirty="0" smtClean="0">
                <a:latin typeface="Comic Sans MS" panose="030F0702030302020204" pitchFamily="66" charset="0"/>
              </a:rPr>
              <a:t>літина провідної тканини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84322" y="3482572"/>
            <a:ext cx="3579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Клітина </a:t>
            </a:r>
            <a:r>
              <a:rPr lang="ru-RU" sz="2400" dirty="0" err="1" smtClean="0">
                <a:latin typeface="Comic Sans MS" panose="030F0702030302020204" pitchFamily="66" charset="0"/>
              </a:rPr>
              <a:t>м'якоті</a:t>
            </a:r>
            <a:r>
              <a:rPr lang="ru-RU" sz="2400" u="sng" dirty="0" smtClean="0">
                <a:solidFill>
                  <a:srgbClr val="0077B3"/>
                </a:solidFill>
                <a:latin typeface="Open Sans" panose="020B0606030504020204" pitchFamily="34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листка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70342" y="2846894"/>
            <a:ext cx="3643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atin typeface="Comic Sans MS" panose="030F0702030302020204" pitchFamily="66" charset="0"/>
              </a:rPr>
              <a:t>недиференційована клітина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195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898" r="6831"/>
          <a:stretch/>
        </p:blipFill>
        <p:spPr>
          <a:xfrm>
            <a:off x="5137608" y="1294925"/>
            <a:ext cx="6693031" cy="50022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2146" y="162603"/>
            <a:ext cx="112556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Розвиток</a:t>
            </a:r>
            <a:r>
              <a:rPr lang="ru-RU" dirty="0" smtClean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solidFill>
                  <a:srgbClr val="292B2C"/>
                </a:solidFill>
                <a:latin typeface="Comic Sans MS" panose="030F0702030302020204" pitchFamily="66" charset="0"/>
              </a:rPr>
              <a:t>-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це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сукупність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якісних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rgbClr val="292B2C"/>
                </a:solidFill>
                <a:latin typeface="Comic Sans MS" panose="030F0702030302020204" pitchFamily="66" charset="0"/>
              </a:rPr>
              <a:t>змін</a:t>
            </a:r>
            <a:r>
              <a:rPr lang="ru-RU" sz="2800" dirty="0" smtClean="0">
                <a:solidFill>
                  <a:srgbClr val="292B2C"/>
                </a:solidFill>
                <a:latin typeface="Comic Sans MS" panose="030F0702030302020204" pitchFamily="66" charset="0"/>
              </a:rPr>
              <a:t> у </a:t>
            </a:r>
            <a:r>
              <a:rPr lang="ru-RU" sz="2800" dirty="0" err="1" smtClean="0">
                <a:solidFill>
                  <a:srgbClr val="292B2C"/>
                </a:solidFill>
                <a:latin typeface="Comic Sans MS" panose="030F0702030302020204" pitchFamily="66" charset="0"/>
              </a:rPr>
              <a:t>клітині</a:t>
            </a:r>
            <a:r>
              <a:rPr lang="ru-RU" sz="2800" dirty="0" smtClean="0">
                <a:solidFill>
                  <a:srgbClr val="292B2C"/>
                </a:solidFill>
                <a:latin typeface="Comic Sans MS" panose="030F0702030302020204" pitchFamily="66" charset="0"/>
              </a:rPr>
              <a:t>,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що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ведуть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до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появи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відмінностей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порівняно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з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попередніми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rgbClr val="292B2C"/>
                </a:solidFill>
                <a:latin typeface="Comic Sans MS" panose="030F0702030302020204" pitchFamily="66" charset="0"/>
              </a:rPr>
              <a:t>стадіями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2146" y="2511479"/>
            <a:ext cx="44355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Живі зрілі диференційовані клітини </a:t>
            </a: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можуть стати недиференційованими, </a:t>
            </a: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здатними до поділу.</a:t>
            </a:r>
          </a:p>
          <a:p>
            <a:pPr algn="ctr"/>
            <a:endParaRPr lang="uk-UA" sz="2400" dirty="0" smtClean="0">
              <a:latin typeface="Comic Sans MS" panose="030F0702030302020204" pitchFamily="66" charset="0"/>
            </a:endParaRP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Такі клітини виникають у місцях пошкоджень рослин або при обробці стимулюючими речовинами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000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274" y="162127"/>
            <a:ext cx="11492060" cy="1325563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rgbClr val="2E9201"/>
                </a:solidFill>
                <a:latin typeface="Comic Sans MS" panose="030F0702030302020204" pitchFamily="66" charset="0"/>
              </a:rPr>
              <a:t>Поділ</a:t>
            </a:r>
            <a:r>
              <a:rPr lang="ru-RU" sz="3200" b="1" dirty="0">
                <a:solidFill>
                  <a:srgbClr val="2E9201"/>
                </a:solidFill>
                <a:latin typeface="Comic Sans MS" panose="030F0702030302020204" pitchFamily="66" charset="0"/>
              </a:rPr>
              <a:t> </a:t>
            </a:r>
            <a:r>
              <a:rPr lang="ru-RU" sz="3200" b="1" dirty="0" err="1">
                <a:solidFill>
                  <a:srgbClr val="2E9201"/>
                </a:solidFill>
                <a:latin typeface="Comic Sans MS" panose="030F0702030302020204" pitchFamily="66" charset="0"/>
              </a:rPr>
              <a:t>клітини</a:t>
            </a:r>
            <a:r>
              <a:rPr lang="ru-RU" sz="3200" b="1" dirty="0">
                <a:solidFill>
                  <a:srgbClr val="2E920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>
                <a:latin typeface="Comic Sans MS" panose="030F0702030302020204" pitchFamily="66" charset="0"/>
              </a:rPr>
              <a:t>– </a:t>
            </a:r>
            <a:r>
              <a:rPr lang="ru-RU" sz="2800" dirty="0" err="1">
                <a:latin typeface="Comic Sans MS" panose="030F0702030302020204" pitchFamily="66" charset="0"/>
              </a:rPr>
              <a:t>це</a:t>
            </a:r>
            <a:r>
              <a:rPr lang="ru-RU" sz="2800" dirty="0">
                <a:latin typeface="Comic Sans MS" panose="030F0702030302020204" pitchFamily="66" charset="0"/>
              </a:rPr>
              <a:t> </a:t>
            </a:r>
            <a:r>
              <a:rPr lang="ru-RU" sz="2800" dirty="0" err="1">
                <a:latin typeface="Comic Sans MS" panose="030F0702030302020204" pitchFamily="66" charset="0"/>
              </a:rPr>
              <a:t>процес</a:t>
            </a:r>
            <a:r>
              <a:rPr lang="ru-RU" sz="2800" dirty="0">
                <a:latin typeface="Comic Sans MS" panose="030F0702030302020204" pitchFamily="66" charset="0"/>
              </a:rPr>
              <a:t>, при </a:t>
            </a:r>
            <a:r>
              <a:rPr lang="ru-RU" sz="2800" dirty="0" err="1">
                <a:latin typeface="Comic Sans MS" panose="030F0702030302020204" pitchFamily="66" charset="0"/>
              </a:rPr>
              <a:t>якому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відбувається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утворення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двох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нових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клітин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із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однієї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материнської</a:t>
            </a:r>
            <a:r>
              <a:rPr lang="ru-RU" sz="2800" dirty="0" smtClean="0">
                <a:latin typeface="Comic Sans MS" panose="030F0702030302020204" pitchFamily="66" charset="0"/>
              </a:rPr>
              <a:t> і </a:t>
            </a:r>
            <a:r>
              <a:rPr lang="ru-RU" sz="2800" dirty="0" err="1" smtClean="0">
                <a:latin typeface="Comic Sans MS" panose="030F0702030302020204" pitchFamily="66" charset="0"/>
              </a:rPr>
              <a:t>розподіл</a:t>
            </a:r>
            <a:r>
              <a:rPr lang="ru-RU" sz="2800" dirty="0" smtClean="0">
                <a:latin typeface="Comic Sans MS" panose="030F0702030302020204" pitchFamily="66" charset="0"/>
              </a:rPr>
              <a:t> хромосом </a:t>
            </a:r>
            <a:r>
              <a:rPr lang="ru-RU" sz="2800" dirty="0" err="1">
                <a:latin typeface="Comic Sans MS" panose="030F0702030302020204" pitchFamily="66" charset="0"/>
              </a:rPr>
              <a:t>між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дочірніми</a:t>
            </a:r>
            <a:r>
              <a:rPr lang="ru-RU" sz="2800" dirty="0">
                <a:latin typeface="Comic Sans MS" panose="030F0702030302020204" pitchFamily="66" charset="0"/>
              </a:rPr>
              <a:t> </a:t>
            </a:r>
            <a:r>
              <a:rPr lang="ru-RU" sz="2800" dirty="0" err="1">
                <a:latin typeface="Comic Sans MS" panose="030F0702030302020204" pitchFamily="66" charset="0"/>
              </a:rPr>
              <a:t>клітинами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 rot="923031">
            <a:off x="678863" y="972950"/>
            <a:ext cx="8575223" cy="5149952"/>
            <a:chOff x="1762681" y="1324615"/>
            <a:chExt cx="8575223" cy="514995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287184">
              <a:off x="1762681" y="3135483"/>
              <a:ext cx="2716069" cy="2603648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7347" b="98571" l="11962" r="92105">
                          <a14:foregroundMark x1="64354" y1="93878" x2="64354" y2="93878"/>
                          <a14:foregroundMark x1="56699" y1="92041" x2="56699" y2="92041"/>
                          <a14:foregroundMark x1="70096" y1="89796" x2="70096" y2="89796"/>
                          <a14:foregroundMark x1="74163" y1="90816" x2="74163" y2="90816"/>
                          <a14:foregroundMark x1="41627" y1="90204" x2="41627" y2="90204"/>
                          <a14:foregroundMark x1="35167" y1="92653" x2="30622" y2="92041"/>
                          <a14:foregroundMark x1="29426" y1="91837" x2="28230" y2="92449"/>
                          <a14:foregroundMark x1="24402" y1="92245" x2="24402" y2="92245"/>
                          <a14:foregroundMark x1="23445" y1="91837" x2="23445" y2="91837"/>
                          <a14:foregroundMark x1="35407" y1="92449" x2="37321" y2="91837"/>
                          <a14:foregroundMark x1="53589" y1="91837" x2="53589" y2="91837"/>
                          <a14:foregroundMark x1="56699" y1="88980" x2="59091" y2="89184"/>
                          <a14:foregroundMark x1="60526" y1="89184" x2="61962" y2="88980"/>
                          <a14:foregroundMark x1="74163" y1="89184" x2="74163" y2="89184"/>
                          <a14:foregroundMark x1="68660" y1="92653" x2="68660" y2="92653"/>
                          <a14:foregroundMark x1="81818" y1="88571" x2="81818" y2="88571"/>
                          <a14:foregroundMark x1="85885" y1="89184" x2="85885" y2="89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05" r="16952" b="-893"/>
            <a:stretch/>
          </p:blipFill>
          <p:spPr>
            <a:xfrm rot="13270670" flipV="1">
              <a:off x="7916946" y="4008430"/>
              <a:ext cx="2420958" cy="542883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0" b="15171"/>
            <a:stretch/>
          </p:blipFill>
          <p:spPr>
            <a:xfrm rot="2184428" flipV="1">
              <a:off x="4520333" y="3327440"/>
              <a:ext cx="2873890" cy="3147127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7347" b="98571" l="11962" r="92105">
                          <a14:foregroundMark x1="64354" y1="93878" x2="64354" y2="93878"/>
                          <a14:foregroundMark x1="56699" y1="92041" x2="56699" y2="92041"/>
                          <a14:foregroundMark x1="70096" y1="89796" x2="70096" y2="89796"/>
                          <a14:foregroundMark x1="74163" y1="90816" x2="74163" y2="90816"/>
                          <a14:foregroundMark x1="41627" y1="90204" x2="41627" y2="90204"/>
                          <a14:foregroundMark x1="35167" y1="92653" x2="30622" y2="92041"/>
                          <a14:foregroundMark x1="29426" y1="91837" x2="28230" y2="92449"/>
                          <a14:foregroundMark x1="24402" y1="92245" x2="24402" y2="92245"/>
                          <a14:foregroundMark x1="23445" y1="91837" x2="23445" y2="91837"/>
                          <a14:foregroundMark x1="35407" y1="92449" x2="37321" y2="91837"/>
                          <a14:foregroundMark x1="53589" y1="91837" x2="53589" y2="91837"/>
                          <a14:foregroundMark x1="56699" y1="88980" x2="59091" y2="89184"/>
                          <a14:foregroundMark x1="60526" y1="89184" x2="61962" y2="88980"/>
                          <a14:foregroundMark x1="74163" y1="89184" x2="74163" y2="89184"/>
                          <a14:foregroundMark x1="68660" y1="92653" x2="68660" y2="92653"/>
                          <a14:foregroundMark x1="81818" y1="88571" x2="81818" y2="88571"/>
                          <a14:foregroundMark x1="85885" y1="89184" x2="85885" y2="89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05" r="16952" b="-893"/>
            <a:stretch/>
          </p:blipFill>
          <p:spPr>
            <a:xfrm rot="13270670" flipV="1">
              <a:off x="7409717" y="4924827"/>
              <a:ext cx="2420958" cy="542883"/>
            </a:xfrm>
            <a:prstGeom prst="rect">
              <a:avLst/>
            </a:prstGeom>
          </p:spPr>
        </p:pic>
        <p:grpSp>
          <p:nvGrpSpPr>
            <p:cNvPr id="18" name="Группа 17"/>
            <p:cNvGrpSpPr/>
            <p:nvPr/>
          </p:nvGrpSpPr>
          <p:grpSpPr>
            <a:xfrm>
              <a:off x="3708301" y="1324615"/>
              <a:ext cx="4272852" cy="2715197"/>
              <a:chOff x="3708301" y="1324615"/>
              <a:chExt cx="4272852" cy="2715197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907" b="77259"/>
              <a:stretch/>
            </p:blipFill>
            <p:spPr>
              <a:xfrm rot="19388312">
                <a:off x="3708301" y="2640496"/>
                <a:ext cx="2198892" cy="796813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43" b="13916"/>
              <a:stretch/>
            </p:blipFill>
            <p:spPr>
              <a:xfrm rot="19388312">
                <a:off x="5992947" y="1324615"/>
                <a:ext cx="1988206" cy="2715197"/>
              </a:xfrm>
              <a:prstGeom prst="rect">
                <a:avLst/>
              </a:prstGeom>
            </p:spPr>
          </p:pic>
        </p:grpSp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779" b="79292" l="31544" r="77450"/>
                    </a14:imgEffect>
                  </a14:imgLayer>
                </a14:imgProps>
              </a:ext>
            </a:extLst>
          </a:blip>
          <a:srcRect l="29984" t="22892" r="21793" b="19303"/>
          <a:stretch/>
        </p:blipFill>
        <p:spPr>
          <a:xfrm rot="5837367">
            <a:off x="8363418" y="1555418"/>
            <a:ext cx="3421931" cy="3110845"/>
          </a:xfrm>
          <a:prstGeom prst="rect">
            <a:avLst/>
          </a:prstGeom>
        </p:spPr>
      </p:pic>
      <p:sp>
        <p:nvSpPr>
          <p:cNvPr id="21" name="Стрелка вправо 20"/>
          <p:cNvSpPr/>
          <p:nvPr/>
        </p:nvSpPr>
        <p:spPr>
          <a:xfrm rot="19573300">
            <a:off x="8273101" y="3871791"/>
            <a:ext cx="1253765" cy="289874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0C74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319183" y="4156506"/>
            <a:ext cx="23386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Перед кожним поділом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в ядрі клітини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подвоюється</a:t>
            </a:r>
            <a:r>
              <a:rPr lang="uk-UA" dirty="0" smtClean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нитка ДНК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7189" y="6155590"/>
            <a:ext cx="275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Кожна хромосома є </a:t>
            </a:r>
            <a:r>
              <a:rPr lang="uk-UA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однохроматидною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87514" y="4867664"/>
            <a:ext cx="3395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Двохроматидна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хромосома </a:t>
            </a:r>
            <a:r>
              <a:rPr lang="uk-UA" dirty="0" smtClean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безпосередньо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перед поділом клітини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9445416">
            <a:off x="7870611" y="3200125"/>
            <a:ext cx="159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З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smtClean="0">
                <a:latin typeface="Comic Sans MS" panose="030F0702030302020204" pitchFamily="66" charset="0"/>
              </a:rPr>
              <a:t>єднання </a:t>
            </a:r>
            <a:r>
              <a:rPr lang="uk-UA" dirty="0" err="1" smtClean="0">
                <a:latin typeface="Comic Sans MS" panose="030F0702030302020204" pitchFamily="66" charset="0"/>
              </a:rPr>
              <a:t>хроматид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36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3" t="2336" r="50166" b="52715"/>
          <a:stretch/>
        </p:blipFill>
        <p:spPr>
          <a:xfrm>
            <a:off x="546554" y="253180"/>
            <a:ext cx="2243581" cy="3082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9216" r="27074" b="52722"/>
          <a:stretch/>
        </p:blipFill>
        <p:spPr>
          <a:xfrm>
            <a:off x="4163791" y="266095"/>
            <a:ext cx="2187018" cy="30696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5992" b="51561"/>
          <a:stretch/>
        </p:blipFill>
        <p:spPr>
          <a:xfrm>
            <a:off x="9193902" y="1482073"/>
            <a:ext cx="2214472" cy="3145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" t="52921" r="75795" b="2956"/>
          <a:stretch/>
        </p:blipFill>
        <p:spPr>
          <a:xfrm>
            <a:off x="6588376" y="3675878"/>
            <a:ext cx="2187018" cy="30260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52233" r="26614" b="2956"/>
          <a:stretch/>
        </p:blipFill>
        <p:spPr>
          <a:xfrm>
            <a:off x="2479643" y="3784861"/>
            <a:ext cx="2384982" cy="30731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2893816" y="1648685"/>
            <a:ext cx="1129004" cy="1737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7344320" y="1577741"/>
            <a:ext cx="1129004" cy="1737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9072029">
            <a:off x="9466844" y="4649222"/>
            <a:ext cx="1129004" cy="1737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5085190" y="5334033"/>
            <a:ext cx="1129004" cy="1737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186167" y="147057"/>
            <a:ext cx="4495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Етапи поділу клітини</a:t>
            </a:r>
            <a:endParaRPr lang="ru-RU" sz="3200" dirty="0">
              <a:solidFill>
                <a:srgbClr val="2E920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55" y="3199789"/>
            <a:ext cx="3325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Утворення в клітині тимчасової структури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з </a:t>
            </a:r>
            <a:r>
              <a:rPr lang="uk-UA" dirty="0" err="1" smtClean="0">
                <a:latin typeface="Comic Sans MS" panose="030F0702030302020204" pitchFamily="66" charset="0"/>
              </a:rPr>
              <a:t>мікротрубочок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9536" y="2107296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Веретено поділу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89341" y="908047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Х</a:t>
            </a:r>
            <a:r>
              <a:rPr lang="uk-UA" dirty="0" smtClean="0">
                <a:latin typeface="Comic Sans MS" panose="030F0702030302020204" pitchFamily="66" charset="0"/>
              </a:rPr>
              <a:t>ромосоми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39327" y="2568596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Система волокон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71387" y="2876623"/>
            <a:ext cx="240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dirty="0" smtClean="0">
                <a:latin typeface="Comic Sans MS" panose="030F0702030302020204" pitchFamily="66" charset="0"/>
              </a:rPr>
              <a:t>Скупчення міхурців </a:t>
            </a:r>
          </a:p>
          <a:p>
            <a:pPr algn="r"/>
            <a:r>
              <a:rPr lang="uk-UA" dirty="0" smtClean="0">
                <a:latin typeface="Comic Sans MS" panose="030F0702030302020204" pitchFamily="66" charset="0"/>
              </a:rPr>
              <a:t>з целюлозою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80411" y="4620999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Волокна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05108" y="5102858"/>
            <a:ext cx="2472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Міхурці зливаються,</a:t>
            </a:r>
          </a:p>
          <a:p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очаток утворення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 клітинної стінки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31862" y="4655509"/>
            <a:ext cx="1869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Материнська 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клітинна стінка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31862" y="5633716"/>
            <a:ext cx="1922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</a:t>
            </a:r>
            <a:r>
              <a:rPr lang="uk-UA" dirty="0" smtClean="0">
                <a:latin typeface="Comic Sans MS" panose="030F0702030302020204" pitchFamily="66" charset="0"/>
              </a:rPr>
              <a:t>літинна стінка</a:t>
            </a:r>
          </a:p>
          <a:p>
            <a:r>
              <a:rPr lang="uk-UA" dirty="0">
                <a:latin typeface="Comic Sans MS" panose="030F0702030302020204" pitchFamily="66" charset="0"/>
              </a:rPr>
              <a:t>д</a:t>
            </a:r>
            <a:r>
              <a:rPr lang="uk-UA" dirty="0" smtClean="0">
                <a:latin typeface="Comic Sans MS" panose="030F0702030302020204" pitchFamily="66" charset="0"/>
              </a:rPr>
              <a:t>очірніх клітин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502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6186" y="102257"/>
            <a:ext cx="119051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Обмін</a:t>
            </a:r>
            <a:r>
              <a:rPr lang="ru-RU" sz="2800" b="1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речовин</a:t>
            </a:r>
            <a:r>
              <a:rPr lang="ru-RU" sz="28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latin typeface="Comic Sans MS" panose="030F0702030302020204" pitchFamily="66" charset="0"/>
              </a:rPr>
              <a:t>- </a:t>
            </a:r>
            <a:r>
              <a:rPr lang="ru-RU" sz="2800" dirty="0" err="1">
                <a:latin typeface="Comic Sans MS" panose="030F0702030302020204" pitchFamily="66" charset="0"/>
              </a:rPr>
              <a:t>сукупність</a:t>
            </a:r>
            <a:r>
              <a:rPr lang="ru-RU" sz="2800" dirty="0">
                <a:latin typeface="Comic Sans MS" panose="030F0702030302020204" pitchFamily="66" charset="0"/>
              </a:rPr>
              <a:t> </a:t>
            </a:r>
            <a:r>
              <a:rPr lang="ru-RU" sz="2800" dirty="0" err="1">
                <a:latin typeface="Comic Sans MS" panose="030F0702030302020204" pitchFamily="66" charset="0"/>
              </a:rPr>
              <a:t>хімічних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реакцій</a:t>
            </a:r>
            <a:r>
              <a:rPr lang="ru-RU" sz="2800" dirty="0">
                <a:latin typeface="Comic Sans MS" panose="030F0702030302020204" pitchFamily="66" charset="0"/>
              </a:rPr>
              <a:t>, </a:t>
            </a:r>
            <a:r>
              <a:rPr lang="ru-RU" sz="2800" dirty="0" smtClean="0">
                <a:latin typeface="Comic Sans MS" panose="030F0702030302020204" pitchFamily="66" charset="0"/>
              </a:rPr>
              <a:t>а </a:t>
            </a:r>
            <a:r>
              <a:rPr lang="ru-RU" sz="2800" dirty="0" err="1" smtClean="0">
                <a:latin typeface="Comic Sans MS" panose="030F0702030302020204" pitchFamily="66" charset="0"/>
              </a:rPr>
              <a:t>саме</a:t>
            </a:r>
            <a:r>
              <a:rPr lang="ru-RU" sz="2800" dirty="0" smtClean="0">
                <a:latin typeface="Comic Sans MS" panose="030F0702030302020204" pitchFamily="66" charset="0"/>
              </a:rPr>
              <a:t>: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розщеплення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складних</a:t>
            </a:r>
            <a:r>
              <a:rPr lang="ru-RU" sz="2800" dirty="0">
                <a:latin typeface="Comic Sans MS" panose="030F0702030302020204" pitchFamily="66" charset="0"/>
              </a:rPr>
              <a:t> </a:t>
            </a:r>
            <a:r>
              <a:rPr lang="ru-RU" sz="2800" dirty="0" err="1">
                <a:latin typeface="Comic Sans MS" panose="030F0702030302020204" pitchFamily="66" charset="0"/>
              </a:rPr>
              <a:t>органічних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речовин</a:t>
            </a:r>
            <a:r>
              <a:rPr lang="ru-RU" sz="2800" dirty="0">
                <a:latin typeface="Comic Sans MS" panose="030F0702030302020204" pitchFamily="66" charset="0"/>
              </a:rPr>
              <a:t> до </a:t>
            </a:r>
            <a:r>
              <a:rPr lang="ru-RU" sz="2800" dirty="0" err="1">
                <a:latin typeface="Comic Sans MS" panose="030F0702030302020204" pitchFamily="66" charset="0"/>
              </a:rPr>
              <a:t>простіших</a:t>
            </a:r>
            <a:r>
              <a:rPr lang="ru-RU" sz="2800" dirty="0">
                <a:latin typeface="Comic Sans MS" panose="030F0702030302020204" pitchFamily="66" charset="0"/>
              </a:rPr>
              <a:t>, яке </a:t>
            </a:r>
            <a:r>
              <a:rPr lang="ru-RU" sz="2800" dirty="0" err="1">
                <a:latin typeface="Comic Sans MS" panose="030F0702030302020204" pitchFamily="66" charset="0"/>
              </a:rPr>
              <a:t>супроводжується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виділенням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>
                <a:latin typeface="Comic Sans MS" panose="030F0702030302020204" pitchFamily="66" charset="0"/>
              </a:rPr>
              <a:t> </a:t>
            </a:r>
            <a:r>
              <a:rPr lang="ru-RU" sz="2800" dirty="0" err="1" smtClean="0">
                <a:latin typeface="Comic Sans MS" panose="030F0702030302020204" pitchFamily="66" charset="0"/>
              </a:rPr>
              <a:t>енергії</a:t>
            </a:r>
            <a:r>
              <a:rPr lang="ru-RU" sz="2800" dirty="0" smtClean="0">
                <a:latin typeface="Comic Sans MS" panose="030F0702030302020204" pitchFamily="66" charset="0"/>
              </a:rPr>
              <a:t>, та</a:t>
            </a:r>
            <a:r>
              <a:rPr lang="ru-RU" sz="2800" dirty="0">
                <a:latin typeface="Comic Sans MS" panose="030F0702030302020204" pitchFamily="66" charset="0"/>
              </a:rPr>
              <a:t> </a:t>
            </a:r>
            <a:r>
              <a:rPr lang="ru-RU" sz="2800" b="1" dirty="0" err="1" smtClean="0">
                <a:latin typeface="Comic Sans MS" panose="030F0702030302020204" pitchFamily="66" charset="0"/>
              </a:rPr>
              <a:t>утворення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необхідних</a:t>
            </a:r>
            <a:r>
              <a:rPr lang="ru-RU" sz="2800" dirty="0">
                <a:latin typeface="Comic Sans MS" panose="030F0702030302020204" pitchFamily="66" charset="0"/>
              </a:rPr>
              <a:t> </a:t>
            </a:r>
            <a:r>
              <a:rPr lang="ru-RU" sz="2800" dirty="0" err="1">
                <a:latin typeface="Comic Sans MS" panose="030F0702030302020204" pitchFamily="66" charset="0"/>
              </a:rPr>
              <a:t>клітині</a:t>
            </a:r>
            <a:r>
              <a:rPr lang="ru-RU" sz="2800" dirty="0">
                <a:latin typeface="Comic Sans MS" panose="030F0702030302020204" pitchFamily="66" charset="0"/>
              </a:rPr>
              <a:t> </a:t>
            </a:r>
            <a:r>
              <a:rPr lang="ru-RU" sz="28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речовин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3707" y="5889812"/>
            <a:ext cx="9910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Рух речовин забезпечують плазматична мембрана і плазмодесми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236" y="1732544"/>
            <a:ext cx="5449476" cy="43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42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65060" y="127076"/>
            <a:ext cx="7856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Вода</a:t>
            </a:r>
            <a:r>
              <a:rPr lang="uk-UA" sz="2800" dirty="0" smtClean="0">
                <a:latin typeface="Comic Sans MS" panose="030F0702030302020204" pitchFamily="66" charset="0"/>
              </a:rPr>
              <a:t> – важлива речовина у клітині.</a:t>
            </a:r>
          </a:p>
          <a:p>
            <a:r>
              <a:rPr lang="uk-UA" sz="2800" dirty="0" smtClean="0">
                <a:latin typeface="Comic Sans MS" panose="030F0702030302020204" pitchFamily="66" charset="0"/>
              </a:rPr>
              <a:t>Вода підтримує форму клітин завдяки </a:t>
            </a:r>
            <a:r>
              <a:rPr lang="uk-UA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тиску</a:t>
            </a:r>
            <a:endParaRPr lang="ru-RU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9611" y="5534865"/>
            <a:ext cx="119587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atin typeface="Comic Sans MS" panose="030F0702030302020204" pitchFamily="66" charset="0"/>
              </a:rPr>
              <a:t>Вода надходить до клітини двома шляхами:</a:t>
            </a:r>
          </a:p>
          <a:p>
            <a:r>
              <a:rPr lang="uk-UA" sz="2000" dirty="0">
                <a:latin typeface="Comic Sans MS" panose="030F0702030302020204" pitchFamily="66" charset="0"/>
              </a:rPr>
              <a:t> </a:t>
            </a:r>
            <a:r>
              <a:rPr lang="uk-UA" sz="2000" dirty="0" smtClean="0">
                <a:latin typeface="Comic Sans MS" panose="030F0702030302020204" pitchFamily="66" charset="0"/>
              </a:rPr>
              <a:t>  - </a:t>
            </a:r>
            <a:r>
              <a:rPr lang="uk-UA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дифузія</a:t>
            </a:r>
            <a:r>
              <a:rPr lang="uk-UA" sz="2000" dirty="0" smtClean="0">
                <a:latin typeface="Comic Sans MS" panose="030F0702030302020204" pitchFamily="66" charset="0"/>
              </a:rPr>
              <a:t> – переміщення води з місця, де її багато, туди, де її мало;</a:t>
            </a:r>
          </a:p>
          <a:p>
            <a:r>
              <a:rPr lang="uk-UA" sz="2000" dirty="0">
                <a:latin typeface="Comic Sans MS" panose="030F0702030302020204" pitchFamily="66" charset="0"/>
              </a:rPr>
              <a:t> </a:t>
            </a:r>
            <a:r>
              <a:rPr lang="uk-UA" sz="2000" dirty="0" smtClean="0">
                <a:latin typeface="Comic Sans MS" panose="030F0702030302020204" pitchFamily="66" charset="0"/>
              </a:rPr>
              <a:t>  - </a:t>
            </a:r>
            <a:r>
              <a:rPr lang="uk-UA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осмос</a:t>
            </a:r>
            <a:r>
              <a:rPr lang="uk-UA" sz="2000" dirty="0" smtClean="0">
                <a:latin typeface="Comic Sans MS" panose="030F0702030302020204" pitchFamily="66" charset="0"/>
              </a:rPr>
              <a:t> – переміщення води подібно засмоктуванню до місця, де велика концентрація солей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414134" y="1432874"/>
            <a:ext cx="5609594" cy="3828688"/>
            <a:chOff x="414134" y="1432874"/>
            <a:chExt cx="5609594" cy="3828688"/>
          </a:xfrm>
        </p:grpSpPr>
        <p:sp>
          <p:nvSpPr>
            <p:cNvPr id="15" name="TextBox 14"/>
            <p:cNvSpPr txBox="1"/>
            <p:nvPr/>
          </p:nvSpPr>
          <p:spPr>
            <a:xfrm>
              <a:off x="414134" y="1432874"/>
              <a:ext cx="5609594" cy="3167406"/>
            </a:xfrm>
            <a:prstGeom prst="rect">
              <a:avLst/>
            </a:prstGeom>
            <a:noFill/>
            <a:ln w="38100">
              <a:solidFill>
                <a:srgbClr val="2E9201"/>
              </a:solidFill>
            </a:ln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496871" y="1630837"/>
              <a:ext cx="5444119" cy="3630725"/>
              <a:chOff x="496871" y="1630837"/>
              <a:chExt cx="5444119" cy="3630725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3"/>
              <a:srcRect l="52606" t="5947" r="1799" b="35416"/>
              <a:stretch/>
            </p:blipFill>
            <p:spPr>
              <a:xfrm>
                <a:off x="548578" y="1630837"/>
                <a:ext cx="2589605" cy="2564382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4"/>
              <a:srcRect l="22714" t="44811" r="55017" b="23024"/>
              <a:stretch/>
            </p:blipFill>
            <p:spPr>
              <a:xfrm>
                <a:off x="3252247" y="1630837"/>
                <a:ext cx="2606899" cy="2824139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496871" y="4615231"/>
                <a:ext cx="5444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uk-UA" dirty="0" smtClean="0">
                    <a:latin typeface="Comic Sans MS" panose="030F0702030302020204" pitchFamily="66" charset="0"/>
                  </a:rPr>
                  <a:t>Клітини втрачають воду, вакуолі зменшуються,</a:t>
                </a:r>
              </a:p>
              <a:p>
                <a:pPr algn="ctr"/>
                <a:r>
                  <a:rPr lang="uk-UA" dirty="0" smtClean="0">
                    <a:latin typeface="Comic Sans MS" panose="030F0702030302020204" pitchFamily="66" charset="0"/>
                  </a:rPr>
                  <a:t> рослина в</a:t>
                </a:r>
                <a:r>
                  <a:rPr lang="en-US" dirty="0" smtClean="0">
                    <a:latin typeface="Comic Sans MS" panose="030F0702030302020204" pitchFamily="66" charset="0"/>
                  </a:rPr>
                  <a:t>’</a:t>
                </a:r>
                <a:r>
                  <a:rPr lang="uk-UA" dirty="0" err="1" smtClean="0">
                    <a:latin typeface="Comic Sans MS" panose="030F0702030302020204" pitchFamily="66" charset="0"/>
                  </a:rPr>
                  <a:t>яне</a:t>
                </a:r>
                <a:endParaRPr lang="ru-RU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3" name="Группа 22"/>
          <p:cNvGrpSpPr/>
          <p:nvPr/>
        </p:nvGrpSpPr>
        <p:grpSpPr>
          <a:xfrm>
            <a:off x="6085018" y="1313753"/>
            <a:ext cx="5894562" cy="4367189"/>
            <a:chOff x="6085018" y="1313753"/>
            <a:chExt cx="5894562" cy="4367189"/>
          </a:xfrm>
        </p:grpSpPr>
        <p:sp>
          <p:nvSpPr>
            <p:cNvPr id="17" name="TextBox 16"/>
            <p:cNvSpPr txBox="1"/>
            <p:nvPr/>
          </p:nvSpPr>
          <p:spPr>
            <a:xfrm>
              <a:off x="6272235" y="1313753"/>
              <a:ext cx="5520129" cy="3770721"/>
            </a:xfrm>
            <a:prstGeom prst="rect">
              <a:avLst/>
            </a:prstGeom>
            <a:noFill/>
            <a:ln w="38100">
              <a:solidFill>
                <a:srgbClr val="2E9201"/>
              </a:solidFill>
            </a:ln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/>
            <a:srcRect t="5561" r="55312" b="37371"/>
            <a:stretch/>
          </p:blipFill>
          <p:spPr>
            <a:xfrm>
              <a:off x="6289120" y="1971386"/>
              <a:ext cx="2646286" cy="260208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4"/>
            <a:srcRect l="74055" t="36426" r="1821" b="23437"/>
            <a:stretch/>
          </p:blipFill>
          <p:spPr>
            <a:xfrm>
              <a:off x="8952291" y="1483434"/>
              <a:ext cx="2749785" cy="343135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085018" y="5034611"/>
              <a:ext cx="58945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dirty="0" smtClean="0">
                  <a:latin typeface="Comic Sans MS" panose="030F0702030302020204" pitchFamily="66" charset="0"/>
                </a:rPr>
                <a:t>Вода надходить до клітини, вакуолі збільшуються, </a:t>
              </a:r>
            </a:p>
            <a:p>
              <a:pPr algn="ctr"/>
              <a:r>
                <a:rPr lang="uk-UA" dirty="0" smtClean="0">
                  <a:latin typeface="Comic Sans MS" panose="030F0702030302020204" pitchFamily="66" charset="0"/>
                </a:rPr>
                <a:t>тиснуть зсередини на клітинну стінку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272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465</Words>
  <Application>Microsoft Office PowerPoint</Application>
  <PresentationFormat>Широкоэкранный</PresentationFormat>
  <Paragraphs>117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Open Sans</vt:lpstr>
      <vt:lpstr>Тема Office</vt:lpstr>
      <vt:lpstr>Основні  властивості  клітини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Поділ клітини – це процес, при якому відбувається утворення двох нових клітин із однієї материнської і розподіл хромосом між дочірніми клітинами</vt:lpstr>
      <vt:lpstr>Презентация PowerPoint</vt:lpstr>
      <vt:lpstr>Презентация PowerPoint</vt:lpstr>
      <vt:lpstr>Презентация PowerPoint</vt:lpstr>
      <vt:lpstr>Презентация PowerPoint</vt:lpstr>
      <vt:lpstr>Крім глюкози клітини можуть виробляти інші речовини, які є не у всіх клітинах</vt:lpstr>
      <vt:lpstr>Презентация PowerPoint</vt:lpstr>
      <vt:lpstr>Рух цитоплазми – циклоз – забезпечує рівномірне розташування частин клітини і рух речовин</vt:lpstr>
      <vt:lpstr>Старіння і смерть клітини – природний запрограмований процес</vt:lpstr>
      <vt:lpstr>Чи маєте запитання?</vt:lpstr>
      <vt:lpstr>Відео до уроку ви можете переглянути  за посиланням: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139</cp:revision>
  <dcterms:created xsi:type="dcterms:W3CDTF">2020-07-12T16:00:50Z</dcterms:created>
  <dcterms:modified xsi:type="dcterms:W3CDTF">2020-07-15T13:26:07Z</dcterms:modified>
</cp:coreProperties>
</file>