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7" r:id="rId19"/>
    <p:sldId id="279" r:id="rId20"/>
    <p:sldId id="276" r:id="rId21"/>
    <p:sldId id="258" r:id="rId22"/>
    <p:sldId id="281" r:id="rId23"/>
    <p:sldId id="282" r:id="rId24"/>
    <p:sldId id="288" r:id="rId25"/>
    <p:sldId id="280" r:id="rId26"/>
    <p:sldId id="285" r:id="rId27"/>
    <p:sldId id="286" r:id="rId28"/>
    <p:sldId id="283" r:id="rId29"/>
    <p:sldId id="284" r:id="rId30"/>
    <p:sldId id="287" r:id="rId31"/>
    <p:sldId id="278" r:id="rId32"/>
    <p:sldId id="290" r:id="rId33"/>
    <p:sldId id="289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5DC6A1D-3E55-4275-95E0-9F1290330F1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A1D-3E55-4275-95E0-9F1290330F1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DC6A1D-3E55-4275-95E0-9F1290330F12}" type="datetimeFigureOut">
              <a:rPr lang="ru-RU" smtClean="0"/>
              <a:t>21.07.2019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2BD26DA-1DD7-459C-AA51-35AB9B0ED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zoolog.com.ua/ru/naiprost4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search?q=%D1%80%D0%B0%D0%BA+%D1%80%D1%96%D1%87%D0%BA%D0%BE%D0%B2%D0%B8%D0%B9&amp;rlz=1C1CHBD_ruUA832UA832&amp;tbm=isch&amp;source=iu&amp;ictx=1&amp;fir=shYCSdh1b6IGiM:,9YDC2TVlr-qs1M,/m/01s4t_&amp;vet=1&amp;usg=AI4_-kR3TTtalu-9wCvzFEK09-fi9kCYnw&amp;sa=X&amp;ved=2ahUKEwiQt436npPjAhVKmIsKHbXoDn4Q_h0wPHoECAYQCQ#imgrc=shYCSdh1b6IGiM: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ru.wikipedia.org/wiki/%D0%9A%D1%80%D0%B8%D0%BB%D1%8C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&#1050;&#1088;&#1077;&#1074;&#1077;&#1090;&#1082;&#1072;+&#1087;&#1110;&#1097;&#1072;&#1085;&#1072;&amp;rlz=1C1CHBD_ruUA832UA832&amp;tbm=isch&amp;source=iu&amp;ictx=1&amp;fir=dGPrhF452XcZqM:,jNFlzYhytj3WUM,/m/0bv4z2&amp;ve" TargetMode="External"/><Relationship Id="rId2" Type="http://schemas.openxmlformats.org/officeDocument/2006/relationships/hyperlink" Target="https://ru.wikipedia.org/wiki/%D0%9A%D1%80%D0%B8%D0%BB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%D0%9A%D1%80%D0%B5%D0%B2%D0%B5%D1%82%D0%BA%D0%B0+%D0%BF%D1%96%D1%89%D0%B0%D0%BD%D0%B0&amp;rlz=1C1CHBD_ruUA832UA832&amp;tbm=isch&amp;source=iu&amp;ictx=1&amp;fir=dGPrhF452XcZqM:,jNFlzYhytj3WUM,/m/0bv4z2&amp;vet=1&amp;usg=AI4_-kQ4ObgF-I9GWh6t5eYiLWOX_DagKA&amp;sa=X&amp;ved=2ahUKEwiq1JXnnZTjAhVCkMMKHXoVBUEQ_B0wN3oECAUQAw#imgrc=dGPrhF452XcZqM: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8%D0%BB%D1%8C" TargetMode="External"/><Relationship Id="rId2" Type="http://schemas.openxmlformats.org/officeDocument/2006/relationships/hyperlink" Target="http://www.zoolog.com.ua/ru/naiprost46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rlz=1C1CHBD_ruUA832UA832&amp;q=%D0%A0%D0%B5%D1%87%D0%BD%D1%8B%D0%B5+%D1%80%D0%B0%D0%BA%D0%B8&amp;stick=H4sIAAAAAAAAAONgecSYxi3w8sc9YanYSWtOXmMM5-IKzsgvd80rySypFFLhYoOypLh4pDj0c_UNkioN0zUYpLi44DwlZSP-XZemnWPjFAx91hxwrCXA4dHqzlWsTAYMTftWHGJj4WAUYOBZxCp6YcGFrRfbL-y92H1hq8LFhgsbLuy6sAMAXFa71oMAAAA&amp;sa=X&amp;ved=2ahUKEwiQt436npPjAhVKmIsKHbXoDn4Q6RMwRnoECDgQBA" TargetMode="External"/><Relationship Id="rId4" Type="http://schemas.openxmlformats.org/officeDocument/2006/relationships/hyperlink" Target="https://www.google.com/search?q=%D1%80%D0%B0%D0%BA+%D1%80%D1%96%D1%87%D0%BA%D0%BE%D0%B2%D0%B8%D0%B9&amp;rlz=1C1CHBD_ruUA832UA832&amp;tbm=isch&amp;source=iu&amp;ictx=1&amp;fir=shYCSdh1b6IGiM:,9YDC2TVlr-qs1M,/m/01s4t_&amp;vet=1&amp;usg=AI4_-kR3TTtalu-9wCvzFEK09-fi9kCYnw&amp;sa=X&amp;ved=2ahUKEwiQt436npPjAhVKmIsKHbXoDn4Q_h0wPHoECAYQCQ#imgrc=shYCSdh1b6IGiM: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Клас Ракоподібні</a:t>
            </a:r>
            <a:endParaRPr lang="ru-RU" sz="44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 до уроку біології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7 клас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0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</a:t>
            </a:r>
            <a:r>
              <a:rPr lang="ru-RU" dirty="0" err="1" smtClean="0"/>
              <a:t>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ракоподібних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прісних</a:t>
            </a:r>
            <a:r>
              <a:rPr lang="ru-RU" dirty="0"/>
              <a:t> </a:t>
            </a:r>
            <a:r>
              <a:rPr lang="ru-RU" dirty="0" err="1"/>
              <a:t>водоймах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endParaRPr lang="ru-RU" dirty="0"/>
          </a:p>
          <a:p>
            <a:pPr marL="68580" indent="0">
              <a:buNone/>
            </a:pPr>
            <a:r>
              <a:rPr lang="ru-RU" dirty="0" err="1"/>
              <a:t>зустріти</a:t>
            </a:r>
            <a:r>
              <a:rPr lang="ru-RU" dirty="0"/>
              <a:t> </a:t>
            </a:r>
            <a:r>
              <a:rPr lang="ru-RU" b="1" i="1" dirty="0" err="1"/>
              <a:t>водяних</a:t>
            </a:r>
            <a:r>
              <a:rPr lang="ru-RU" b="1" i="1" dirty="0"/>
              <a:t> </a:t>
            </a:r>
            <a:r>
              <a:rPr lang="ru-RU" b="1" i="1" dirty="0" err="1"/>
              <a:t>віслюків</a:t>
            </a:r>
            <a:r>
              <a:rPr lang="ru-RU" b="1" i="1" dirty="0"/>
              <a:t> </a:t>
            </a:r>
            <a:r>
              <a:rPr lang="ru-RU" dirty="0"/>
              <a:t>та </a:t>
            </a:r>
            <a:r>
              <a:rPr lang="ru-RU" b="1" i="1" dirty="0" err="1" smtClean="0"/>
              <a:t>бокоплавів</a:t>
            </a:r>
            <a:endParaRPr lang="ru-RU" b="1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75288"/>
            <a:ext cx="1666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1562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FE5E2"/>
              </a:clrFrom>
              <a:clrTo>
                <a:srgbClr val="CFE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2" r="36335"/>
          <a:stretch/>
        </p:blipFill>
        <p:spPr bwMode="auto">
          <a:xfrm>
            <a:off x="2411760" y="3320141"/>
            <a:ext cx="4201901" cy="16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5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Різноманітність: мешканці суходолу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5256700" cy="350897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вологих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суходолу: </a:t>
            </a:r>
            <a:r>
              <a:rPr lang="ru-RU" dirty="0" err="1"/>
              <a:t>лісовій</a:t>
            </a:r>
            <a:r>
              <a:rPr lang="ru-RU" dirty="0"/>
              <a:t> </a:t>
            </a:r>
            <a:r>
              <a:rPr lang="ru-RU" dirty="0" err="1" smtClean="0"/>
              <a:t>підстилці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/>
              <a:t>камінням</a:t>
            </a:r>
            <a:r>
              <a:rPr lang="ru-RU" dirty="0"/>
              <a:t>, у </a:t>
            </a:r>
            <a:r>
              <a:rPr lang="ru-RU" dirty="0" err="1"/>
              <a:t>приміщеннях</a:t>
            </a:r>
            <a:r>
              <a:rPr lang="ru-RU" dirty="0"/>
              <a:t> (погребах, </a:t>
            </a:r>
            <a:r>
              <a:rPr lang="ru-RU" dirty="0" err="1" smtClean="0"/>
              <a:t>підвалах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/>
              <a:t>)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невеличкі</a:t>
            </a:r>
            <a:r>
              <a:rPr lang="ru-RU" dirty="0"/>
              <a:t> </a:t>
            </a:r>
            <a:r>
              <a:rPr lang="ru-RU" dirty="0" err="1"/>
              <a:t>сірі</a:t>
            </a:r>
            <a:r>
              <a:rPr lang="ru-RU" dirty="0"/>
              <a:t> </a:t>
            </a:r>
            <a:r>
              <a:rPr lang="ru-RU" dirty="0" err="1"/>
              <a:t>ракоподібні</a:t>
            </a:r>
            <a:r>
              <a:rPr lang="ru-RU" dirty="0"/>
              <a:t> </a:t>
            </a:r>
            <a:r>
              <a:rPr lang="ru-RU" b="1" i="1" dirty="0" err="1" smtClean="0"/>
              <a:t>мокриці</a:t>
            </a:r>
            <a:r>
              <a:rPr lang="ru-RU" b="1" i="1" dirty="0" smtClean="0"/>
              <a:t> .</a:t>
            </a:r>
          </a:p>
          <a:p>
            <a:r>
              <a:rPr lang="ru-RU" b="1" i="1" dirty="0" smtClean="0"/>
              <a:t> </a:t>
            </a:r>
            <a:r>
              <a:rPr lang="ru-RU" dirty="0" smtClean="0"/>
              <a:t>Вони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ґрунтоутворення</a:t>
            </a:r>
            <a:r>
              <a:rPr lang="ru-RU" dirty="0"/>
              <a:t>: </a:t>
            </a:r>
            <a:r>
              <a:rPr lang="ru-RU" dirty="0" err="1"/>
              <a:t>перероблюють</a:t>
            </a:r>
            <a:r>
              <a:rPr lang="ru-RU" dirty="0"/>
              <a:t> </a:t>
            </a:r>
            <a:r>
              <a:rPr lang="ru-RU" dirty="0" err="1"/>
              <a:t>рештки</a:t>
            </a:r>
            <a:r>
              <a:rPr lang="ru-RU" dirty="0"/>
              <a:t> </a:t>
            </a:r>
            <a:r>
              <a:rPr lang="ru-RU" dirty="0" err="1" smtClean="0"/>
              <a:t>органіки</a:t>
            </a:r>
            <a:r>
              <a:rPr lang="ru-RU" dirty="0" smtClean="0"/>
              <a:t>, </a:t>
            </a:r>
            <a:r>
              <a:rPr lang="ru-RU" dirty="0" err="1" smtClean="0"/>
              <a:t>збагачують</a:t>
            </a:r>
            <a:r>
              <a:rPr lang="ru-RU" dirty="0" smtClean="0"/>
              <a:t> </a:t>
            </a:r>
            <a:r>
              <a:rPr lang="ru-RU" dirty="0"/>
              <a:t>нею </a:t>
            </a:r>
            <a:r>
              <a:rPr lang="ru-RU" dirty="0" err="1"/>
              <a:t>ґрунт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/>
              <a:t>, </a:t>
            </a:r>
            <a:r>
              <a:rPr lang="ru-RU" dirty="0" err="1"/>
              <a:t>мокриці</a:t>
            </a:r>
            <a:r>
              <a:rPr lang="ru-RU" dirty="0"/>
              <a:t> </a:t>
            </a:r>
            <a:r>
              <a:rPr lang="ru-RU" dirty="0" err="1"/>
              <a:t>пристосувалися</a:t>
            </a:r>
            <a:r>
              <a:rPr lang="ru-RU" dirty="0"/>
              <a:t> </a:t>
            </a:r>
            <a:r>
              <a:rPr lang="ru-RU" dirty="0" err="1"/>
              <a:t>дихати</a:t>
            </a:r>
            <a:r>
              <a:rPr lang="ru-RU" dirty="0"/>
              <a:t> </a:t>
            </a:r>
            <a:r>
              <a:rPr lang="ru-RU" dirty="0" err="1" smtClean="0"/>
              <a:t>атмосферним</a:t>
            </a:r>
            <a:r>
              <a:rPr lang="ru-RU" dirty="0" smtClean="0"/>
              <a:t> киснем</a:t>
            </a:r>
            <a:r>
              <a:rPr lang="ru-RU" dirty="0"/>
              <a:t>, а не киснем, </a:t>
            </a:r>
            <a:r>
              <a:rPr lang="ru-RU" dirty="0" err="1"/>
              <a:t>розчиненим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75" y="3156155"/>
            <a:ext cx="16287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1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3600400" cy="829896"/>
          </a:xfrm>
        </p:spPr>
        <p:txBody>
          <a:bodyPr/>
          <a:lstStyle/>
          <a:p>
            <a:r>
              <a:rPr lang="uk-UA" b="1" dirty="0" smtClean="0"/>
              <a:t>Дафнія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5544732" cy="4275837"/>
          </a:xfrm>
          <a:ln w="57150"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прісній</a:t>
            </a:r>
            <a:r>
              <a:rPr lang="ru-RU" dirty="0"/>
              <a:t> </a:t>
            </a:r>
            <a:r>
              <a:rPr lang="ru-RU" dirty="0" err="1"/>
              <a:t>стоячій</a:t>
            </a:r>
            <a:r>
              <a:rPr lang="ru-RU" dirty="0"/>
              <a:t> </a:t>
            </a:r>
            <a:r>
              <a:rPr lang="ru-RU" dirty="0" err="1"/>
              <a:t>водоймі</a:t>
            </a:r>
            <a:r>
              <a:rPr lang="ru-RU" dirty="0"/>
              <a:t> </a:t>
            </a:r>
            <a:r>
              <a:rPr lang="ru-RU" dirty="0" err="1" smtClean="0"/>
              <a:t>зачерпнути</a:t>
            </a:r>
            <a:r>
              <a:rPr lang="ru-RU" dirty="0"/>
              <a:t> </a:t>
            </a:r>
            <a:r>
              <a:rPr lang="ru-RU" dirty="0" smtClean="0"/>
              <a:t>сачком </a:t>
            </a:r>
            <a:r>
              <a:rPr lang="ru-RU" dirty="0"/>
              <a:t>воду,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виловити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рачків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b="1" i="1" dirty="0" err="1" smtClean="0"/>
              <a:t>дафній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/>
              <a:t>дафній</a:t>
            </a:r>
            <a:r>
              <a:rPr lang="ru-RU" dirty="0"/>
              <a:t> </a:t>
            </a:r>
            <a:r>
              <a:rPr lang="ru-RU" dirty="0" err="1"/>
              <a:t>сплющене</a:t>
            </a:r>
            <a:r>
              <a:rPr lang="ru-RU" dirty="0"/>
              <a:t> з </a:t>
            </a:r>
            <a:r>
              <a:rPr lang="ru-RU" dirty="0" err="1" smtClean="0"/>
              <a:t>боків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двостулковому</a:t>
            </a:r>
            <a:r>
              <a:rPr lang="ru-RU" dirty="0"/>
              <a:t> </a:t>
            </a:r>
            <a:r>
              <a:rPr lang="ru-RU" dirty="0" err="1"/>
              <a:t>панцирі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Перша пара </a:t>
            </a:r>
            <a:r>
              <a:rPr lang="ru-RU" dirty="0" err="1"/>
              <a:t>вусиків</a:t>
            </a:r>
            <a:r>
              <a:rPr lang="ru-RU" dirty="0"/>
              <a:t> укорочена, друга – </a:t>
            </a:r>
            <a:r>
              <a:rPr lang="ru-RU" dirty="0" err="1"/>
              <a:t>видовжена</a:t>
            </a:r>
            <a:r>
              <a:rPr lang="ru-RU" dirty="0"/>
              <a:t>, за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/>
              <a:t>рачки </a:t>
            </a:r>
            <a:r>
              <a:rPr lang="ru-RU" dirty="0" err="1"/>
              <a:t>плавають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стрибаючи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1200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34" y="908720"/>
            <a:ext cx="167957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0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2880320" cy="864096"/>
          </a:xfrm>
        </p:spPr>
        <p:txBody>
          <a:bodyPr/>
          <a:lstStyle/>
          <a:p>
            <a:r>
              <a:rPr lang="ru-RU" b="1" i="1" dirty="0" err="1"/>
              <a:t>Ц</a:t>
            </a:r>
            <a:r>
              <a:rPr lang="ru-RU" b="1" i="1" dirty="0" err="1" smtClean="0"/>
              <a:t>иклопи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1556792"/>
            <a:ext cx="5256700" cy="4275837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cs typeface="FrankRuehl" panose="020E0503060101010101" pitchFamily="34" charset="-79"/>
              </a:rPr>
              <a:t>Водойми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населяють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i="1" dirty="0" err="1" smtClean="0">
                <a:cs typeface="FrankRuehl" panose="020E0503060101010101" pitchFamily="34" charset="-79"/>
              </a:rPr>
              <a:t>циклопи</a:t>
            </a:r>
            <a:r>
              <a:rPr lang="ru-RU" b="1" dirty="0" smtClean="0">
                <a:cs typeface="FrankRuehl" panose="020E0503060101010101" pitchFamily="34" charset="-79"/>
              </a:rPr>
              <a:t>.</a:t>
            </a:r>
            <a:endParaRPr lang="ru-RU" b="1" dirty="0">
              <a:cs typeface="FrankRuehl" panose="020E0503060101010101" pitchFamily="34" charset="-79"/>
            </a:endParaRPr>
          </a:p>
          <a:p>
            <a:r>
              <a:rPr lang="ru-RU" b="1" dirty="0">
                <a:cs typeface="FrankRuehl" panose="020E0503060101010101" pitchFamily="34" charset="-79"/>
              </a:rPr>
              <a:t>Перша пара </a:t>
            </a:r>
            <a:r>
              <a:rPr lang="ru-RU" b="1" dirty="0" err="1">
                <a:cs typeface="FrankRuehl" panose="020E0503060101010101" pitchFamily="34" charset="-79"/>
              </a:rPr>
              <a:t>вусиків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цих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ракоподібних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 smtClean="0">
                <a:cs typeface="FrankRuehl" panose="020E0503060101010101" pitchFamily="34" charset="-79"/>
              </a:rPr>
              <a:t>видовжена</a:t>
            </a:r>
            <a:r>
              <a:rPr lang="ru-RU" b="1" dirty="0" smtClean="0">
                <a:cs typeface="FrankRuehl" panose="020E0503060101010101" pitchFamily="34" charset="-79"/>
              </a:rPr>
              <a:t> </a:t>
            </a:r>
            <a:r>
              <a:rPr lang="ru-RU" b="1" dirty="0">
                <a:cs typeface="FrankRuehl" panose="020E0503060101010101" pitchFamily="34" charset="-79"/>
              </a:rPr>
              <a:t>й </a:t>
            </a:r>
            <a:r>
              <a:rPr lang="ru-RU" b="1" dirty="0" err="1">
                <a:cs typeface="FrankRuehl" panose="020E0503060101010101" pitchFamily="34" charset="-79"/>
              </a:rPr>
              <a:t>слугує</a:t>
            </a:r>
            <a:r>
              <a:rPr lang="ru-RU" b="1" dirty="0">
                <a:cs typeface="FrankRuehl" panose="020E0503060101010101" pitchFamily="34" charset="-79"/>
              </a:rPr>
              <a:t> для </a:t>
            </a:r>
            <a:r>
              <a:rPr lang="ru-RU" b="1" dirty="0" err="1">
                <a:cs typeface="FrankRuehl" panose="020E0503060101010101" pitchFamily="34" charset="-79"/>
              </a:rPr>
              <a:t>ширяння</a:t>
            </a:r>
            <a:r>
              <a:rPr lang="ru-RU" b="1" dirty="0">
                <a:cs typeface="FrankRuehl" panose="020E0503060101010101" pitchFamily="34" charset="-79"/>
              </a:rPr>
              <a:t> у </a:t>
            </a:r>
            <a:r>
              <a:rPr lang="ru-RU" b="1" dirty="0" err="1">
                <a:cs typeface="FrankRuehl" panose="020E0503060101010101" pitchFamily="34" charset="-79"/>
              </a:rPr>
              <a:t>товщі</a:t>
            </a:r>
            <a:r>
              <a:rPr lang="ru-RU" b="1" dirty="0">
                <a:cs typeface="FrankRuehl" panose="020E0503060101010101" pitchFamily="34" charset="-79"/>
              </a:rPr>
              <a:t> води, </a:t>
            </a:r>
            <a:r>
              <a:rPr lang="ru-RU" b="1" dirty="0" smtClean="0">
                <a:cs typeface="FrankRuehl" panose="020E0503060101010101" pitchFamily="34" charset="-79"/>
              </a:rPr>
              <a:t>друга пара </a:t>
            </a:r>
            <a:r>
              <a:rPr lang="ru-RU" b="1" dirty="0" err="1">
                <a:cs typeface="FrankRuehl" panose="020E0503060101010101" pitchFamily="34" charset="-79"/>
              </a:rPr>
              <a:t>вкорочена</a:t>
            </a:r>
            <a:r>
              <a:rPr lang="ru-RU" b="1" dirty="0">
                <a:cs typeface="FrankRuehl" panose="020E0503060101010101" pitchFamily="34" charset="-79"/>
              </a:rPr>
              <a:t>. На </a:t>
            </a:r>
            <a:r>
              <a:rPr lang="ru-RU" b="1" dirty="0" err="1">
                <a:cs typeface="FrankRuehl" panose="020E0503060101010101" pitchFamily="34" charset="-79"/>
              </a:rPr>
              <a:t>голові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циклопів</a:t>
            </a:r>
            <a:r>
              <a:rPr lang="ru-RU" b="1" dirty="0">
                <a:cs typeface="FrankRuehl" panose="020E0503060101010101" pitchFamily="34" charset="-79"/>
              </a:rPr>
              <a:t> є </a:t>
            </a:r>
            <a:r>
              <a:rPr lang="ru-RU" b="1" dirty="0" err="1">
                <a:cs typeface="FrankRuehl" panose="020E0503060101010101" pitchFamily="34" charset="-79"/>
              </a:rPr>
              <a:t>лише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 smtClean="0">
                <a:cs typeface="FrankRuehl" panose="020E0503060101010101" pitchFamily="34" charset="-79"/>
              </a:rPr>
              <a:t>непарне</a:t>
            </a:r>
            <a:r>
              <a:rPr lang="ru-RU" b="1" dirty="0" smtClean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просте</a:t>
            </a:r>
            <a:r>
              <a:rPr lang="ru-RU" b="1" dirty="0">
                <a:cs typeface="FrankRuehl" panose="020E0503060101010101" pitchFamily="34" charset="-79"/>
              </a:rPr>
              <a:t> око. </a:t>
            </a:r>
            <a:r>
              <a:rPr lang="ru-RU" b="1" dirty="0" err="1">
                <a:cs typeface="FrankRuehl" panose="020E0503060101010101" pitchFamily="34" charset="-79"/>
              </a:rPr>
              <a:t>Саме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це</a:t>
            </a:r>
            <a:r>
              <a:rPr lang="ru-RU" b="1" dirty="0">
                <a:cs typeface="FrankRuehl" panose="020E0503060101010101" pitchFamily="34" charset="-79"/>
              </a:rPr>
              <a:t> й </a:t>
            </a:r>
            <a:r>
              <a:rPr lang="ru-RU" b="1" dirty="0" err="1">
                <a:cs typeface="FrankRuehl" panose="020E0503060101010101" pitchFamily="34" charset="-79"/>
              </a:rPr>
              <a:t>зумовило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назву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 smtClean="0">
                <a:cs typeface="FrankRuehl" panose="020E0503060101010101" pitchFamily="34" charset="-79"/>
              </a:rPr>
              <a:t>тварин</a:t>
            </a:r>
            <a:r>
              <a:rPr lang="ru-RU" b="1" dirty="0" smtClean="0">
                <a:cs typeface="FrankRuehl" panose="020E0503060101010101" pitchFamily="34" charset="-79"/>
              </a:rPr>
              <a:t>.</a:t>
            </a:r>
          </a:p>
          <a:p>
            <a:r>
              <a:rPr lang="ru-RU" b="1" dirty="0" smtClean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Згідно</a:t>
            </a:r>
            <a:r>
              <a:rPr lang="ru-RU" b="1" dirty="0">
                <a:cs typeface="FrankRuehl" panose="020E0503060101010101" pitchFamily="34" charset="-79"/>
              </a:rPr>
              <a:t> з </a:t>
            </a:r>
            <a:r>
              <a:rPr lang="ru-RU" b="1" dirty="0" err="1">
                <a:cs typeface="FrankRuehl" panose="020E0503060101010101" pitchFamily="34" charset="-79"/>
              </a:rPr>
              <a:t>давньогрецькими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міфами</a:t>
            </a:r>
            <a:r>
              <a:rPr lang="ru-RU" b="1" dirty="0">
                <a:cs typeface="FrankRuehl" panose="020E0503060101010101" pitchFamily="34" charset="-79"/>
              </a:rPr>
              <a:t>, на </a:t>
            </a:r>
            <a:r>
              <a:rPr lang="ru-RU" b="1" dirty="0" smtClean="0">
                <a:cs typeface="FrankRuehl" panose="020E0503060101010101" pitchFamily="34" charset="-79"/>
              </a:rPr>
              <a:t>одному </a:t>
            </a:r>
            <a:r>
              <a:rPr lang="ru-RU" b="1" dirty="0">
                <a:cs typeface="FrankRuehl" panose="020E0503060101010101" pitchFamily="34" charset="-79"/>
              </a:rPr>
              <a:t>з </a:t>
            </a:r>
            <a:r>
              <a:rPr lang="ru-RU" b="1" dirty="0" err="1">
                <a:cs typeface="FrankRuehl" panose="020E0503060101010101" pitchFamily="34" charset="-79"/>
              </a:rPr>
              <a:t>островів</a:t>
            </a:r>
            <a:r>
              <a:rPr lang="ru-RU" b="1" dirty="0">
                <a:cs typeface="FrankRuehl" panose="020E0503060101010101" pitchFamily="34" charset="-79"/>
              </a:rPr>
              <a:t> проживали </a:t>
            </a:r>
            <a:r>
              <a:rPr lang="ru-RU" b="1" dirty="0" err="1">
                <a:cs typeface="FrankRuehl" panose="020E0503060101010101" pitchFamily="34" charset="-79"/>
              </a:rPr>
              <a:t>велетні-циклопи</a:t>
            </a:r>
            <a:r>
              <a:rPr lang="ru-RU" b="1" dirty="0">
                <a:cs typeface="FrankRuehl" panose="020E0503060101010101" pitchFamily="34" charset="-79"/>
              </a:rPr>
              <a:t>, </a:t>
            </a:r>
            <a:r>
              <a:rPr lang="ru-RU" b="1" dirty="0" err="1" smtClean="0">
                <a:cs typeface="FrankRuehl" panose="020E0503060101010101" pitchFamily="34" charset="-79"/>
              </a:rPr>
              <a:t>нащадки</a:t>
            </a:r>
            <a:r>
              <a:rPr lang="ru-RU" b="1" dirty="0" smtClean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богів</a:t>
            </a:r>
            <a:r>
              <a:rPr lang="ru-RU" b="1" dirty="0">
                <a:cs typeface="FrankRuehl" panose="020E0503060101010101" pitchFamily="34" charset="-79"/>
              </a:rPr>
              <a:t>, </a:t>
            </a:r>
            <a:r>
              <a:rPr lang="ru-RU" b="1" dirty="0" err="1">
                <a:cs typeface="FrankRuehl" panose="020E0503060101010101" pitchFamily="34" charset="-79"/>
              </a:rPr>
              <a:t>що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славилися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своєю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 smtClean="0">
                <a:cs typeface="FrankRuehl" panose="020E0503060101010101" pitchFamily="34" charset="-79"/>
              </a:rPr>
              <a:t>жорстокістю.Вони</a:t>
            </a:r>
            <a:r>
              <a:rPr lang="ru-RU" b="1" dirty="0" smtClean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мали</a:t>
            </a:r>
            <a:r>
              <a:rPr lang="ru-RU" b="1" dirty="0">
                <a:cs typeface="FrankRuehl" panose="020E0503060101010101" pitchFamily="34" charset="-79"/>
              </a:rPr>
              <a:t> на </a:t>
            </a:r>
            <a:r>
              <a:rPr lang="ru-RU" b="1" dirty="0" err="1">
                <a:cs typeface="FrankRuehl" panose="020E0503060101010101" pitchFamily="34" charset="-79"/>
              </a:rPr>
              <a:t>лобі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лише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одне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>
                <a:cs typeface="FrankRuehl" panose="020E0503060101010101" pitchFamily="34" charset="-79"/>
              </a:rPr>
              <a:t>непарне</a:t>
            </a:r>
            <a:r>
              <a:rPr lang="ru-RU" b="1" dirty="0">
                <a:cs typeface="FrankRuehl" panose="020E0503060101010101" pitchFamily="34" charset="-79"/>
              </a:rPr>
              <a:t> око.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89240"/>
            <a:ext cx="15335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5927" y="1563025"/>
            <a:ext cx="3323481" cy="172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Різноманітність</a:t>
            </a:r>
            <a:r>
              <a:rPr lang="uk-UA" sz="5400" dirty="0"/>
              <a:t> </a:t>
            </a: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ракоподібних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888548" cy="3508977"/>
          </a:xfrm>
          <a:solidFill>
            <a:schemeClr val="bg2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 smtClean="0"/>
              <a:t>мешкає</a:t>
            </a:r>
            <a:r>
              <a:rPr lang="ru-RU" dirty="0" smtClean="0"/>
              <a:t> </a:t>
            </a:r>
            <a:r>
              <a:rPr lang="ru-RU" b="1" i="1" dirty="0"/>
              <a:t>щитень </a:t>
            </a:r>
            <a:r>
              <a:rPr lang="ru-RU" b="1" i="1" dirty="0" err="1" smtClean="0"/>
              <a:t>літній</a:t>
            </a:r>
            <a:r>
              <a:rPr lang="ru-RU" b="1" i="1" dirty="0" smtClean="0"/>
              <a:t>.</a:t>
            </a:r>
            <a:r>
              <a:rPr lang="ru-RU" dirty="0" smtClean="0"/>
              <a:t>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один з </a:t>
            </a:r>
            <a:r>
              <a:rPr lang="ru-RU" dirty="0" err="1" smtClean="0"/>
              <a:t>найдавніших</a:t>
            </a:r>
            <a:r>
              <a:rPr lang="ru-RU" dirty="0" smtClean="0"/>
              <a:t>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smtClean="0"/>
              <a:t>пережив </a:t>
            </a:r>
            <a:r>
              <a:rPr lang="ru-RU" dirty="0" err="1"/>
              <a:t>динозаврів</a:t>
            </a:r>
            <a:r>
              <a:rPr lang="ru-RU" dirty="0"/>
              <a:t> і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викопних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2065">
            <a:off x="5335746" y="2553814"/>
            <a:ext cx="2808895" cy="2041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Різноманітність ракоподібних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805" y="2459595"/>
            <a:ext cx="6777317" cy="3508977"/>
          </a:xfrm>
        </p:spPr>
        <p:txBody>
          <a:bodyPr/>
          <a:lstStyle/>
          <a:p>
            <a:r>
              <a:rPr lang="ru-RU" dirty="0" smtClean="0"/>
              <a:t>У морях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мешкають</a:t>
            </a:r>
            <a:r>
              <a:rPr lang="ru-RU" dirty="0" smtClean="0"/>
              <a:t> креветки, раки-</a:t>
            </a:r>
            <a:r>
              <a:rPr lang="ru-RU" dirty="0" err="1" smtClean="0"/>
              <a:t>самітники</a:t>
            </a:r>
            <a:r>
              <a:rPr lang="ru-RU" dirty="0" smtClean="0"/>
              <a:t>, </a:t>
            </a:r>
            <a:r>
              <a:rPr lang="ru-RU" dirty="0" err="1" smtClean="0"/>
              <a:t>краби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" r="7428"/>
          <a:stretch/>
        </p:blipFill>
        <p:spPr bwMode="auto">
          <a:xfrm>
            <a:off x="4716016" y="4788832"/>
            <a:ext cx="1743837" cy="121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9911" r="-840" b="-2069"/>
          <a:stretch/>
        </p:blipFill>
        <p:spPr bwMode="auto">
          <a:xfrm>
            <a:off x="1120805" y="3650963"/>
            <a:ext cx="2581910" cy="14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-155" r="6855" b="7557"/>
          <a:stretch/>
        </p:blipFill>
        <p:spPr bwMode="auto">
          <a:xfrm>
            <a:off x="6057301" y="3573016"/>
            <a:ext cx="2238372" cy="150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Мои документы\Downloads\Без названия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98" y="4797152"/>
            <a:ext cx="1725930" cy="1288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50982"/>
            <a:ext cx="4752646" cy="120986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Різноманітність ракоподібних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23652"/>
            <a:ext cx="7200800" cy="3508977"/>
          </a:xfrm>
        </p:spPr>
        <p:txBody>
          <a:bodyPr/>
          <a:lstStyle/>
          <a:p>
            <a:r>
              <a:rPr lang="ru-RU" b="1" i="1" dirty="0" smtClean="0"/>
              <a:t>Креветка </a:t>
            </a:r>
            <a:r>
              <a:rPr lang="ru-RU" b="1" i="1" dirty="0" err="1" smtClean="0"/>
              <a:t>піщана</a:t>
            </a:r>
            <a:r>
              <a:rPr lang="ru-RU" b="1" i="1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захисне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піщаного</a:t>
            </a:r>
            <a:r>
              <a:rPr lang="ru-RU" dirty="0"/>
              <a:t> </a:t>
            </a:r>
            <a:r>
              <a:rPr lang="ru-RU" dirty="0" smtClean="0"/>
              <a:t>дна.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захищає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ворогів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Щорічний</a:t>
            </a:r>
            <a:r>
              <a:rPr lang="ru-RU" dirty="0" smtClean="0"/>
              <a:t>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промисел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креветки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/>
              <a:t>тонн.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06166"/>
            <a:ext cx="1524000" cy="1130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2" descr="ÐÐ°ÑÑÐ¸Ð½ÐºÐ¸ Ð¿Ð¾ Ð·Ð°Ð¿ÑÐ¾ÑÑ ÐÑÐµÐ²ÐµÑÐºÐ° Ð¿ÑÑÐ°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764704"/>
            <a:ext cx="2381250" cy="1485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2165226" cy="1914525"/>
          </a:xfrm>
          <a:prstGeom prst="rect">
            <a:avLst/>
          </a:prstGeom>
          <a:noFill/>
          <a:ln w="5715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Різноманітність ракоподібних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06559"/>
            <a:ext cx="4896660" cy="3508977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Чорному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 </a:t>
            </a:r>
            <a:r>
              <a:rPr lang="ru-RU" dirty="0" err="1"/>
              <a:t>мешкає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раків-самітників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dirty="0" smtClean="0"/>
              <a:t>Головогруди </a:t>
            </a:r>
            <a:r>
              <a:rPr lang="ru-RU" dirty="0"/>
              <a:t>та </a:t>
            </a:r>
            <a:r>
              <a:rPr lang="ru-RU" dirty="0" err="1"/>
              <a:t>клешні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добре </a:t>
            </a:r>
            <a:r>
              <a:rPr lang="ru-RU" dirty="0" err="1"/>
              <a:t>розвинені</a:t>
            </a:r>
            <a:r>
              <a:rPr lang="ru-RU" dirty="0"/>
              <a:t> та </a:t>
            </a:r>
            <a:r>
              <a:rPr lang="ru-RU" dirty="0" err="1" smtClean="0"/>
              <a:t>вкрит</a:t>
            </a:r>
            <a:r>
              <a:rPr lang="uk-UA" dirty="0" smtClean="0"/>
              <a:t>і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захищені</a:t>
            </a:r>
            <a:r>
              <a:rPr lang="ru-RU" dirty="0" smtClean="0"/>
              <a:t> твердим </a:t>
            </a:r>
            <a:r>
              <a:rPr lang="ru-RU" dirty="0" err="1" smtClean="0"/>
              <a:t>покривом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м’ясисте</a:t>
            </a:r>
            <a:r>
              <a:rPr lang="ru-RU" dirty="0"/>
              <a:t> </a:t>
            </a:r>
            <a:r>
              <a:rPr lang="ru-RU" dirty="0" err="1"/>
              <a:t>черевце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тоненький </a:t>
            </a:r>
            <a:r>
              <a:rPr lang="ru-RU" dirty="0" err="1"/>
              <a:t>покрив</a:t>
            </a:r>
            <a:r>
              <a:rPr lang="ru-RU" dirty="0"/>
              <a:t>.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smtClean="0"/>
              <a:t>рачки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щойно</a:t>
            </a:r>
            <a:r>
              <a:rPr lang="ru-RU" dirty="0" smtClean="0"/>
              <a:t> </a:t>
            </a:r>
            <a:r>
              <a:rPr lang="ru-RU" dirty="0" err="1" smtClean="0"/>
              <a:t>вилупилися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яєць</a:t>
            </a:r>
            <a:r>
              <a:rPr lang="ru-RU" dirty="0"/>
              <a:t>,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черевоногих</a:t>
            </a:r>
            <a:r>
              <a:rPr lang="ru-RU" dirty="0"/>
              <a:t> </a:t>
            </a:r>
            <a:r>
              <a:rPr lang="ru-RU" dirty="0" err="1"/>
              <a:t>молюсків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черепашками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, </a:t>
            </a:r>
            <a:r>
              <a:rPr lang="ru-RU" dirty="0" err="1"/>
              <a:t>з’їдають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черевце</a:t>
            </a:r>
            <a:r>
              <a:rPr lang="ru-RU" dirty="0"/>
              <a:t> </a:t>
            </a:r>
            <a:r>
              <a:rPr lang="ru-RU" dirty="0" err="1"/>
              <a:t>ховають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спорожнілу</a:t>
            </a:r>
            <a:r>
              <a:rPr lang="ru-RU" dirty="0" smtClean="0"/>
              <a:t> </a:t>
            </a:r>
            <a:r>
              <a:rPr lang="ru-RU" dirty="0"/>
              <a:t>черепашку.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524000" cy="981075"/>
          </a:xfrm>
          <a:prstGeom prst="hep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35" y="3861048"/>
            <a:ext cx="2796117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9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Цікаві факти 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https://www.factday.net/gallery/10-24-1-cikave-pro-krabiv.jpg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500668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3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Aharoni" panose="02010803020104030203" pitchFamily="2" charset="-79"/>
              </a:rPr>
              <a:t>Краби </a:t>
            </a:r>
            <a:endParaRPr lang="ru-RU" sz="9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528508" cy="3508977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крабів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черевце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вкорочене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підігнуте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головогруди,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вкриті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міцним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панциром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. Перша пара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ходильних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ніг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, як і в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річкових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раків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потужні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клешні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900" b="1" dirty="0">
                <a:solidFill>
                  <a:srgbClr val="0070C0"/>
                </a:solidFill>
              </a:rPr>
              <a:t>http://redbook-ua.org/media/images/main/a-34.png</a:t>
            </a:r>
            <a:endParaRPr lang="ru-RU" sz="1900" b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3147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err="1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Які</a:t>
            </a:r>
            <a:r>
              <a:rPr lang="ru-RU" b="1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ознаки</a:t>
            </a:r>
            <a:r>
              <a:rPr lang="ru-RU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притаманні</a:t>
            </a:r>
            <a:r>
              <a:rPr lang="ru-RU" b="1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err="1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ракоподібним</a:t>
            </a:r>
            <a:r>
              <a:rPr lang="ru-RU" b="1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6777317" cy="3508977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ru-RU" sz="32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Ракоподібні</a:t>
            </a:r>
            <a:r>
              <a:rPr lang="ru-RU" sz="32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ru-RU" dirty="0"/>
              <a:t>– </a:t>
            </a:r>
            <a:r>
              <a:rPr lang="ru-RU" b="1" dirty="0" err="1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переважно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мешканці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водойм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тому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дихають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допомогою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зябер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Їхня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кутикула 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зовнішнього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шару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жироподібної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речовини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тому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ці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тварини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витримують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пересихання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b="1" dirty="0" smtClean="0">
              <a:ln>
                <a:solidFill>
                  <a:schemeClr val="bg2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голові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розташовані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дві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пари </a:t>
            </a:r>
            <a:r>
              <a:rPr lang="ru-RU" b="1" dirty="0" err="1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чутливих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вусиків</a:t>
            </a:r>
            <a:r>
              <a:rPr lang="ru-RU" b="1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9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9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Краби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456500" cy="3508977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b="1" i="1" dirty="0"/>
              <a:t>краб </a:t>
            </a:r>
            <a:r>
              <a:rPr lang="ru-RU" b="1" i="1" dirty="0" err="1"/>
              <a:t>кам’яний</a:t>
            </a:r>
            <a:r>
              <a:rPr lang="ru-RU" b="1" i="1" dirty="0"/>
              <a:t> </a:t>
            </a:r>
            <a:r>
              <a:rPr lang="ru-RU" dirty="0" smtClean="0"/>
              <a:t>та</a:t>
            </a:r>
            <a:endParaRPr lang="ru-RU" dirty="0"/>
          </a:p>
          <a:p>
            <a:pPr marL="68580" indent="0">
              <a:buNone/>
            </a:pPr>
            <a:r>
              <a:rPr lang="ru-RU" b="1" i="1" dirty="0"/>
              <a:t>краб </a:t>
            </a:r>
            <a:r>
              <a:rPr lang="ru-RU" b="1" i="1" dirty="0" err="1" smtClean="0"/>
              <a:t>прісноводний</a:t>
            </a:r>
            <a:r>
              <a:rPr lang="ru-RU" b="1" i="1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Вони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через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316287" cy="267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Поширення і охорона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4392604" cy="3508977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В </a:t>
            </a:r>
            <a:r>
              <a:rPr lang="ru-RU" sz="2000" b="1" dirty="0" err="1"/>
              <a:t>Україні</a:t>
            </a:r>
            <a:r>
              <a:rPr lang="ru-RU" sz="2000" b="1" dirty="0"/>
              <a:t> </a:t>
            </a:r>
            <a:r>
              <a:rPr lang="ru-RU" sz="2000" b="1" dirty="0" err="1"/>
              <a:t>поширені</a:t>
            </a:r>
            <a:r>
              <a:rPr lang="ru-RU" sz="2000" b="1" dirty="0"/>
              <a:t> </a:t>
            </a:r>
            <a:r>
              <a:rPr lang="ru-RU" sz="2000" b="1" dirty="0" err="1"/>
              <a:t>різні</a:t>
            </a:r>
            <a:r>
              <a:rPr lang="ru-RU" sz="2000" b="1" dirty="0"/>
              <a:t> </a:t>
            </a:r>
            <a:r>
              <a:rPr lang="ru-RU" sz="2000" b="1" dirty="0" err="1"/>
              <a:t>представники</a:t>
            </a:r>
            <a:r>
              <a:rPr lang="ru-RU" sz="2000" b="1" dirty="0"/>
              <a:t> </a:t>
            </a:r>
            <a:r>
              <a:rPr lang="ru-RU" sz="2000" b="1" dirty="0" err="1"/>
              <a:t>ракоподібних</a:t>
            </a:r>
            <a:r>
              <a:rPr lang="ru-RU" sz="2000" b="1" dirty="0"/>
              <a:t>. </a:t>
            </a:r>
            <a:r>
              <a:rPr lang="ru-RU" sz="2000" b="1" dirty="0" err="1" smtClean="0"/>
              <a:t>Найвідоміші</a:t>
            </a:r>
            <a:r>
              <a:rPr lang="ru-RU" sz="2000" b="1" dirty="0" smtClean="0"/>
              <a:t> з-</a:t>
            </a:r>
            <a:r>
              <a:rPr lang="ru-RU" sz="2000" b="1" dirty="0" err="1" smtClean="0"/>
              <a:t>поміж</a:t>
            </a:r>
            <a:r>
              <a:rPr lang="ru-RU" sz="2000" b="1" dirty="0" smtClean="0"/>
              <a:t> </a:t>
            </a:r>
            <a:r>
              <a:rPr lang="ru-RU" sz="2000" b="1" dirty="0"/>
              <a:t>них –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довгопалий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широкопалий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/>
              <a:t>річкові</a:t>
            </a:r>
            <a:r>
              <a:rPr lang="ru-RU" sz="2000" b="1" dirty="0"/>
              <a:t> </a:t>
            </a:r>
            <a:r>
              <a:rPr lang="ru-RU" sz="2000" b="1" dirty="0" smtClean="0"/>
              <a:t>раки. </a:t>
            </a:r>
          </a:p>
          <a:p>
            <a:r>
              <a:rPr lang="ru-RU" sz="2000" b="1" dirty="0" err="1" smtClean="0"/>
              <a:t>Широкопалий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річковий</a:t>
            </a:r>
            <a:r>
              <a:rPr lang="ru-RU" sz="2000" b="1" dirty="0" smtClean="0"/>
              <a:t> </a:t>
            </a:r>
            <a:r>
              <a:rPr lang="ru-RU" sz="2000" b="1" dirty="0"/>
              <a:t>рак </a:t>
            </a:r>
            <a:r>
              <a:rPr lang="ru-RU" sz="2000" b="1" dirty="0" err="1"/>
              <a:t>потребує</a:t>
            </a:r>
            <a:r>
              <a:rPr lang="ru-RU" sz="2000" b="1" dirty="0"/>
              <a:t> </a:t>
            </a:r>
            <a:r>
              <a:rPr lang="ru-RU" sz="2000" b="1" dirty="0" err="1"/>
              <a:t>охорони</a:t>
            </a:r>
            <a:r>
              <a:rPr lang="ru-RU" sz="2000" b="1" dirty="0"/>
              <a:t>.  </a:t>
            </a:r>
            <a:r>
              <a:rPr lang="ru-RU" sz="2000" b="1" dirty="0" err="1" smtClean="0"/>
              <a:t>Цей</a:t>
            </a:r>
            <a:r>
              <a:rPr lang="ru-RU" sz="2000" b="1" dirty="0" smtClean="0"/>
              <a:t> </a:t>
            </a:r>
            <a:r>
              <a:rPr lang="ru-RU" sz="2000" b="1" dirty="0"/>
              <a:t>вид занесено до </a:t>
            </a:r>
            <a:r>
              <a:rPr lang="ru-RU" sz="2000" b="1" dirty="0" err="1"/>
              <a:t>Міжнародної</a:t>
            </a:r>
            <a:r>
              <a:rPr lang="ru-RU" sz="2000" b="1" dirty="0"/>
              <a:t> </a:t>
            </a:r>
            <a:r>
              <a:rPr lang="ru-RU" sz="2000" b="1" dirty="0" err="1" smtClean="0"/>
              <a:t>Червоної</a:t>
            </a:r>
            <a:r>
              <a:rPr lang="ru-RU" sz="2000" b="1" dirty="0" smtClean="0"/>
              <a:t> </a:t>
            </a:r>
            <a:r>
              <a:rPr lang="ru-RU" sz="2000" b="1" dirty="0"/>
              <a:t>книги та </a:t>
            </a:r>
            <a:r>
              <a:rPr lang="ru-RU" sz="2000" b="1" dirty="0" err="1"/>
              <a:t>Червоної</a:t>
            </a:r>
            <a:r>
              <a:rPr lang="ru-RU" sz="2000" b="1" dirty="0"/>
              <a:t> книги </a:t>
            </a:r>
            <a:r>
              <a:rPr lang="ru-RU" sz="2000" b="1" dirty="0" err="1"/>
              <a:t>України</a:t>
            </a:r>
            <a:r>
              <a:rPr lang="ru-RU" sz="2000" b="1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6096" y="2595528"/>
            <a:ext cx="2736304" cy="2201624"/>
          </a:xfrm>
          <a:prstGeom prst="hex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6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Impact" panose="020B0806030902050204" pitchFamily="34" charset="0"/>
              </a:rPr>
              <a:t>Різноманітність ракоподібних 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2880436" cy="3508977"/>
          </a:xfr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Омари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лобстери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добре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розвинені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клешні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за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допомогою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яких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вони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розчавлюють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черепашки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молюсків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5625" y="2933327"/>
            <a:ext cx="3312366" cy="228748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355" y="637965"/>
            <a:ext cx="1042586" cy="720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888550" cy="1143000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Impact" panose="020B0806030902050204" pitchFamily="34" charset="0"/>
              </a:rPr>
              <a:t>Різноманітність</a:t>
            </a:r>
            <a:br>
              <a:rPr lang="uk-UA" dirty="0" smtClean="0">
                <a:latin typeface="Impact" panose="020B0806030902050204" pitchFamily="34" charset="0"/>
              </a:rPr>
            </a:br>
            <a:r>
              <a:rPr lang="uk-UA" dirty="0" smtClean="0">
                <a:latin typeface="Impact" panose="020B0806030902050204" pitchFamily="34" charset="0"/>
              </a:rPr>
              <a:t> </a:t>
            </a:r>
            <a:r>
              <a:rPr lang="uk-UA" dirty="0">
                <a:latin typeface="Impact" panose="020B0806030902050204" pitchFamily="34" charset="0"/>
              </a:rPr>
              <a:t>ракоподібних 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3"/>
            <a:ext cx="3888548" cy="3380028"/>
          </a:xfrm>
          <a:solidFill>
            <a:schemeClr val="bg2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Лангусти</a:t>
            </a:r>
            <a:r>
              <a:rPr lang="ru-RU" b="1" i="1" dirty="0"/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клешень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68580" indent="0">
              <a:buNone/>
            </a:pP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Використовуючи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кінцівки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панцир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лангусти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здатні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видавати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голосні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звуки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відлякують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ворогів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2772" y="1974052"/>
            <a:ext cx="4578936" cy="288032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Роль у природі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Бокоплавами та </a:t>
            </a:r>
            <a:r>
              <a:rPr lang="ru-RU" b="1" dirty="0" err="1"/>
              <a:t>водяними</a:t>
            </a:r>
            <a:r>
              <a:rPr lang="ru-RU" b="1" dirty="0"/>
              <a:t> </a:t>
            </a:r>
            <a:r>
              <a:rPr lang="ru-RU" b="1" dirty="0" err="1"/>
              <a:t>віслюками</a:t>
            </a:r>
            <a:r>
              <a:rPr lang="ru-RU" b="1" dirty="0"/>
              <a:t>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мешканці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.</a:t>
            </a:r>
          </a:p>
          <a:p>
            <a:r>
              <a:rPr lang="uk-UA" b="1" dirty="0" smtClean="0"/>
              <a:t>Мокриці: </a:t>
            </a:r>
            <a:r>
              <a:rPr lang="ru-RU" dirty="0" err="1" smtClean="0"/>
              <a:t>беруть</a:t>
            </a:r>
            <a:r>
              <a:rPr lang="ru-RU" dirty="0" smtClean="0"/>
              <a:t> </a:t>
            </a:r>
            <a:r>
              <a:rPr lang="ru-RU" dirty="0"/>
              <a:t>участь у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ґрунтоутворення</a:t>
            </a:r>
            <a:r>
              <a:rPr lang="ru-RU" dirty="0"/>
              <a:t>: </a:t>
            </a:r>
            <a:r>
              <a:rPr lang="ru-RU" dirty="0" err="1"/>
              <a:t>перероблюють</a:t>
            </a:r>
            <a:r>
              <a:rPr lang="ru-RU" dirty="0"/>
              <a:t> </a:t>
            </a:r>
            <a:r>
              <a:rPr lang="ru-RU" dirty="0" err="1"/>
              <a:t>рештки</a:t>
            </a:r>
            <a:r>
              <a:rPr lang="ru-RU" dirty="0"/>
              <a:t> </a:t>
            </a:r>
            <a:r>
              <a:rPr lang="ru-RU" dirty="0" err="1"/>
              <a:t>органіки</a:t>
            </a:r>
            <a:r>
              <a:rPr lang="ru-RU" dirty="0"/>
              <a:t>, </a:t>
            </a:r>
            <a:r>
              <a:rPr lang="ru-RU" dirty="0" err="1"/>
              <a:t>збагачують</a:t>
            </a:r>
            <a:r>
              <a:rPr lang="ru-RU" dirty="0"/>
              <a:t> нею </a:t>
            </a:r>
            <a:r>
              <a:rPr lang="ru-RU" dirty="0" err="1"/>
              <a:t>ґрунт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/>
              <a:t>Річкові</a:t>
            </a:r>
            <a:r>
              <a:rPr lang="ru-RU" b="1" dirty="0"/>
              <a:t> раки </a:t>
            </a:r>
            <a:r>
              <a:rPr lang="ru-RU" dirty="0" err="1"/>
              <a:t>населяють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чистою водою та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умістом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. Тому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покажчиками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8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Промислове значення </a:t>
            </a:r>
            <a:endParaRPr lang="ru-RU" sz="48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ru-RU" dirty="0">
                <a:ln>
                  <a:solidFill>
                    <a:schemeClr val="accent5"/>
                  </a:solidFill>
                </a:ln>
              </a:rPr>
              <a:t>До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промислових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видів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ракоподібних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належать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різні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види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омарів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і </a:t>
            </a:r>
            <a:r>
              <a:rPr lang="ru-RU" dirty="0" err="1" smtClean="0">
                <a:ln>
                  <a:solidFill>
                    <a:schemeClr val="accent5"/>
                  </a:solidFill>
                </a:ln>
              </a:rPr>
              <a:t>лангустів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що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accent5"/>
                  </a:solidFill>
                </a:ln>
              </a:rPr>
              <a:t>мешкають</a:t>
            </a:r>
            <a:r>
              <a:rPr lang="ru-RU" dirty="0">
                <a:ln>
                  <a:solidFill>
                    <a:schemeClr val="accent5"/>
                  </a:solidFill>
                </a:ln>
              </a:rPr>
              <a:t> у </a:t>
            </a:r>
            <a:r>
              <a:rPr lang="ru-RU" dirty="0" smtClean="0">
                <a:ln>
                  <a:solidFill>
                    <a:schemeClr val="accent5"/>
                  </a:solidFill>
                </a:ln>
              </a:rPr>
              <a:t>морях</a:t>
            </a:r>
          </a:p>
          <a:p>
            <a:endParaRPr lang="ru-RU" dirty="0">
              <a:ln>
                <a:solidFill>
                  <a:schemeClr val="accent5"/>
                </a:solidFill>
              </a:ln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494495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48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Цікаво</a:t>
            </a:r>
            <a:r>
              <a:rPr lang="ru-RU" b="1" dirty="0" smtClean="0"/>
              <a:t>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1772816"/>
            <a:ext cx="4464612" cy="4059813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 smtClean="0"/>
              <a:t>Ваблячий</a:t>
            </a:r>
            <a:r>
              <a:rPr lang="ru-RU" b="1" i="1" dirty="0" smtClean="0"/>
              <a:t> </a:t>
            </a:r>
            <a:r>
              <a:rPr lang="ru-RU" b="1" i="1" dirty="0"/>
              <a:t>краб </a:t>
            </a:r>
            <a:r>
              <a:rPr lang="ru-RU" dirty="0" err="1"/>
              <a:t>живе</a:t>
            </a:r>
            <a:r>
              <a:rPr lang="ru-RU" dirty="0"/>
              <a:t> у </a:t>
            </a:r>
            <a:r>
              <a:rPr lang="ru-RU" dirty="0" err="1" smtClean="0"/>
              <a:t>припливно-відпливній</a:t>
            </a:r>
            <a:r>
              <a:rPr lang="ru-RU" dirty="0" smtClean="0"/>
              <a:t>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морів</a:t>
            </a:r>
            <a:r>
              <a:rPr lang="ru-RU" dirty="0"/>
              <a:t>. Свою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краб </a:t>
            </a:r>
            <a:r>
              <a:rPr lang="ru-RU" dirty="0" err="1" smtClean="0"/>
              <a:t>дістав</a:t>
            </a:r>
            <a:r>
              <a:rPr lang="ru-RU" dirty="0" smtClean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особливостям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відступає</a:t>
            </a:r>
            <a:r>
              <a:rPr lang="ru-RU" dirty="0"/>
              <a:t> до води </a:t>
            </a:r>
            <a:r>
              <a:rPr lang="ru-RU" dirty="0" err="1" smtClean="0"/>
              <a:t>задкуючи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клешень</a:t>
            </a:r>
            <a:r>
              <a:rPr lang="ru-RU" dirty="0"/>
              <a:t>.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краб </a:t>
            </a:r>
            <a:r>
              <a:rPr lang="ru-RU" dirty="0" err="1" smtClean="0"/>
              <a:t>запрошує</a:t>
            </a:r>
            <a:r>
              <a:rPr lang="ru-RU" dirty="0" smtClean="0"/>
              <a:t> («вабить») ворога разом </a:t>
            </a:r>
            <a:r>
              <a:rPr lang="ru-RU" dirty="0" err="1" smtClean="0"/>
              <a:t>із</a:t>
            </a:r>
            <a:r>
              <a:rPr lang="ru-RU" dirty="0" smtClean="0"/>
              <a:t> собою у воду.</a:t>
            </a:r>
          </a:p>
          <a:p>
            <a:r>
              <a:rPr lang="en-US" dirty="0">
                <a:hlinkClick r:id="rId2"/>
              </a:rPr>
              <a:t>http://www.zoolog.com.ua/ru/naiprost46.html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33" y="1196752"/>
            <a:ext cx="20669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ÐÑÐ°Ð³Ð¸ ÐºÑÐ°Ð±Ð¾Ð² Ð¼Ð°Ð½ÑÑÐ¸Ñ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1752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Цікаво</a:t>
            </a:r>
            <a:r>
              <a:rPr lang="ru-RU" b="1" dirty="0" smtClean="0"/>
              <a:t>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Краб </a:t>
            </a:r>
            <a:r>
              <a:rPr lang="ru-RU" b="1" i="1" dirty="0" err="1"/>
              <a:t>пальмовий</a:t>
            </a:r>
            <a:r>
              <a:rPr lang="ru-RU" b="1" i="1" dirty="0"/>
              <a:t> </a:t>
            </a:r>
            <a:r>
              <a:rPr lang="ru-RU" b="1" i="1" dirty="0" err="1"/>
              <a:t>злодій</a:t>
            </a:r>
            <a:r>
              <a:rPr lang="ru-RU" b="1" i="1" dirty="0"/>
              <a:t> </a:t>
            </a:r>
            <a:r>
              <a:rPr lang="ru-RU" dirty="0" err="1"/>
              <a:t>отримав</a:t>
            </a:r>
            <a:r>
              <a:rPr lang="ru-RU" dirty="0"/>
              <a:t> свою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непорозумінню</a:t>
            </a:r>
            <a:r>
              <a:rPr lang="ru-RU" dirty="0"/>
              <a:t>. </a:t>
            </a:r>
            <a:r>
              <a:rPr lang="ru-RU" dirty="0" err="1"/>
              <a:t>Довгий</a:t>
            </a:r>
            <a:r>
              <a:rPr lang="ru-RU" dirty="0"/>
              <a:t> </a:t>
            </a:r>
            <a:r>
              <a:rPr lang="ru-RU" dirty="0" smtClean="0"/>
              <a:t>час </a:t>
            </a:r>
            <a:r>
              <a:rPr lang="ru-RU" dirty="0" err="1" smtClean="0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мешканці</a:t>
            </a:r>
            <a:r>
              <a:rPr lang="ru-RU" dirty="0"/>
              <a:t> </a:t>
            </a:r>
            <a:r>
              <a:rPr lang="ru-RU" dirty="0" err="1"/>
              <a:t>піщаних</a:t>
            </a:r>
            <a:r>
              <a:rPr lang="ru-RU" dirty="0"/>
              <a:t> </a:t>
            </a:r>
            <a:r>
              <a:rPr lang="ru-RU" dirty="0" err="1"/>
              <a:t>пляжів</a:t>
            </a:r>
            <a:r>
              <a:rPr lang="ru-RU" dirty="0"/>
              <a:t>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 </a:t>
            </a:r>
            <a:r>
              <a:rPr lang="ru-RU" dirty="0" err="1"/>
              <a:t>залазять</a:t>
            </a:r>
            <a:r>
              <a:rPr lang="ru-RU" dirty="0"/>
              <a:t> на </a:t>
            </a:r>
            <a:r>
              <a:rPr lang="ru-RU" dirty="0" err="1" smtClean="0"/>
              <a:t>пальми</a:t>
            </a:r>
            <a:r>
              <a:rPr lang="ru-RU" dirty="0" smtClean="0"/>
              <a:t>, </a:t>
            </a:r>
            <a:r>
              <a:rPr lang="ru-RU" dirty="0" err="1" smtClean="0"/>
              <a:t>зрізують</a:t>
            </a:r>
            <a:r>
              <a:rPr lang="ru-RU" dirty="0" smtClean="0"/>
              <a:t> </a:t>
            </a:r>
            <a:r>
              <a:rPr lang="ru-RU" dirty="0"/>
              <a:t>клешнями </a:t>
            </a:r>
            <a:r>
              <a:rPr lang="ru-RU" dirty="0" err="1"/>
              <a:t>кокосові</a:t>
            </a:r>
            <a:r>
              <a:rPr lang="ru-RU" dirty="0"/>
              <a:t> </a:t>
            </a:r>
            <a:r>
              <a:rPr lang="ru-RU" dirty="0" err="1"/>
              <a:t>горіхи</a:t>
            </a:r>
            <a:r>
              <a:rPr lang="ru-RU" dirty="0"/>
              <a:t> та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м’якушем</a:t>
            </a:r>
            <a:r>
              <a:rPr lang="ru-RU" dirty="0"/>
              <a:t>. Але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підтвердилися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краби</a:t>
            </a:r>
            <a:r>
              <a:rPr lang="ru-RU" dirty="0"/>
              <a:t> не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розламувати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клешень</a:t>
            </a:r>
            <a:r>
              <a:rPr lang="ru-RU" dirty="0"/>
              <a:t> </a:t>
            </a:r>
            <a:r>
              <a:rPr lang="ru-RU" dirty="0" err="1" smtClean="0"/>
              <a:t>шкаралупу</a:t>
            </a:r>
            <a:r>
              <a:rPr lang="ru-RU" dirty="0" smtClean="0"/>
              <a:t> </a:t>
            </a:r>
            <a:r>
              <a:rPr lang="ru-RU" dirty="0" err="1" smtClean="0"/>
              <a:t>кокосових</a:t>
            </a:r>
            <a:r>
              <a:rPr lang="ru-RU" dirty="0" smtClean="0"/>
              <a:t> </a:t>
            </a:r>
            <a:r>
              <a:rPr lang="ru-RU" dirty="0" err="1"/>
              <a:t>горіхів</a:t>
            </a:r>
            <a:r>
              <a:rPr lang="ru-RU" dirty="0"/>
              <a:t>.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хижа</a:t>
            </a:r>
            <a:r>
              <a:rPr lang="ru-RU" dirty="0"/>
              <a:t> </a:t>
            </a:r>
            <a:r>
              <a:rPr lang="ru-RU" dirty="0" err="1"/>
              <a:t>тварина</a:t>
            </a:r>
            <a:r>
              <a:rPr lang="ru-RU" dirty="0"/>
              <a:t> залазить на </a:t>
            </a:r>
            <a:r>
              <a:rPr lang="ru-RU" dirty="0" err="1"/>
              <a:t>пальми</a:t>
            </a:r>
            <a:r>
              <a:rPr lang="ru-RU" dirty="0"/>
              <a:t> в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/>
              <a:t>безхребетних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1052736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9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УЗАГАЛЬНЕННЯ ЗНАНЬ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b="1" dirty="0" smtClean="0"/>
              <a:t>Для </a:t>
            </a:r>
            <a:r>
              <a:rPr lang="ru-RU" sz="3400" b="1" dirty="0" err="1"/>
              <a:t>ракоподібних</a:t>
            </a:r>
            <a:r>
              <a:rPr lang="ru-RU" sz="3400" b="1" dirty="0"/>
              <a:t> </a:t>
            </a:r>
            <a:r>
              <a:rPr lang="ru-RU" sz="3400" b="1" dirty="0" err="1"/>
              <a:t>характерні</a:t>
            </a:r>
            <a:r>
              <a:rPr lang="ru-RU" sz="3400" b="1" dirty="0"/>
              <a:t> </a:t>
            </a:r>
            <a:r>
              <a:rPr lang="ru-RU" sz="3400" b="1" dirty="0" err="1"/>
              <a:t>такі</a:t>
            </a:r>
            <a:r>
              <a:rPr lang="ru-RU" sz="3400" b="1" dirty="0"/>
              <a:t> </a:t>
            </a:r>
            <a:r>
              <a:rPr lang="ru-RU" sz="3400" b="1" dirty="0" err="1"/>
              <a:t>ознаки</a:t>
            </a:r>
            <a:r>
              <a:rPr lang="ru-RU" sz="3400" b="1" dirty="0"/>
              <a:t>: </a:t>
            </a:r>
            <a:endParaRPr lang="ru-RU" sz="3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головогруди;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 </a:t>
            </a:r>
            <a:r>
              <a:rPr lang="ru-RU" b="1" i="1" dirty="0" err="1"/>
              <a:t>наявність</a:t>
            </a:r>
            <a:r>
              <a:rPr lang="ru-RU" b="1" i="1" dirty="0"/>
              <a:t> </a:t>
            </a:r>
            <a:r>
              <a:rPr lang="ru-RU" b="1" i="1" dirty="0" err="1"/>
              <a:t>двох</a:t>
            </a:r>
            <a:r>
              <a:rPr lang="ru-RU" b="1" i="1" dirty="0"/>
              <a:t> </a:t>
            </a:r>
            <a:r>
              <a:rPr lang="ru-RU" b="1" i="1" dirty="0" smtClean="0"/>
              <a:t>пар </a:t>
            </a:r>
            <a:r>
              <a:rPr lang="ru-RU" b="1" i="1" dirty="0" err="1" smtClean="0"/>
              <a:t>вусиків</a:t>
            </a:r>
            <a:r>
              <a:rPr lang="ru-RU" b="1" i="1" dirty="0"/>
              <a:t>; </a:t>
            </a:r>
            <a:endParaRPr lang="ru-RU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err="1" smtClean="0"/>
              <a:t>складні</a:t>
            </a:r>
            <a:r>
              <a:rPr lang="ru-RU" b="1" i="1" dirty="0" smtClean="0"/>
              <a:t> </a:t>
            </a:r>
            <a:r>
              <a:rPr lang="ru-RU" b="1" i="1" dirty="0" err="1"/>
              <a:t>очі</a:t>
            </a:r>
            <a:r>
              <a:rPr lang="ru-RU" b="1" i="1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 </a:t>
            </a:r>
            <a:r>
              <a:rPr lang="ru-RU" b="1" i="1" dirty="0" err="1"/>
              <a:t>органи</a:t>
            </a:r>
            <a:r>
              <a:rPr lang="ru-RU" b="1" i="1" dirty="0"/>
              <a:t> </a:t>
            </a:r>
            <a:r>
              <a:rPr lang="ru-RU" b="1" i="1" dirty="0" err="1"/>
              <a:t>дихання</a:t>
            </a:r>
            <a:r>
              <a:rPr lang="ru-RU" b="1" i="1" dirty="0"/>
              <a:t> – </a:t>
            </a:r>
            <a:r>
              <a:rPr lang="ru-RU" b="1" i="1" dirty="0" err="1"/>
              <a:t>зябра</a:t>
            </a:r>
            <a:r>
              <a:rPr lang="ru-RU" b="1" i="1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 </a:t>
            </a:r>
            <a:r>
              <a:rPr lang="ru-RU" b="1" i="1" dirty="0" err="1"/>
              <a:t>більшість</a:t>
            </a:r>
            <a:r>
              <a:rPr lang="ru-RU" b="1" i="1" dirty="0"/>
              <a:t> </a:t>
            </a:r>
            <a:r>
              <a:rPr lang="ru-RU" b="1" i="1" dirty="0" err="1"/>
              <a:t>видів</a:t>
            </a:r>
            <a:r>
              <a:rPr lang="ru-RU" b="1" i="1" dirty="0"/>
              <a:t> </a:t>
            </a:r>
            <a:r>
              <a:rPr lang="ru-RU" b="1" i="1" dirty="0" err="1"/>
              <a:t>мешкає</a:t>
            </a:r>
            <a:r>
              <a:rPr lang="ru-RU" b="1" i="1" dirty="0"/>
              <a:t> у </a:t>
            </a:r>
            <a:r>
              <a:rPr lang="ru-RU" b="1" i="1" dirty="0" err="1" smtClean="0"/>
              <a:t>водоймах</a:t>
            </a:r>
            <a:r>
              <a:rPr lang="ru-RU" b="1" i="1" dirty="0"/>
              <a:t>, </a:t>
            </a:r>
            <a:r>
              <a:rPr lang="ru-RU" b="1" i="1" dirty="0" err="1"/>
              <a:t>деякі</a:t>
            </a:r>
            <a:r>
              <a:rPr lang="ru-RU" b="1" i="1" dirty="0"/>
              <a:t> (</a:t>
            </a:r>
            <a:r>
              <a:rPr lang="ru-RU" b="1" i="1" dirty="0" err="1"/>
              <a:t>наприклад</a:t>
            </a:r>
            <a:r>
              <a:rPr lang="ru-RU" b="1" i="1" dirty="0"/>
              <a:t>, </a:t>
            </a:r>
            <a:r>
              <a:rPr lang="ru-RU" b="1" i="1" dirty="0" err="1"/>
              <a:t>мокриці</a:t>
            </a:r>
            <a:r>
              <a:rPr lang="ru-RU" b="1" i="1" dirty="0"/>
              <a:t>) – у </a:t>
            </a:r>
            <a:r>
              <a:rPr lang="ru-RU" b="1" i="1" dirty="0" err="1"/>
              <a:t>вологих</a:t>
            </a:r>
            <a:r>
              <a:rPr lang="ru-RU" b="1" i="1" dirty="0"/>
              <a:t> </a:t>
            </a:r>
            <a:r>
              <a:rPr lang="ru-RU" b="1" i="1" dirty="0" err="1"/>
              <a:t>місцях</a:t>
            </a:r>
            <a:r>
              <a:rPr lang="ru-RU" b="1" i="1" dirty="0"/>
              <a:t> суходолу</a:t>
            </a:r>
            <a:r>
              <a:rPr lang="ru-RU" b="1" i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прямий</a:t>
            </a:r>
            <a:r>
              <a:rPr lang="ru-RU" b="1" i="1" dirty="0"/>
              <a:t>.</a:t>
            </a:r>
          </a:p>
          <a:p>
            <a:r>
              <a:rPr lang="ru-RU" sz="3100" b="1" dirty="0" err="1"/>
              <a:t>Серед</a:t>
            </a:r>
            <a:r>
              <a:rPr lang="ru-RU" sz="3100" b="1" dirty="0"/>
              <a:t> </a:t>
            </a:r>
            <a:r>
              <a:rPr lang="ru-RU" sz="3100" b="1" dirty="0" err="1"/>
              <a:t>ракоподібних</a:t>
            </a:r>
            <a:r>
              <a:rPr lang="ru-RU" sz="3100" b="1" dirty="0"/>
              <a:t> </a:t>
            </a:r>
            <a:r>
              <a:rPr lang="ru-RU" sz="3100" b="1" dirty="0" err="1"/>
              <a:t>багато</a:t>
            </a:r>
            <a:r>
              <a:rPr lang="ru-RU" sz="3100" b="1" dirty="0"/>
              <a:t> </a:t>
            </a:r>
            <a:r>
              <a:rPr lang="ru-RU" sz="3100" b="1" dirty="0" err="1"/>
              <a:t>промислових</a:t>
            </a:r>
            <a:r>
              <a:rPr lang="ru-RU" sz="3100" b="1" dirty="0"/>
              <a:t> </a:t>
            </a:r>
            <a:r>
              <a:rPr lang="ru-RU" sz="3100" b="1" dirty="0" err="1"/>
              <a:t>видів</a:t>
            </a:r>
            <a:r>
              <a:rPr lang="ru-RU" sz="3100" b="1" dirty="0"/>
              <a:t>, </a:t>
            </a:r>
            <a:r>
              <a:rPr lang="ru-RU" sz="3100" b="1" dirty="0" err="1"/>
              <a:t>які</a:t>
            </a:r>
            <a:r>
              <a:rPr lang="ru-RU" sz="3100" b="1" dirty="0"/>
              <a:t> </a:t>
            </a:r>
            <a:r>
              <a:rPr lang="ru-RU" sz="3100" b="1" dirty="0" err="1"/>
              <a:t>споживає</a:t>
            </a:r>
            <a:r>
              <a:rPr lang="ru-RU" sz="3100" b="1" dirty="0"/>
              <a:t> </a:t>
            </a:r>
            <a:r>
              <a:rPr lang="ru-RU" sz="3100" b="1" dirty="0" err="1"/>
              <a:t>людина</a:t>
            </a:r>
            <a:r>
              <a:rPr lang="ru-RU" sz="3100" b="1" dirty="0"/>
              <a:t>; </a:t>
            </a:r>
            <a:r>
              <a:rPr lang="ru-RU" sz="3100" b="1" dirty="0" smtClean="0"/>
              <a:t>вони </a:t>
            </a:r>
            <a:r>
              <a:rPr lang="ru-RU" sz="3100" b="1" dirty="0" err="1" smtClean="0"/>
              <a:t>самі</a:t>
            </a:r>
            <a:r>
              <a:rPr lang="ru-RU" sz="3100" b="1" dirty="0" smtClean="0"/>
              <a:t> </a:t>
            </a:r>
            <a:r>
              <a:rPr lang="ru-RU" sz="3100" b="1" dirty="0"/>
              <a:t>є поживою для </a:t>
            </a:r>
            <a:r>
              <a:rPr lang="ru-RU" sz="3100" b="1" dirty="0" err="1"/>
              <a:t>різних</a:t>
            </a:r>
            <a:r>
              <a:rPr lang="ru-RU" sz="3100" b="1" dirty="0"/>
              <a:t> </a:t>
            </a:r>
            <a:r>
              <a:rPr lang="ru-RU" sz="3100" b="1" dirty="0" err="1"/>
              <a:t>тварин</a:t>
            </a:r>
            <a:r>
              <a:rPr lang="ru-RU" sz="3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6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Перевірте</a:t>
            </a:r>
            <a:r>
              <a:rPr lang="ru-RU" b="1" dirty="0" smtClean="0"/>
              <a:t> </a:t>
            </a:r>
            <a:r>
              <a:rPr lang="ru-RU" b="1" dirty="0" err="1" smtClean="0"/>
              <a:t>здобуті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ракоподібним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ракоподібних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у</a:t>
            </a:r>
          </a:p>
          <a:p>
            <a:pPr marL="68580" indent="0">
              <a:buNone/>
            </a:pPr>
            <a:r>
              <a:rPr lang="ru-RU" dirty="0" err="1"/>
              <a:t>прісних</a:t>
            </a:r>
            <a:r>
              <a:rPr lang="ru-RU" dirty="0"/>
              <a:t> </a:t>
            </a:r>
            <a:r>
              <a:rPr lang="ru-RU" dirty="0" err="1"/>
              <a:t>водоймах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ракоподібних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на </a:t>
            </a:r>
            <a:r>
              <a:rPr lang="ru-RU" dirty="0" err="1" smtClean="0"/>
              <a:t>суходолі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ракоподібні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у морях? </a:t>
            </a:r>
            <a:endParaRPr lang="ru-RU" dirty="0" smtClean="0"/>
          </a:p>
          <a:p>
            <a:r>
              <a:rPr lang="ru-RU" dirty="0" smtClean="0"/>
              <a:t> Яка  роль </a:t>
            </a:r>
            <a:r>
              <a:rPr lang="ru-RU" dirty="0" err="1"/>
              <a:t>ракоподібних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 та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248590" cy="114300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Зовнішня будова  рака річкового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492896"/>
            <a:ext cx="6696860" cy="3339733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Тіло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річкового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рака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</a:rPr>
              <a:t>головогруди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зверху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вкриті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суцільним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панциром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, і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черевце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складається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окремих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рухливих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сегментів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укритих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щитками .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самок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черевце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ширше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за головогруди, у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самців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вужче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передній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частині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тіла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рухомих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стебельцях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розташовані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складні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очі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600" b="1" dirty="0" smtClean="0">
              <a:solidFill>
                <a:schemeClr val="accent2">
                  <a:lumMod val="75000"/>
                </a:schemeClr>
              </a:solidFill>
              <a:hlinkClick r:id="rId2"/>
            </a:endParaRPr>
          </a:p>
          <a:p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www.google.com/search?q=%D1%80%D0%B0%D0%BA+%D1%80%D1%96%D1%87%D0%BA%D0%BE%D0%B2%D0%B8%D0%B9&amp;rlz=1C1CHBD_ruUA832UA832&amp;tbm=isch&amp;source=iu&amp;ictx=1&amp;fir=shYCSdh1b6IGiM%253A%252C9YDC2TVlr-qs1M%252C%252Fm%252F01s4t_&amp;vet=1&amp;usg=AI4_-kR3TTtalu-9wCvzFEK09-fi9kCYnw&amp;sa=X&amp;ved=2ahUKEwiQt436npPjAhVKmIsKHbXoDn4Q_h0wPHoECAYQCQ#imgrc=shYCSdh1b6IGiM: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44694"/>
            <a:ext cx="2819400" cy="1619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Цікаво</a:t>
            </a:r>
            <a:r>
              <a:rPr lang="ru-RU" b="1" dirty="0" smtClean="0"/>
              <a:t>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/>
              <a:t>промислове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планктонні</a:t>
            </a:r>
            <a:r>
              <a:rPr lang="ru-RU" dirty="0"/>
              <a:t> </a:t>
            </a:r>
            <a:r>
              <a:rPr lang="ru-RU" b="1" i="1" dirty="0" err="1"/>
              <a:t>евфаузієві</a:t>
            </a:r>
            <a:r>
              <a:rPr lang="ru-RU" b="1" i="1" dirty="0"/>
              <a:t> рачки</a:t>
            </a:r>
            <a:r>
              <a:rPr lang="ru-RU" dirty="0"/>
              <a:t>. </a:t>
            </a:r>
            <a:r>
              <a:rPr lang="ru-RU" dirty="0" smtClean="0"/>
              <a:t>Вони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побутовою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кріль</a:t>
            </a:r>
            <a:r>
              <a:rPr lang="ru-RU" dirty="0" smtClean="0"/>
              <a:t>».</a:t>
            </a:r>
          </a:p>
          <a:p>
            <a:r>
              <a:rPr lang="en-US" dirty="0">
                <a:hlinkClick r:id="rId2"/>
              </a:rPr>
              <a:t>https://ru.wikipedia.org/wiki/%D0%9A%D1%80%D0%B8%D0%BB%D1%8C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252412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9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Джерела інформації </a:t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 Цікаві факти про крабів : </a:t>
            </a:r>
          </a:p>
          <a:p>
            <a:pPr marL="68580" indent="0">
              <a:buNone/>
            </a:pPr>
            <a:r>
              <a:rPr lang="uk-UA" sz="1800" dirty="0" smtClean="0"/>
              <a:t>Факт Дня </a:t>
            </a:r>
            <a:r>
              <a:rPr lang="uk-UA" sz="1800" dirty="0"/>
              <a:t>//</a:t>
            </a:r>
            <a:r>
              <a:rPr lang="uk-UA" sz="1800" dirty="0" smtClean="0"/>
              <a:t>режим доступу</a:t>
            </a:r>
            <a:r>
              <a:rPr lang="uk-UA" sz="1800" dirty="0"/>
              <a:t>//</a:t>
            </a:r>
            <a:r>
              <a:rPr lang="en-US" sz="1800" dirty="0"/>
              <a:t>https://</a:t>
            </a:r>
            <a:r>
              <a:rPr lang="en-US" sz="1800" dirty="0" smtClean="0"/>
              <a:t>www.factday.net/10-24-cikave-pro-krabiv.html</a:t>
            </a:r>
            <a:endParaRPr lang="uk-UA" sz="1800" dirty="0" smtClean="0"/>
          </a:p>
          <a:p>
            <a:r>
              <a:rPr lang="ru-RU" sz="1800" b="1" i="1" dirty="0" err="1" smtClean="0"/>
              <a:t>Евфаузієві</a:t>
            </a:r>
            <a:r>
              <a:rPr lang="ru-RU" sz="1800" b="1" i="1" dirty="0" smtClean="0"/>
              <a:t> </a:t>
            </a:r>
            <a:r>
              <a:rPr lang="ru-RU" sz="1800" b="1" i="1" dirty="0"/>
              <a:t>рачки</a:t>
            </a:r>
            <a:r>
              <a:rPr lang="ru-RU" sz="1800" dirty="0"/>
              <a:t>.</a:t>
            </a:r>
            <a:endParaRPr lang="uk-UA" sz="1800" dirty="0" smtClean="0">
              <a:hlinkClick r:id="rId2"/>
            </a:endParaRPr>
          </a:p>
          <a:p>
            <a:pPr marL="68580" indent="0"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://ru.wikipedia.org/wiki/%</a:t>
            </a:r>
            <a:r>
              <a:rPr lang="en-US" sz="1800" dirty="0" smtClean="0">
                <a:hlinkClick r:id="rId2"/>
              </a:rPr>
              <a:t>D0%9A%D1%80%D0%B8%D0%BB%D1%8C</a:t>
            </a:r>
            <a:endParaRPr lang="uk-UA" sz="1800" dirty="0" smtClean="0"/>
          </a:p>
          <a:p>
            <a:pPr marL="68580" indent="0">
              <a:buNone/>
            </a:pPr>
            <a:r>
              <a:rPr lang="uk-UA" sz="1800" dirty="0" smtClean="0"/>
              <a:t>Креветка піщана </a:t>
            </a:r>
            <a:r>
              <a:rPr lang="en-US" sz="1800" dirty="0">
                <a:hlinkClick r:id="rId3"/>
              </a:rPr>
              <a:t>https://www.google.com/search?q=</a:t>
            </a:r>
            <a:r>
              <a:rPr lang="ru-RU" sz="1800" dirty="0" err="1">
                <a:hlinkClick r:id="rId3"/>
              </a:rPr>
              <a:t>Креветка+піщана</a:t>
            </a:r>
            <a:r>
              <a:rPr lang="ru-RU" sz="1800" dirty="0">
                <a:hlinkClick r:id="rId3"/>
              </a:rPr>
              <a:t>&amp;</a:t>
            </a:r>
            <a:r>
              <a:rPr lang="en-US" sz="1800" dirty="0" err="1" smtClean="0">
                <a:hlinkClick r:id="rId3"/>
              </a:rPr>
              <a:t>rlz</a:t>
            </a:r>
            <a:r>
              <a:rPr lang="en-US" sz="1800" dirty="0" smtClean="0">
                <a:hlinkClick r:id="rId3"/>
              </a:rPr>
              <a:t>=1C1CHBD_ruUA832UA832&amp;tbm=</a:t>
            </a:r>
            <a:r>
              <a:rPr lang="en-US" sz="1800" dirty="0" err="1" smtClean="0">
                <a:hlinkClick r:id="rId3"/>
              </a:rPr>
              <a:t>isch&amp;source</a:t>
            </a:r>
            <a:r>
              <a:rPr lang="en-US" sz="1800" dirty="0" smtClean="0">
                <a:hlinkClick r:id="rId3"/>
              </a:rPr>
              <a:t>=</a:t>
            </a:r>
            <a:r>
              <a:rPr lang="en-US" sz="1800" dirty="0" err="1" smtClean="0">
                <a:hlinkClick r:id="rId3"/>
              </a:rPr>
              <a:t>iu&amp;ictx</a:t>
            </a:r>
            <a:r>
              <a:rPr lang="en-US" sz="1800" dirty="0" smtClean="0">
                <a:hlinkClick r:id="rId3"/>
              </a:rPr>
              <a:t>=1&amp;fir=dGPrhF452XcZqM%253A%252CjNFlzYhytj3WUM%252C%252Fm%252F0bv4z2&amp;ve</a:t>
            </a:r>
            <a:endParaRPr lang="uk-UA" sz="1800" dirty="0" smtClean="0"/>
          </a:p>
          <a:p>
            <a:pPr marL="68580" indent="0">
              <a:buNone/>
            </a:pPr>
            <a:r>
              <a:rPr lang="en-US" sz="1800" dirty="0">
                <a:hlinkClick r:id="rId4"/>
              </a:rPr>
              <a:t>https://www.google.com/search?q=%D0%9A%D1%80%D0%B5%D0%B2%D0%B5%D1%82%D0%BA%D0%B0+%D0%BF%D1%96%D1%89%D0%B0%D0%BD%D0%B0&amp;rlz=1C1CHBD_ruUA832UA832&amp;tbm=isch&amp;source=iu&amp;ictx=1&amp;fir=dGPrhF452XcZqM%253A%252CjNFlzYhytj3WUM%252C%252Fm%252F0bv4z2&amp;vet=1&amp;usg=AI4_-kQ4ObgF-I9GWh6t5eYiLWOX_DagKA&amp;sa=X&amp;ved=2ahUKEwiq1JXnnZTjAhVCkMMKHXoVBUEQ_B0wN3oECAUQAw#imgrc=dGPrhF452XcZqM:</a:t>
            </a:r>
            <a:endParaRPr lang="ru-RU" sz="1800" dirty="0"/>
          </a:p>
          <a:p>
            <a:pPr marL="68580" indent="0">
              <a:buNone/>
            </a:pPr>
            <a:endParaRPr lang="uk-UA" sz="1800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0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В </a:t>
            </a:r>
            <a:r>
              <a:rPr lang="uk-UA" dirty="0" err="1"/>
              <a:t>мире</a:t>
            </a:r>
            <a:r>
              <a:rPr lang="uk-UA" dirty="0"/>
              <a:t> </a:t>
            </a:r>
            <a:r>
              <a:rPr lang="uk-UA" dirty="0" err="1"/>
              <a:t>животн</a:t>
            </a:r>
            <a:r>
              <a:rPr lang="ru-RU" dirty="0"/>
              <a:t>ы</a:t>
            </a:r>
            <a:r>
              <a:rPr lang="uk-UA" dirty="0" smtClean="0"/>
              <a:t>х</a:t>
            </a:r>
            <a:endParaRPr lang="ru-RU" dirty="0"/>
          </a:p>
          <a:p>
            <a:pPr marL="68580" indent="0">
              <a:buNone/>
            </a:pPr>
            <a:r>
              <a:rPr lang="ru-RU" u="sng" dirty="0" err="1" smtClean="0">
                <a:hlinkClick r:id="rId2"/>
              </a:rPr>
              <a:t>http</a:t>
            </a:r>
            <a:r>
              <a:rPr lang="uk-UA" u="sng" dirty="0">
                <a:hlinkClick r:id="rId2"/>
              </a:rPr>
              <a:t>://</a:t>
            </a:r>
            <a:r>
              <a:rPr lang="ru-RU" u="sng" dirty="0" err="1">
                <a:hlinkClick r:id="rId2"/>
              </a:rPr>
              <a:t>www</a:t>
            </a:r>
            <a:r>
              <a:rPr lang="uk-UA" u="sng" dirty="0">
                <a:hlinkClick r:id="rId2"/>
              </a:rPr>
              <a:t>.</a:t>
            </a:r>
            <a:r>
              <a:rPr lang="ru-RU" u="sng" dirty="0" err="1">
                <a:hlinkClick r:id="rId2"/>
              </a:rPr>
              <a:t>zoolog</a:t>
            </a:r>
            <a:r>
              <a:rPr lang="uk-UA" u="sng" dirty="0">
                <a:hlinkClick r:id="rId2"/>
              </a:rPr>
              <a:t>.</a:t>
            </a:r>
            <a:r>
              <a:rPr lang="ru-RU" u="sng" dirty="0" err="1">
                <a:hlinkClick r:id="rId2"/>
              </a:rPr>
              <a:t>com</a:t>
            </a:r>
            <a:r>
              <a:rPr lang="uk-UA" u="sng" dirty="0">
                <a:hlinkClick r:id="rId2"/>
              </a:rPr>
              <a:t>.</a:t>
            </a:r>
            <a:r>
              <a:rPr lang="ru-RU" u="sng" dirty="0" err="1">
                <a:hlinkClick r:id="rId2"/>
              </a:rPr>
              <a:t>ua</a:t>
            </a:r>
            <a:r>
              <a:rPr lang="uk-UA" u="sng" dirty="0">
                <a:hlinkClick r:id="rId2"/>
              </a:rPr>
              <a:t>/</a:t>
            </a:r>
            <a:r>
              <a:rPr lang="ru-RU" u="sng" dirty="0" err="1">
                <a:hlinkClick r:id="rId2"/>
              </a:rPr>
              <a:t>ru</a:t>
            </a:r>
            <a:r>
              <a:rPr lang="uk-UA" u="sng" dirty="0">
                <a:hlinkClick r:id="rId2"/>
              </a:rPr>
              <a:t>/</a:t>
            </a:r>
            <a:r>
              <a:rPr lang="ru-RU" u="sng" dirty="0" err="1">
                <a:hlinkClick r:id="rId2"/>
              </a:rPr>
              <a:t>naiprost</a:t>
            </a:r>
            <a:r>
              <a:rPr lang="uk-UA" u="sng" dirty="0">
                <a:hlinkClick r:id="rId2"/>
              </a:rPr>
              <a:t>46.</a:t>
            </a:r>
            <a:r>
              <a:rPr lang="ru-RU" u="sng" dirty="0" err="1">
                <a:hlinkClick r:id="rId2"/>
              </a:rPr>
              <a:t>html</a:t>
            </a:r>
            <a:endParaRPr lang="ru-RU" dirty="0"/>
          </a:p>
          <a:p>
            <a:r>
              <a:rPr lang="uk-UA" dirty="0" smtClean="0">
                <a:hlinkClick r:id="rId3"/>
              </a:rPr>
              <a:t>К</a:t>
            </a:r>
            <a:r>
              <a:rPr lang="uk-UA" dirty="0" smtClean="0"/>
              <a:t>риль </a:t>
            </a:r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://ru.wikipedia.org/wiki/%D0%9A%D1%80%D0%B8%D0%BB%D1%8C</a:t>
            </a:r>
            <a:endParaRPr lang="ru-RU" dirty="0"/>
          </a:p>
          <a:p>
            <a:r>
              <a:rPr lang="uk-UA" dirty="0"/>
              <a:t>Зовнішня будова рака річкового</a:t>
            </a:r>
            <a:r>
              <a:rPr lang="en-US" dirty="0">
                <a:hlinkClick r:id="rId4"/>
              </a:rPr>
              <a:t>https://www.google.com/search?q=%D1%80%D0%B0%D0%BA+%D1%80%D1%96%D1%87%D0%BA%D0%BE%D0%B2%D0%B8%D0%B9&amp;rlz=1C1CHBD_ruUA832UA832&amp;tbm=isch&amp;source=iu&amp;ictx=1&amp;fir=shYCSdh1b6IGiM%253A%252C9YDC2TVlr-qs1M%252C%252Fm%252F01s4t_&amp;vet=1&amp;usg=AI4_-kR3TTtalu-9wCvzFEK09-fi9kCYnw&amp;sa=X&amp;ved=2ahUKEwiQt436npPjAhVKmIsKHbXoDn4Q_h0wPHoECAYQCQ#imgrc=shYCSdh1b6IGiM</a:t>
            </a:r>
            <a:r>
              <a:rPr lang="en-US" dirty="0" smtClean="0">
                <a:hlinkClick r:id="rId4"/>
              </a:rPr>
              <a:t>:</a:t>
            </a:r>
            <a:endParaRPr lang="uk-UA" dirty="0" smtClean="0"/>
          </a:p>
          <a:p>
            <a:r>
              <a:rPr lang="en-US" dirty="0">
                <a:hlinkClick r:id="rId5"/>
              </a:rPr>
              <a:t>https://www.google.com/search?rlz=1C1CHBD_ruUA832UA832&amp;q=%D0%A0%D0%B5%D1%87%D0%BD%D1%8B%D0%B5+%D1%80%D0%B0%D0%BA%D0%B8&amp;stick=H4sIAAAAAAAAAONgecSYxi3w8sc9YanYSWtOXmMM5-IKzsgvd80rySypFFLhYoOypLh4pDj0c_UNkioN0zUYpLi44DwlZSP-XZemnWPjFAx91hxwrCXA4dHqzlWsTAYMTftWHGJj4WAUYOBZxCp6YcGFrRfbL-y92H1hq8LFhgsbLuy6sAMAXFa71oMAAAA&amp;sa=X&amp;ved=2ahUKEwiQt436npPjAhVKmIsKHbXoDn4Q6RMwRnoECDgQBA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7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інформації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/>
              <a:t>Соболь </a:t>
            </a:r>
            <a:r>
              <a:rPr lang="uk-UA" b="1" dirty="0"/>
              <a:t>В.І.</a:t>
            </a:r>
            <a:r>
              <a:rPr lang="uk-UA" dirty="0"/>
              <a:t> Біологія: підручник для 7 класу загальноосвітніх навчальних закладів/ Валерій Соболь. – </a:t>
            </a:r>
            <a:r>
              <a:rPr lang="uk-UA" dirty="0" err="1"/>
              <a:t>Камянець-</a:t>
            </a:r>
            <a:r>
              <a:rPr lang="uk-UA" dirty="0"/>
              <a:t> Подільський 6 Абетка, 2015. -292с. : </a:t>
            </a:r>
            <a:endParaRPr lang="ru-RU" dirty="0"/>
          </a:p>
          <a:p>
            <a:r>
              <a:rPr lang="uk-UA" b="1" dirty="0" smtClean="0"/>
              <a:t>Запорожець </a:t>
            </a:r>
            <a:r>
              <a:rPr lang="uk-UA" b="1" dirty="0"/>
              <a:t>Н. В. </a:t>
            </a:r>
            <a:r>
              <a:rPr lang="uk-UA" dirty="0"/>
              <a:t>Біологія : </a:t>
            </a:r>
            <a:r>
              <a:rPr lang="uk-UA" dirty="0" err="1"/>
              <a:t>підруч</a:t>
            </a:r>
            <a:r>
              <a:rPr lang="uk-UA" dirty="0"/>
              <a:t>. для 7 класу </a:t>
            </a:r>
            <a:r>
              <a:rPr lang="uk-UA" dirty="0" err="1"/>
              <a:t>загальноосвіт</a:t>
            </a:r>
            <a:r>
              <a:rPr lang="uk-UA" dirty="0"/>
              <a:t>. </a:t>
            </a:r>
            <a:r>
              <a:rPr lang="uk-UA" dirty="0" err="1"/>
              <a:t>навч</a:t>
            </a:r>
            <a:r>
              <a:rPr lang="uk-UA" dirty="0"/>
              <a:t>. закладів </a:t>
            </a:r>
            <a:r>
              <a:rPr lang="uk-UA" dirty="0" smtClean="0"/>
              <a:t>/</a:t>
            </a:r>
            <a:r>
              <a:rPr lang="ru-RU" dirty="0" smtClean="0"/>
              <a:t>Н</a:t>
            </a:r>
            <a:r>
              <a:rPr lang="ru-RU" dirty="0"/>
              <a:t>. В. </a:t>
            </a:r>
            <a:r>
              <a:rPr lang="ru-RU" dirty="0" err="1"/>
              <a:t>Запорожець</a:t>
            </a:r>
            <a:r>
              <a:rPr lang="ru-RU" dirty="0"/>
              <a:t>, І. І. </a:t>
            </a:r>
            <a:r>
              <a:rPr lang="ru-RU" dirty="0" err="1"/>
              <a:t>Черевань</a:t>
            </a:r>
            <a:r>
              <a:rPr lang="ru-RU" dirty="0"/>
              <a:t>, І. А. Воронцова. — Х. : Вид-во «Ранок», 2015. — 240 с. : </a:t>
            </a:r>
            <a:endParaRPr lang="ru-RU" dirty="0" smtClean="0"/>
          </a:p>
          <a:p>
            <a:r>
              <a:rPr lang="uk-UA" b="1" dirty="0" err="1" smtClean="0"/>
              <a:t>Остапченко</a:t>
            </a:r>
            <a:r>
              <a:rPr lang="uk-UA" b="1" dirty="0" smtClean="0"/>
              <a:t> Л.І</a:t>
            </a:r>
            <a:r>
              <a:rPr lang="uk-UA" dirty="0" smtClean="0"/>
              <a:t>.Біологія</a:t>
            </a:r>
            <a:r>
              <a:rPr lang="uk-UA" dirty="0"/>
              <a:t>: </a:t>
            </a:r>
            <a:r>
              <a:rPr lang="uk-UA" dirty="0" err="1"/>
              <a:t>підруч</a:t>
            </a:r>
            <a:r>
              <a:rPr lang="uk-UA" dirty="0"/>
              <a:t>. Для 7 кл. </a:t>
            </a:r>
            <a:r>
              <a:rPr lang="uk-UA" dirty="0" err="1"/>
              <a:t>загальноосвіт</a:t>
            </a:r>
            <a:r>
              <a:rPr lang="uk-UA" dirty="0"/>
              <a:t>.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Закл</a:t>
            </a:r>
            <a:r>
              <a:rPr lang="uk-UA" dirty="0"/>
              <a:t>. /Л.І.</a:t>
            </a:r>
            <a:r>
              <a:rPr lang="uk-UA" dirty="0" err="1"/>
              <a:t>Остапченко</a:t>
            </a:r>
            <a:r>
              <a:rPr lang="uk-UA" dirty="0"/>
              <a:t> </a:t>
            </a:r>
            <a:r>
              <a:rPr lang="en-US" dirty="0"/>
              <a:t>[</a:t>
            </a:r>
            <a:r>
              <a:rPr lang="uk-UA" dirty="0"/>
              <a:t>та ін.</a:t>
            </a:r>
            <a:r>
              <a:rPr lang="en-US" dirty="0"/>
              <a:t>]</a:t>
            </a:r>
            <a:r>
              <a:rPr lang="uk-UA" dirty="0"/>
              <a:t>.- Київ:</a:t>
            </a:r>
            <a:r>
              <a:rPr lang="uk-UA" dirty="0" err="1"/>
              <a:t>Генеза</a:t>
            </a:r>
            <a:r>
              <a:rPr lang="uk-UA" dirty="0"/>
              <a:t>, 2015.</a:t>
            </a:r>
          </a:p>
          <a:p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3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Бурячковська</a:t>
            </a:r>
            <a:r>
              <a:rPr lang="uk-UA" dirty="0" smtClean="0"/>
              <a:t> О.В. </a:t>
            </a:r>
          </a:p>
          <a:p>
            <a:r>
              <a:rPr lang="uk-UA" smtClean="0"/>
              <a:t>Вчитель біології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4053275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Impact" panose="020B0806030902050204" pitchFamily="34" charset="0"/>
              </a:rPr>
              <a:t>Зовнішня будова рака річкового</a:t>
            </a:r>
            <a:endParaRPr lang="ru-RU" sz="1200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2808312" cy="4013033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головогрудях є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дві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пари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вусиків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кінцівки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утворюють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ротовий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апарат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(три пари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щелеп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і три пари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ногощелеп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),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п’ять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пар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ходильних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ніг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7912" y="1988840"/>
            <a:ext cx="5257800" cy="345757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463477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Зовнішня будова рака річкового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240476" cy="3508977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першій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парі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ходильних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ніг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добре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розвинені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клешні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Раки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використовують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захисту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ворогів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захоплення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їжі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шматування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Ходильні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ноги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слугують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річковому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раку для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повзання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по дну.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8925" y="2546902"/>
            <a:ext cx="4644516" cy="1944216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Зовнішня будова рака річкового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708920"/>
            <a:ext cx="6777317" cy="3123709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пар </a:t>
            </a:r>
            <a:r>
              <a:rPr lang="ru-RU" dirty="0" err="1"/>
              <a:t>кінцівок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черевці</a:t>
            </a:r>
            <a:r>
              <a:rPr lang="ru-RU" dirty="0"/>
              <a:t>. </a:t>
            </a:r>
            <a:r>
              <a:rPr lang="ru-RU" dirty="0" err="1"/>
              <a:t>Ніжки</a:t>
            </a:r>
            <a:r>
              <a:rPr lang="ru-RU" dirty="0"/>
              <a:t> </a:t>
            </a:r>
            <a:r>
              <a:rPr lang="ru-RU" dirty="0" err="1"/>
              <a:t>останньої</a:t>
            </a:r>
            <a:r>
              <a:rPr lang="ru-RU" dirty="0"/>
              <a:t> </a:t>
            </a:r>
            <a:r>
              <a:rPr lang="ru-RU" dirty="0" smtClean="0"/>
              <a:t>пари </a:t>
            </a:r>
            <a:r>
              <a:rPr lang="ru-RU" dirty="0" err="1" smtClean="0"/>
              <a:t>розширені</a:t>
            </a:r>
            <a:r>
              <a:rPr lang="ru-RU" dirty="0" smtClean="0"/>
              <a:t>, </a:t>
            </a:r>
            <a:r>
              <a:rPr lang="ru-RU" dirty="0"/>
              <a:t>й разом з анальною </a:t>
            </a:r>
            <a:r>
              <a:rPr lang="ru-RU" dirty="0" err="1"/>
              <a:t>пластинкою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черевце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віялоподібний</a:t>
            </a:r>
            <a:r>
              <a:rPr lang="ru-RU" dirty="0"/>
              <a:t> </a:t>
            </a:r>
            <a:r>
              <a:rPr lang="ru-RU" dirty="0" err="1"/>
              <a:t>хвостовий</a:t>
            </a:r>
            <a:r>
              <a:rPr lang="ru-RU" dirty="0"/>
              <a:t> </a:t>
            </a:r>
            <a:r>
              <a:rPr lang="ru-RU" dirty="0" err="1"/>
              <a:t>плавець</a:t>
            </a:r>
            <a:r>
              <a:rPr lang="ru-RU" dirty="0"/>
              <a:t>. </a:t>
            </a:r>
            <a:endParaRPr lang="ru-RU" dirty="0" smtClean="0"/>
          </a:p>
          <a:p>
            <a:pPr marL="68580" indent="0">
              <a:buNone/>
            </a:pPr>
            <a:r>
              <a:rPr lang="ru-RU" b="1" i="1" dirty="0" err="1" smtClean="0"/>
              <a:t>Підгрібаючи</a:t>
            </a:r>
            <a:r>
              <a:rPr lang="ru-RU" b="1" i="1" dirty="0" smtClean="0"/>
              <a:t> </a:t>
            </a:r>
            <a:r>
              <a:rPr lang="ru-RU" b="1" i="1" dirty="0" err="1"/>
              <a:t>під</a:t>
            </a:r>
            <a:r>
              <a:rPr lang="ru-RU" b="1" i="1" dirty="0"/>
              <a:t> себе </a:t>
            </a:r>
            <a:r>
              <a:rPr lang="ru-RU" b="1" i="1" dirty="0" err="1" smtClean="0"/>
              <a:t>воду,рак</a:t>
            </a:r>
            <a:r>
              <a:rPr lang="ru-RU" b="1" i="1" dirty="0" smtClean="0"/>
              <a:t> </a:t>
            </a:r>
            <a:r>
              <a:rPr lang="ru-RU" b="1" i="1" dirty="0" err="1"/>
              <a:t>здатний</a:t>
            </a:r>
            <a:r>
              <a:rPr lang="ru-RU" b="1" i="1" dirty="0"/>
              <a:t> </a:t>
            </a:r>
            <a:r>
              <a:rPr lang="ru-RU" b="1" i="1" dirty="0" err="1"/>
              <a:t>швидко</a:t>
            </a:r>
            <a:r>
              <a:rPr lang="ru-RU" b="1" i="1" dirty="0"/>
              <a:t> </a:t>
            </a:r>
            <a:r>
              <a:rPr lang="ru-RU" b="1" i="1" dirty="0" err="1"/>
              <a:t>плавати</a:t>
            </a:r>
            <a:r>
              <a:rPr lang="ru-RU" b="1" i="1" dirty="0"/>
              <a:t>, </a:t>
            </a:r>
            <a:r>
              <a:rPr lang="ru-RU" b="1" i="1" dirty="0" err="1"/>
              <a:t>пересуваючися</a:t>
            </a:r>
            <a:r>
              <a:rPr lang="ru-RU" b="1" i="1" dirty="0"/>
              <a:t> </a:t>
            </a:r>
            <a:r>
              <a:rPr lang="ru-RU" b="1" i="1" dirty="0" err="1"/>
              <a:t>заднім</a:t>
            </a:r>
            <a:r>
              <a:rPr lang="ru-RU" b="1" i="1" dirty="0"/>
              <a:t> </a:t>
            </a:r>
            <a:r>
              <a:rPr lang="ru-RU" b="1" i="1" dirty="0" err="1"/>
              <a:t>кінцем</a:t>
            </a:r>
            <a:r>
              <a:rPr lang="ru-RU" b="1" i="1" dirty="0"/>
              <a:t> </a:t>
            </a:r>
            <a:r>
              <a:rPr lang="ru-RU" b="1" i="1" dirty="0" err="1"/>
              <a:t>уперед</a:t>
            </a:r>
            <a:r>
              <a:rPr lang="ru-RU" b="1" i="1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028825" cy="152400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1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 рака річкового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024452" cy="3508977"/>
          </a:xfrm>
        </p:spPr>
        <p:txBody>
          <a:bodyPr>
            <a:normAutofit fontScale="92500"/>
          </a:bodyPr>
          <a:lstStyle/>
          <a:p>
            <a:r>
              <a:rPr lang="ru-RU" dirty="0"/>
              <a:t>1 – головогруди;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– </a:t>
            </a:r>
            <a:r>
              <a:rPr lang="ru-RU" dirty="0" err="1"/>
              <a:t>черевце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–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вусики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– </a:t>
            </a:r>
            <a:r>
              <a:rPr lang="ru-RU" dirty="0" err="1"/>
              <a:t>очі</a:t>
            </a:r>
            <a:r>
              <a:rPr lang="ru-RU" dirty="0"/>
              <a:t>;</a:t>
            </a:r>
          </a:p>
          <a:p>
            <a:r>
              <a:rPr lang="ru-RU" dirty="0"/>
              <a:t>5 – </a:t>
            </a:r>
            <a:r>
              <a:rPr lang="ru-RU" dirty="0" err="1"/>
              <a:t>ходильні</a:t>
            </a:r>
            <a:r>
              <a:rPr lang="ru-RU" dirty="0"/>
              <a:t> ноги;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– </a:t>
            </a:r>
            <a:r>
              <a:rPr lang="ru-RU" dirty="0" err="1"/>
              <a:t>хвостовий</a:t>
            </a:r>
            <a:r>
              <a:rPr lang="ru-RU" dirty="0"/>
              <a:t> </a:t>
            </a:r>
            <a:r>
              <a:rPr lang="ru-RU" dirty="0" err="1" smtClean="0"/>
              <a:t>плавець</a:t>
            </a:r>
            <a:endParaRPr lang="ru-RU" dirty="0" smtClean="0"/>
          </a:p>
          <a:p>
            <a:r>
              <a:rPr lang="uk-UA" dirty="0" smtClean="0"/>
              <a:t>7 - короткі вусики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-1" b="13524"/>
          <a:stretch/>
        </p:blipFill>
        <p:spPr bwMode="auto">
          <a:xfrm>
            <a:off x="3995936" y="3029629"/>
            <a:ext cx="4392488" cy="208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5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Середовище життя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Ракоподібні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мешканці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Річкові</a:t>
            </a:r>
            <a:r>
              <a:rPr lang="ru-RU" dirty="0" smtClean="0"/>
              <a:t> </a:t>
            </a:r>
            <a:r>
              <a:rPr lang="ru-RU" dirty="0"/>
              <a:t>раки </a:t>
            </a:r>
            <a:r>
              <a:rPr lang="ru-RU" dirty="0" err="1"/>
              <a:t>населяють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чистою водою та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 smtClean="0"/>
              <a:t>умістом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/>
              <a:t>. Тому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покажчиками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9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Живлення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Річковий</a:t>
            </a:r>
            <a:r>
              <a:rPr lang="ru-RU" dirty="0" smtClean="0"/>
              <a:t> рак – </a:t>
            </a:r>
            <a:r>
              <a:rPr lang="ru-RU" dirty="0" err="1" smtClean="0"/>
              <a:t>всеїдна</a:t>
            </a:r>
            <a:r>
              <a:rPr lang="ru-RU" dirty="0" smtClean="0"/>
              <a:t> </a:t>
            </a:r>
            <a:r>
              <a:rPr lang="ru-RU" dirty="0" err="1" smtClean="0"/>
              <a:t>тварина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живитися</a:t>
            </a:r>
            <a:r>
              <a:rPr lang="ru-RU" dirty="0" smtClean="0"/>
              <a:t> </a:t>
            </a:r>
            <a:r>
              <a:rPr lang="ru-RU" dirty="0" err="1" smtClean="0"/>
              <a:t>водними</a:t>
            </a:r>
            <a:r>
              <a:rPr lang="ru-RU" dirty="0" smtClean="0"/>
              <a:t> </a:t>
            </a:r>
            <a:r>
              <a:rPr lang="ru-RU" dirty="0" err="1" smtClean="0"/>
              <a:t>рослинами</a:t>
            </a:r>
            <a:r>
              <a:rPr lang="ru-RU" dirty="0" smtClean="0"/>
              <a:t>, </a:t>
            </a:r>
            <a:r>
              <a:rPr lang="ru-RU" dirty="0" err="1" smtClean="0"/>
              <a:t>дрібними</a:t>
            </a:r>
            <a:r>
              <a:rPr lang="ru-RU" dirty="0" smtClean="0"/>
              <a:t> </a:t>
            </a:r>
            <a:r>
              <a:rPr lang="ru-RU" dirty="0" err="1" smtClean="0"/>
              <a:t>тваринами</a:t>
            </a:r>
            <a:r>
              <a:rPr lang="ru-RU" dirty="0" smtClean="0"/>
              <a:t> (червами, </a:t>
            </a:r>
            <a:r>
              <a:rPr lang="ru-RU" dirty="0" err="1" smtClean="0"/>
              <a:t>молюсками</a:t>
            </a:r>
            <a:r>
              <a:rPr lang="ru-RU" dirty="0" smtClean="0"/>
              <a:t>, </a:t>
            </a:r>
            <a:r>
              <a:rPr lang="ru-RU" dirty="0" err="1" smtClean="0"/>
              <a:t>дрібними</a:t>
            </a:r>
            <a:r>
              <a:rPr lang="ru-RU" dirty="0" smtClean="0"/>
              <a:t> </a:t>
            </a:r>
            <a:r>
              <a:rPr lang="ru-RU" dirty="0" err="1" smtClean="0"/>
              <a:t>ракоподібними</a:t>
            </a:r>
            <a:r>
              <a:rPr lang="ru-RU" dirty="0" smtClean="0"/>
              <a:t>, личинками комах, </a:t>
            </a:r>
            <a:r>
              <a:rPr lang="ru-RU" dirty="0" err="1" smtClean="0"/>
              <a:t>пуголовками</a:t>
            </a:r>
            <a:r>
              <a:rPr lang="ru-RU" dirty="0" smtClean="0"/>
              <a:t>, </a:t>
            </a:r>
            <a:r>
              <a:rPr lang="ru-RU" dirty="0" err="1" smtClean="0"/>
              <a:t>рибою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 </a:t>
            </a:r>
          </a:p>
          <a:p>
            <a:r>
              <a:rPr lang="ru-RU" dirty="0" err="1" smtClean="0"/>
              <a:t>Здалеку</a:t>
            </a:r>
            <a:r>
              <a:rPr lang="ru-RU" dirty="0" smtClean="0"/>
              <a:t> </a:t>
            </a:r>
            <a:r>
              <a:rPr lang="ru-RU" dirty="0" err="1" smtClean="0"/>
              <a:t>відчуває</a:t>
            </a:r>
            <a:r>
              <a:rPr lang="ru-RU" dirty="0" smtClean="0"/>
              <a:t> запах </a:t>
            </a:r>
            <a:r>
              <a:rPr lang="ru-RU" dirty="0" err="1" smtClean="0"/>
              <a:t>їжі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добре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нюху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8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1880</TotalTime>
  <Words>1312</Words>
  <Application>Microsoft Office PowerPoint</Application>
  <PresentationFormat>Экран (4:3)</PresentationFormat>
  <Paragraphs>128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Остин</vt:lpstr>
      <vt:lpstr>Клас Ракоподібні</vt:lpstr>
      <vt:lpstr>Які ознаки притаманні  ракоподібним?</vt:lpstr>
      <vt:lpstr>Зовнішня будова  рака річкового </vt:lpstr>
      <vt:lpstr>Зовнішня будова рака річкового</vt:lpstr>
      <vt:lpstr>Зовнішня будова рака річкового</vt:lpstr>
      <vt:lpstr>Зовнішня будова рака річкового</vt:lpstr>
      <vt:lpstr>Будова рака річкового</vt:lpstr>
      <vt:lpstr>Середовище життя </vt:lpstr>
      <vt:lpstr>Живлення </vt:lpstr>
      <vt:lpstr>Різноманітність ракоподібних</vt:lpstr>
      <vt:lpstr>Різноманітність: мешканці суходолу  </vt:lpstr>
      <vt:lpstr>Дафнія</vt:lpstr>
      <vt:lpstr>Циклопи</vt:lpstr>
      <vt:lpstr>Різноманітність ракоподібних </vt:lpstr>
      <vt:lpstr>Різноманітність ракоподібних </vt:lpstr>
      <vt:lpstr>Різноманітність ракоподібних </vt:lpstr>
      <vt:lpstr>Різноманітність ракоподібних  </vt:lpstr>
      <vt:lpstr>Цікаві факти </vt:lpstr>
      <vt:lpstr>Краби </vt:lpstr>
      <vt:lpstr>Краби </vt:lpstr>
      <vt:lpstr>Поширення і охорона</vt:lpstr>
      <vt:lpstr>Різноманітність ракоподібних </vt:lpstr>
      <vt:lpstr>Різноманітність  ракоподібних </vt:lpstr>
      <vt:lpstr>Роль у природі </vt:lpstr>
      <vt:lpstr>Промислове значення </vt:lpstr>
      <vt:lpstr>Цікаво! </vt:lpstr>
      <vt:lpstr>Цікаво! </vt:lpstr>
      <vt:lpstr>УЗАГАЛЬНЕННЯ ЗНАНЬ </vt:lpstr>
      <vt:lpstr>Перевірте здобуті знання </vt:lpstr>
      <vt:lpstr>Цікаво! </vt:lpstr>
      <vt:lpstr>Джерела інформації   </vt:lpstr>
      <vt:lpstr>Джерела інформації</vt:lpstr>
      <vt:lpstr>Джерела інформації </vt:lpstr>
      <vt:lpstr>Автор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Ракоподібні</dc:title>
  <dc:creator>samsung</dc:creator>
  <cp:lastModifiedBy>Работа</cp:lastModifiedBy>
  <cp:revision>30</cp:revision>
  <dcterms:created xsi:type="dcterms:W3CDTF">2018-10-03T17:22:43Z</dcterms:created>
  <dcterms:modified xsi:type="dcterms:W3CDTF">2019-07-21T12:20:43Z</dcterms:modified>
</cp:coreProperties>
</file>