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F280B-6381-43EF-BC7C-6D8B7B14CF42}" v="329" dt="2021-10-31T18:20:59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алтарь&#10;&#10;Автоматически созданное описание">
            <a:extLst>
              <a:ext uri="{FF2B5EF4-FFF2-40B4-BE49-F238E27FC236}">
                <a16:creationId xmlns:a16="http://schemas.microsoft.com/office/drawing/2014/main" xmlns="" id="{539B3486-D992-4DBB-9BC5-458E6702E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9" r="18231" b="796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7BF842-AB42-4846-A130-A39EFC517D76}"/>
              </a:ext>
            </a:extLst>
          </p:cNvPr>
          <p:cNvSpPr txBox="1"/>
          <p:nvPr/>
        </p:nvSpPr>
        <p:spPr>
          <a:xfrm>
            <a:off x="315337" y="2792395"/>
            <a:ext cx="4591198" cy="48427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Franklin Gothic Medium"/>
              </a:rPr>
              <a:t>Вертеп</a:t>
            </a:r>
            <a:r>
              <a:rPr lang="en-US" sz="3600" dirty="0">
                <a:latin typeface="Franklin Gothic Medium"/>
              </a:rPr>
              <a:t> - </a:t>
            </a:r>
            <a:r>
              <a:rPr lang="en-US" sz="3600" dirty="0" err="1">
                <a:latin typeface="Franklin Gothic Medium"/>
              </a:rPr>
              <a:t>як</a:t>
            </a:r>
            <a:r>
              <a:rPr lang="en-US" sz="3600" dirty="0">
                <a:latin typeface="Franklin Gothic Medium"/>
              </a:rPr>
              <a:t> </a:t>
            </a:r>
            <a:r>
              <a:rPr lang="en-US" sz="3600" dirty="0" err="1">
                <a:latin typeface="Franklin Gothic Medium"/>
              </a:rPr>
              <a:t>вид</a:t>
            </a:r>
            <a:r>
              <a:rPr lang="en-US" sz="3600" dirty="0">
                <a:latin typeface="Franklin Gothic Medium"/>
              </a:rPr>
              <a:t>  </a:t>
            </a:r>
            <a:r>
              <a:rPr lang="en-US" sz="3600" dirty="0" err="1">
                <a:latin typeface="Franklin Gothic Medium"/>
              </a:rPr>
              <a:t>лялькового</a:t>
            </a:r>
            <a:r>
              <a:rPr lang="en-US" sz="3600" dirty="0">
                <a:latin typeface="Franklin Gothic Medium"/>
              </a:rPr>
              <a:t> </a:t>
            </a:r>
            <a:r>
              <a:rPr lang="en-US" sz="3600" dirty="0" err="1">
                <a:latin typeface="Franklin Gothic Medium"/>
              </a:rPr>
              <a:t>театрального</a:t>
            </a:r>
            <a:r>
              <a:rPr lang="en-US" sz="3600" dirty="0">
                <a:latin typeface="Franklin Gothic Medium"/>
              </a:rPr>
              <a:t> </a:t>
            </a:r>
            <a:r>
              <a:rPr lang="en-US" sz="3600" dirty="0" err="1">
                <a:latin typeface="Franklin Gothic Medium"/>
              </a:rPr>
              <a:t>дійства</a:t>
            </a:r>
            <a:endParaRPr lang="en-US" sz="3600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6402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екст, внутренн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0AB4A7C4-B3CC-4B5F-ADB4-EA28ECC77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B23C22-DE2A-42C3-AA82-1C830C30DBC8}"/>
              </a:ext>
            </a:extLst>
          </p:cNvPr>
          <p:cNvSpPr txBox="1"/>
          <p:nvPr/>
        </p:nvSpPr>
        <p:spPr>
          <a:xfrm>
            <a:off x="4524196" y="4917129"/>
            <a:ext cx="7594577" cy="136205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Franklin Gothic Medium"/>
              </a:rPr>
              <a:t>Верте́п</a:t>
            </a:r>
            <a:r>
              <a:rPr lang="en-US" sz="2400" dirty="0">
                <a:latin typeface="Franklin Gothic Medium"/>
              </a:rPr>
              <a:t> — </a:t>
            </a:r>
            <a:r>
              <a:rPr lang="en-US" sz="2400" dirty="0" err="1">
                <a:latin typeface="Franklin Gothic Medium"/>
              </a:rPr>
              <a:t>старовинний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пересувний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український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ляльковий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театр</a:t>
            </a:r>
            <a:r>
              <a:rPr lang="en-US" sz="2400" dirty="0">
                <a:latin typeface="Franklin Gothic Medium"/>
              </a:rPr>
              <a:t>, </a:t>
            </a:r>
            <a:r>
              <a:rPr lang="en-US" sz="2400" dirty="0" err="1">
                <a:latin typeface="Franklin Gothic Medium"/>
              </a:rPr>
              <a:t>де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ставили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релігійні</a:t>
            </a:r>
            <a:r>
              <a:rPr lang="en-US" sz="2400" dirty="0">
                <a:latin typeface="Franklin Gothic Medium"/>
              </a:rPr>
              <a:t> й </a:t>
            </a:r>
            <a:r>
              <a:rPr lang="en-US" sz="2400" dirty="0" err="1">
                <a:latin typeface="Franklin Gothic Medium"/>
              </a:rPr>
              <a:t>світські</a:t>
            </a:r>
            <a:r>
              <a:rPr lang="en-US" sz="2400" dirty="0">
                <a:latin typeface="Franklin Gothic Medium"/>
              </a:rPr>
              <a:t> (</a:t>
            </a:r>
            <a:r>
              <a:rPr lang="en-US" sz="2400" dirty="0" err="1">
                <a:latin typeface="Franklin Gothic Medium"/>
              </a:rPr>
              <a:t>переважно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жартівливі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та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іронічні</a:t>
            </a:r>
            <a:r>
              <a:rPr lang="en-US" sz="2400" dirty="0">
                <a:latin typeface="Franklin Gothic Medium"/>
              </a:rPr>
              <a:t>) </a:t>
            </a:r>
            <a:r>
              <a:rPr lang="en-US" sz="2400" dirty="0" err="1">
                <a:latin typeface="Franklin Gothic Medium"/>
              </a:rPr>
              <a:t>п'єси</a:t>
            </a:r>
            <a:r>
              <a:rPr lang="en-US" sz="2400" dirty="0">
                <a:latin typeface="Franklin Gothic Medium"/>
              </a:rPr>
              <a:t>; </a:t>
            </a:r>
            <a:r>
              <a:rPr lang="en-US" sz="2400" dirty="0" err="1">
                <a:latin typeface="Franklin Gothic Medium"/>
              </a:rPr>
              <a:t>макет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стайні</a:t>
            </a:r>
            <a:r>
              <a:rPr lang="en-US" sz="2400" dirty="0">
                <a:latin typeface="Franklin Gothic Medium"/>
              </a:rPr>
              <a:t> з </a:t>
            </a:r>
            <a:r>
              <a:rPr lang="en-US" sz="2400" dirty="0" err="1">
                <a:latin typeface="Franklin Gothic Medium"/>
              </a:rPr>
              <a:t>новонародженим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Ісусом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Христом</a:t>
            </a:r>
            <a:r>
              <a:rPr lang="en-US" sz="2400" dirty="0">
                <a:latin typeface="Franklin Gothic Medium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23EE0F-F182-4884-8A38-4447A0BD644F}"/>
              </a:ext>
            </a:extLst>
          </p:cNvPr>
          <p:cNvSpPr txBox="1"/>
          <p:nvPr/>
        </p:nvSpPr>
        <p:spPr>
          <a:xfrm>
            <a:off x="208156" y="4770863"/>
            <a:ext cx="43043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Franklin Gothic Medium"/>
              </a:rPr>
              <a:t>Український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вертепний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театр</a:t>
            </a:r>
            <a:r>
              <a:rPr lang="en-US" sz="2400" dirty="0">
                <a:latin typeface="Franklin Gothic Medium"/>
              </a:rPr>
              <a:t> — </a:t>
            </a:r>
            <a:r>
              <a:rPr lang="en-US" sz="2400" dirty="0" err="1">
                <a:latin typeface="Franklin Gothic Medium"/>
              </a:rPr>
              <a:t>самобутнє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явище</a:t>
            </a:r>
            <a:r>
              <a:rPr lang="en-US" sz="2400" dirty="0">
                <a:latin typeface="Franklin Gothic Medium"/>
              </a:rPr>
              <a:t> у </a:t>
            </a:r>
            <a:r>
              <a:rPr lang="en-US" sz="2400" dirty="0" err="1">
                <a:latin typeface="Franklin Gothic Medium"/>
              </a:rPr>
              <a:t>розвитку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нашої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театральної</a:t>
            </a:r>
            <a:r>
              <a:rPr lang="en-US" sz="2400" dirty="0">
                <a:latin typeface="Franklin Gothic Medium"/>
              </a:rPr>
              <a:t> </a:t>
            </a:r>
            <a:r>
              <a:rPr lang="en-US" sz="2400" dirty="0" err="1">
                <a:latin typeface="Franklin Gothic Medium"/>
              </a:rPr>
              <a:t>культури</a:t>
            </a:r>
            <a:r>
              <a:rPr lang="en-US" sz="2400" dirty="0">
                <a:latin typeface="Franklin Gothic Medium"/>
              </a:rPr>
              <a:t>.</a:t>
            </a:r>
            <a:r>
              <a:rPr lang="ru-RU" sz="2400" dirty="0">
                <a:latin typeface="Franklin Gothic Medium"/>
              </a:rPr>
              <a:t>​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06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B64D5D4-1451-42BA-BF09-844BED40F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" r="19184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955AF1-0390-4087-B3AC-70AEB854BA48}"/>
              </a:ext>
            </a:extLst>
          </p:cNvPr>
          <p:cNvSpPr txBox="1"/>
          <p:nvPr/>
        </p:nvSpPr>
        <p:spPr>
          <a:xfrm>
            <a:off x="330746" y="795966"/>
            <a:ext cx="5716401" cy="4154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Franklin Gothic Medium"/>
              </a:rPr>
              <a:t>Кожне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свято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має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свої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невід'ємні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традиції</a:t>
            </a:r>
            <a:r>
              <a:rPr lang="en-US" sz="3200" dirty="0">
                <a:latin typeface="Franklin Gothic Medium"/>
              </a:rPr>
              <a:t>. </a:t>
            </a:r>
            <a:r>
              <a:rPr lang="en-US" sz="3200" dirty="0" err="1">
                <a:latin typeface="Franklin Gothic Medium"/>
              </a:rPr>
              <a:t>Для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святкування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Різдва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Христового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такою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традицією</a:t>
            </a:r>
            <a:r>
              <a:rPr lang="en-US" sz="3200" dirty="0">
                <a:latin typeface="Franklin Gothic Medium"/>
              </a:rPr>
              <a:t> є </a:t>
            </a:r>
            <a:r>
              <a:rPr lang="en-US" sz="3200" dirty="0" err="1">
                <a:latin typeface="Franklin Gothic Medium"/>
              </a:rPr>
              <a:t>Різдвяний</a:t>
            </a:r>
            <a:r>
              <a:rPr lang="en-US" sz="3200" dirty="0">
                <a:latin typeface="Franklin Gothic Medium"/>
              </a:rPr>
              <a:t> </a:t>
            </a:r>
            <a:r>
              <a:rPr lang="en-US" sz="3200" dirty="0" err="1">
                <a:latin typeface="Franklin Gothic Medium"/>
              </a:rPr>
              <a:t>вертеп</a:t>
            </a:r>
            <a:r>
              <a:rPr lang="en-US" sz="3200" dirty="0">
                <a:latin typeface="Franklin Gothic Medium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0CDED2-EDF9-41AA-B887-BC579270F18E}"/>
              </a:ext>
            </a:extLst>
          </p:cNvPr>
          <p:cNvSpPr txBox="1"/>
          <p:nvPr/>
        </p:nvSpPr>
        <p:spPr>
          <a:xfrm>
            <a:off x="431180" y="3878766"/>
            <a:ext cx="355166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Cuprum"/>
              </a:rPr>
              <a:t>Вертеп</a:t>
            </a:r>
            <a:r>
              <a:rPr lang="en-US" sz="2400" b="1" dirty="0">
                <a:latin typeface="Cuprum"/>
              </a:rPr>
              <a:t> - в </a:t>
            </a:r>
            <a:r>
              <a:rPr lang="en-US" sz="2400" b="1" dirty="0" err="1">
                <a:latin typeface="Cuprum"/>
              </a:rPr>
              <a:t>перекладі</a:t>
            </a:r>
            <a:r>
              <a:rPr lang="en-US" sz="2400" b="1" dirty="0">
                <a:latin typeface="Cuprum"/>
              </a:rPr>
              <a:t> з </a:t>
            </a:r>
            <a:r>
              <a:rPr lang="en-US" sz="2400" b="1" dirty="0" err="1">
                <a:latin typeface="Cuprum"/>
              </a:rPr>
              <a:t>давньоруської</a:t>
            </a:r>
            <a:r>
              <a:rPr lang="en-US" sz="2400" b="1" dirty="0">
                <a:latin typeface="Cuprum"/>
              </a:rPr>
              <a:t>, </a:t>
            </a:r>
            <a:r>
              <a:rPr lang="en-US" sz="2400" b="1" dirty="0" err="1">
                <a:latin typeface="Cuprum"/>
              </a:rPr>
              <a:t>означає</a:t>
            </a:r>
            <a:r>
              <a:rPr lang="en-US" sz="2400" b="1" dirty="0">
                <a:latin typeface="Cuprum"/>
              </a:rPr>
              <a:t> </a:t>
            </a:r>
            <a:r>
              <a:rPr lang="en-US" sz="2400" b="1" dirty="0" err="1">
                <a:latin typeface="Cuprum"/>
              </a:rPr>
              <a:t>печера</a:t>
            </a:r>
            <a:r>
              <a:rPr lang="en-US" sz="2400" b="1" dirty="0">
                <a:latin typeface="Cuprum"/>
              </a:rPr>
              <a:t>, </a:t>
            </a:r>
            <a:r>
              <a:rPr lang="en-US" sz="2400" b="1" dirty="0" err="1">
                <a:latin typeface="Cuprum"/>
              </a:rPr>
              <a:t>саме</a:t>
            </a:r>
            <a:r>
              <a:rPr lang="en-US" sz="2400" b="1" dirty="0">
                <a:latin typeface="Cuprum"/>
              </a:rPr>
              <a:t> в </a:t>
            </a:r>
            <a:r>
              <a:rPr lang="en-US" sz="2400" b="1" dirty="0" err="1">
                <a:latin typeface="Cuprum"/>
              </a:rPr>
              <a:t>вертепі</a:t>
            </a:r>
            <a:r>
              <a:rPr lang="en-US" sz="2400" b="1" dirty="0">
                <a:latin typeface="Cuprum"/>
              </a:rPr>
              <a:t> </a:t>
            </a:r>
            <a:r>
              <a:rPr lang="en-US" sz="2400" b="1" dirty="0" err="1">
                <a:latin typeface="Cuprum"/>
              </a:rPr>
              <a:t>по</a:t>
            </a:r>
            <a:r>
              <a:rPr lang="en-US" sz="2400" b="1" dirty="0">
                <a:latin typeface="Cuprum"/>
              </a:rPr>
              <a:t> </a:t>
            </a:r>
            <a:r>
              <a:rPr lang="en-US" sz="2400" b="1" dirty="0" err="1">
                <a:latin typeface="Cuprum"/>
              </a:rPr>
              <a:t>святому</a:t>
            </a:r>
            <a:r>
              <a:rPr lang="en-US" sz="2400" b="1" dirty="0">
                <a:latin typeface="Cuprum"/>
              </a:rPr>
              <a:t> </a:t>
            </a:r>
            <a:r>
              <a:rPr lang="en-US" sz="2400" b="1" dirty="0" err="1">
                <a:latin typeface="Cuprum"/>
              </a:rPr>
              <a:t>писанню</a:t>
            </a:r>
            <a:r>
              <a:rPr lang="en-US" sz="2400" b="1" dirty="0">
                <a:latin typeface="Cuprum"/>
              </a:rPr>
              <a:t>, </a:t>
            </a:r>
            <a:r>
              <a:rPr lang="en-US" sz="2400" b="1" dirty="0" err="1">
                <a:latin typeface="Cuprum"/>
              </a:rPr>
              <a:t>народився</a:t>
            </a:r>
            <a:r>
              <a:rPr lang="en-US" sz="2400" b="1" dirty="0">
                <a:latin typeface="Cuprum"/>
              </a:rPr>
              <a:t> </a:t>
            </a:r>
            <a:r>
              <a:rPr lang="en-US" sz="2400" b="1" dirty="0" err="1">
                <a:latin typeface="Cuprum"/>
              </a:rPr>
              <a:t>Ісус</a:t>
            </a:r>
            <a:r>
              <a:rPr lang="en-US" sz="2400" b="1" dirty="0">
                <a:latin typeface="Cuprum"/>
              </a:rPr>
              <a:t>.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487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AFB7FD3-9250-4E08-AF8F-73EDA4C43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E44A4C-3E92-4019-A0F6-2478A98482CD}"/>
              </a:ext>
            </a:extLst>
          </p:cNvPr>
          <p:cNvSpPr txBox="1"/>
          <p:nvPr/>
        </p:nvSpPr>
        <p:spPr>
          <a:xfrm>
            <a:off x="711370" y="2952938"/>
            <a:ext cx="4593021" cy="26198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Franklin Gothic Medium"/>
              </a:rPr>
              <a:t>Сцену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вертепу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прикрашали</a:t>
            </a:r>
            <a:r>
              <a:rPr lang="en-US" sz="2800" dirty="0">
                <a:latin typeface="Franklin Gothic Medium"/>
              </a:rPr>
              <a:t>, </a:t>
            </a:r>
            <a:r>
              <a:rPr lang="en-US" sz="2800" dirty="0" err="1">
                <a:latin typeface="Franklin Gothic Medium"/>
              </a:rPr>
              <a:t>ззаду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обов'язково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поміщали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ікону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Різдва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Христового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або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ікону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Пресвятої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Богородиці</a:t>
            </a:r>
            <a:r>
              <a:rPr lang="en-US" sz="2800" dirty="0">
                <a:latin typeface="Franklin Gothic Medium"/>
              </a:rPr>
              <a:t> з Немовлям </a:t>
            </a:r>
            <a:r>
              <a:rPr lang="en-US" sz="2800" dirty="0" err="1">
                <a:latin typeface="Franklin Gothic Medium"/>
              </a:rPr>
              <a:t>Христом</a:t>
            </a:r>
            <a:r>
              <a:rPr lang="en-US" sz="2800" dirty="0">
                <a:latin typeface="Franklin Gothic Medium"/>
              </a:rPr>
              <a:t>. </a:t>
            </a:r>
            <a:r>
              <a:rPr lang="en-US" sz="2800" dirty="0" err="1">
                <a:latin typeface="Franklin Gothic Medium"/>
              </a:rPr>
              <a:t>Усередині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вертепу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малювали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вікна</a:t>
            </a:r>
            <a:r>
              <a:rPr lang="en-US" sz="2800" dirty="0">
                <a:latin typeface="Franklin Gothic Medium"/>
              </a:rPr>
              <a:t>, </a:t>
            </a:r>
            <a:r>
              <a:rPr lang="en-US" sz="2800" dirty="0" err="1">
                <a:latin typeface="Franklin Gothic Medium"/>
              </a:rPr>
              <a:t>зірки</a:t>
            </a:r>
            <a:r>
              <a:rPr lang="en-US" sz="2800" dirty="0">
                <a:latin typeface="Franklin Gothic Medium"/>
              </a:rPr>
              <a:t>, </a:t>
            </a:r>
            <a:r>
              <a:rPr lang="en-US" sz="2800" dirty="0" err="1">
                <a:latin typeface="Franklin Gothic Medium"/>
              </a:rPr>
              <a:t>хрести</a:t>
            </a:r>
            <a:r>
              <a:rPr lang="en-US" sz="2800" dirty="0">
                <a:latin typeface="Franklin Gothic Medium"/>
              </a:rPr>
              <a:t>, </a:t>
            </a:r>
            <a:r>
              <a:rPr lang="en-US" sz="2800" dirty="0" err="1">
                <a:latin typeface="Franklin Gothic Medium"/>
              </a:rPr>
              <a:t>писали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композиції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на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біблійні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сюжети</a:t>
            </a:r>
            <a:r>
              <a:rPr lang="en-US" sz="2800" dirty="0">
                <a:latin typeface="Franklin Gothic Medium"/>
              </a:rPr>
              <a:t>. </a:t>
            </a:r>
            <a:r>
              <a:rPr lang="en-US" sz="2800" dirty="0" err="1">
                <a:latin typeface="Franklin Gothic Medium"/>
              </a:rPr>
              <a:t>Сцена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висвітлювалася</a:t>
            </a:r>
            <a:r>
              <a:rPr lang="en-US" sz="2800" dirty="0">
                <a:latin typeface="Franklin Gothic Medium"/>
              </a:rPr>
              <a:t> </a:t>
            </a:r>
            <a:r>
              <a:rPr lang="en-US" sz="2800" dirty="0" err="1">
                <a:latin typeface="Franklin Gothic Medium"/>
              </a:rPr>
              <a:t>свічками</a:t>
            </a:r>
            <a:r>
              <a:rPr lang="en-US" sz="2800" dirty="0">
                <a:latin typeface="Franklin Gothic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821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CC2CFC2-ADAA-4F92-8074-79418A327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7" r="-1" b="1485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A33FD8-184D-40F7-9D1B-84CD02946A56}"/>
              </a:ext>
            </a:extLst>
          </p:cNvPr>
          <p:cNvSpPr txBox="1"/>
          <p:nvPr/>
        </p:nvSpPr>
        <p:spPr>
          <a:xfrm>
            <a:off x="194533" y="2680883"/>
            <a:ext cx="3950003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Franklin Gothic Medium"/>
              </a:rPr>
              <a:t>Ляльки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були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влаштовані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досить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просто</a:t>
            </a:r>
            <a:r>
              <a:rPr lang="en-US" sz="2400" dirty="0">
                <a:latin typeface="Franklin Gothic Medium"/>
              </a:rPr>
              <a:t>. </a:t>
            </a:r>
            <a:r>
              <a:rPr lang="en-US" sz="2400" dirty="0" err="1">
                <a:latin typeface="Franklin Gothic Medium"/>
              </a:rPr>
              <a:t>Вирізалися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вони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звичайно</a:t>
            </a:r>
            <a:r>
              <a:rPr lang="en-US" sz="2400" dirty="0">
                <a:latin typeface="Franklin Gothic Medium"/>
              </a:rPr>
              <a:t> з </a:t>
            </a:r>
            <a:r>
              <a:rPr lang="en-US" sz="2400" dirty="0" err="1">
                <a:latin typeface="Franklin Gothic Medium"/>
              </a:rPr>
              <a:t>дерева</a:t>
            </a:r>
            <a:r>
              <a:rPr lang="en-US" sz="2400" dirty="0">
                <a:latin typeface="Franklin Gothic Medium"/>
              </a:rPr>
              <a:t> і </a:t>
            </a:r>
            <a:r>
              <a:rPr lang="en-US" sz="2400" dirty="0" err="1">
                <a:latin typeface="Franklin Gothic Medium"/>
              </a:rPr>
              <a:t>одягалися</a:t>
            </a:r>
            <a:r>
              <a:rPr lang="en-US" sz="2400" dirty="0">
                <a:latin typeface="Franklin Gothic Medium"/>
              </a:rPr>
              <a:t> в </a:t>
            </a:r>
            <a:r>
              <a:rPr lang="en-US" sz="2400" dirty="0" err="1">
                <a:latin typeface="Franklin Gothic Medium"/>
              </a:rPr>
              <a:t>одяг</a:t>
            </a:r>
            <a:r>
              <a:rPr lang="en-US" sz="2400" dirty="0">
                <a:latin typeface="Franklin Gothic Medium"/>
              </a:rPr>
              <a:t> з </a:t>
            </a:r>
            <a:r>
              <a:rPr lang="en-US" sz="2400" dirty="0" err="1">
                <a:latin typeface="Franklin Gothic Medium"/>
              </a:rPr>
              <a:t>різнобарвних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клаптиків</a:t>
            </a:r>
            <a:r>
              <a:rPr lang="en-US" sz="2400" dirty="0">
                <a:latin typeface="Franklin Gothic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25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73AD41DB-DF9F-49BC-85AE-6AB1840A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F957B288-1837-4178-A6EB-DB5ECC87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84" b="20633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6CC6C2-1CB6-4442-89A7-8631FA81FCF8}"/>
              </a:ext>
            </a:extLst>
          </p:cNvPr>
          <p:cNvSpPr txBox="1"/>
          <p:nvPr/>
        </p:nvSpPr>
        <p:spPr>
          <a:xfrm>
            <a:off x="385957" y="4344735"/>
            <a:ext cx="11101115" cy="11737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Рівень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художнього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виконання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ляльок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також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був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різний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: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від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грубо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вирізаних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,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одягнених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в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паперовий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одяг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маленьких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лялечок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до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справжніх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творів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мистецтва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, з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красивим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і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акуратним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різьбленням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і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витончено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одягнених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клаптиками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дорогих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матерій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Franklin Gothic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58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84EC7A43-C479-4E94-A80F-184D79E8C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709180-E583-4746-B563-D5C5DD26A859}"/>
              </a:ext>
            </a:extLst>
          </p:cNvPr>
          <p:cNvSpPr txBox="1"/>
          <p:nvPr/>
        </p:nvSpPr>
        <p:spPr>
          <a:xfrm>
            <a:off x="8042708" y="2006738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Franklin Gothic Medium"/>
              </a:rPr>
              <a:t>Зараз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виготовляють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різноманітні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вертепи</a:t>
            </a:r>
            <a:r>
              <a:rPr lang="en-US" sz="2400" dirty="0">
                <a:latin typeface="Franklin Gothic Medium"/>
              </a:rPr>
              <a:t>. </a:t>
            </a:r>
            <a:r>
              <a:rPr lang="en-US" sz="2400" dirty="0" err="1">
                <a:latin typeface="Franklin Gothic Medium"/>
              </a:rPr>
              <a:t>При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їх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створенні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використовуються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різні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матеріали</a:t>
            </a:r>
            <a:r>
              <a:rPr lang="en-US" sz="2400" dirty="0">
                <a:latin typeface="Franklin Gothic Medium"/>
              </a:rPr>
              <a:t>: </a:t>
            </a:r>
            <a:r>
              <a:rPr lang="en-US" sz="2400" dirty="0" err="1">
                <a:latin typeface="Franklin Gothic Medium"/>
              </a:rPr>
              <a:t>дерево</a:t>
            </a:r>
            <a:r>
              <a:rPr lang="en-US" sz="2400" dirty="0">
                <a:latin typeface="Franklin Gothic Medium"/>
              </a:rPr>
              <a:t>, </a:t>
            </a:r>
            <a:r>
              <a:rPr lang="en-US" sz="2400" dirty="0" err="1">
                <a:latin typeface="Franklin Gothic Medium"/>
              </a:rPr>
              <a:t>глина</a:t>
            </a:r>
            <a:r>
              <a:rPr lang="en-US" sz="2400" dirty="0">
                <a:latin typeface="Franklin Gothic Medium"/>
              </a:rPr>
              <a:t>, </a:t>
            </a:r>
            <a:r>
              <a:rPr lang="en-US" sz="2400" dirty="0" err="1">
                <a:latin typeface="Franklin Gothic Medium"/>
              </a:rPr>
              <a:t>солома</a:t>
            </a:r>
            <a:r>
              <a:rPr lang="en-US" sz="2400" dirty="0">
                <a:latin typeface="Franklin Gothic Medium"/>
              </a:rPr>
              <a:t>, </a:t>
            </a:r>
            <a:r>
              <a:rPr lang="en-US" sz="2400" dirty="0" err="1">
                <a:latin typeface="Franklin Gothic Medium"/>
              </a:rPr>
              <a:t>папір</a:t>
            </a:r>
            <a:r>
              <a:rPr lang="en-US" sz="2400" dirty="0">
                <a:latin typeface="Franklin Gothic Medium"/>
              </a:rPr>
              <a:t>, </a:t>
            </a:r>
            <a:r>
              <a:rPr lang="en-US" sz="2400" dirty="0" err="1">
                <a:latin typeface="Franklin Gothic Medium"/>
              </a:rPr>
              <a:t>тісто</a:t>
            </a:r>
            <a:r>
              <a:rPr lang="en-US" sz="2400" dirty="0">
                <a:latin typeface="Franklin Gothic Medium"/>
              </a:rPr>
              <a:t>. </a:t>
            </a:r>
            <a:r>
              <a:rPr lang="en-US" sz="2400" dirty="0" err="1">
                <a:latin typeface="Franklin Gothic Medium"/>
              </a:rPr>
              <a:t>Вони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можуть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бути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переносними</a:t>
            </a:r>
            <a:r>
              <a:rPr lang="en-US" sz="2400" dirty="0">
                <a:latin typeface="Franklin Gothic Medium"/>
              </a:rPr>
              <a:t> і </a:t>
            </a:r>
            <a:r>
              <a:rPr lang="en-US" sz="2400" dirty="0" err="1">
                <a:latin typeface="Franklin Gothic Medium"/>
              </a:rPr>
              <a:t>непереносними</a:t>
            </a:r>
            <a:r>
              <a:rPr lang="en-US" sz="2400" dirty="0">
                <a:latin typeface="Franklin Gothic Medium"/>
              </a:rPr>
              <a:t>, </a:t>
            </a:r>
            <a:r>
              <a:rPr lang="en-US" sz="2400" dirty="0" err="1">
                <a:latin typeface="Franklin Gothic Medium"/>
              </a:rPr>
              <a:t>професійними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та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аматорськими</a:t>
            </a:r>
            <a:r>
              <a:rPr lang="en-US" sz="2400" dirty="0">
                <a:latin typeface="Franklin Gothic Medium"/>
              </a:rPr>
              <a:t>. </a:t>
            </a:r>
            <a:r>
              <a:rPr lang="en-US" sz="2400" dirty="0" err="1">
                <a:latin typeface="Franklin Gothic Medium"/>
              </a:rPr>
              <a:t>Кожен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окремий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вертеп</a:t>
            </a:r>
            <a:r>
              <a:rPr lang="en-US" sz="2400" dirty="0">
                <a:latin typeface="Franklin Gothic Medium"/>
              </a:rPr>
              <a:t> - </a:t>
            </a:r>
            <a:r>
              <a:rPr lang="en-US" sz="2400" dirty="0" err="1">
                <a:latin typeface="Franklin Gothic Medium"/>
              </a:rPr>
              <a:t>це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свого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роду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витвір</a:t>
            </a:r>
            <a:r>
              <a:rPr lang="en-US" sz="2400" dirty="0">
                <a:latin typeface="Franklin Gothic Medium"/>
              </a:rPr>
              <a:t> </a:t>
            </a:r>
            <a:r>
              <a:rPr lang="en-US" sz="2400" dirty="0" err="1">
                <a:latin typeface="Franklin Gothic Medium"/>
              </a:rPr>
              <a:t>мистецтва</a:t>
            </a:r>
            <a:r>
              <a:rPr lang="en-US" sz="2400" dirty="0">
                <a:latin typeface="Franklin Gothic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3706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украшен,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F101A86-707A-40AC-BBA6-CB7E3C806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5FC1CE-A3C5-43CD-B6A9-74F1801EDA98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Найвідоміші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різдвяні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фігури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в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Італії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виготовляють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з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ялини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скульптори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і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пильщики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з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містечка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Тезеро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що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розташоване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високо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в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Альпах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Ця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традиція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має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багатовікову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історію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Уперше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за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межами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містечка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основні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фігури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—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Святого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Сімейства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і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волхвів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—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були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установлені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святим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Вікентієм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Паллотті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у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римському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храмі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Сант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Андреа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делла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Валле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1842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року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. У ХХ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ст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фігури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з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Тезеро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стали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привозити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до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Franklin Gothic Medium"/>
              </a:rPr>
              <a:t>Ватикану</a:t>
            </a:r>
            <a:r>
              <a:rPr lang="en-US" sz="2400" dirty="0">
                <a:solidFill>
                  <a:srgbClr val="FFFFFF"/>
                </a:solidFill>
                <a:latin typeface="Franklin Gothic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170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1BE40D8-E495-416B-9142-C170EE786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C2DE4D-B883-40C4-8A83-AB7ED5489050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Діяльність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вертепного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мистецтва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стала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популярною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за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межами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України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і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вертеп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побутував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у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Росії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Білорусі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Сербії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та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інших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слов'янських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країнах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Вертепи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також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були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відомі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як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хорватська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 і 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сербська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народна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культура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зокрема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, в 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районах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Срем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 і </a:t>
            </a:r>
            <a:r>
              <a:rPr lang="en-US" sz="2000" dirty="0" err="1">
                <a:solidFill>
                  <a:srgbClr val="FFFFFF"/>
                </a:solidFill>
                <a:latin typeface="Franklin Gothic Medium"/>
              </a:rPr>
              <a:t>Колубара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.</a:t>
            </a:r>
            <a:endParaRPr lang="en-US" sz="2000" baseline="30000" dirty="0">
              <a:solidFill>
                <a:srgbClr val="FFFFFF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72994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Произвольный</PresentationFormat>
  <Paragraphs>11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Инна</cp:lastModifiedBy>
  <cp:revision>102</cp:revision>
  <dcterms:created xsi:type="dcterms:W3CDTF">2021-10-31T17:59:02Z</dcterms:created>
  <dcterms:modified xsi:type="dcterms:W3CDTF">2021-11-01T19:58:22Z</dcterms:modified>
</cp:coreProperties>
</file>