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1869" r:id="rId3"/>
    <p:sldId id="1927" r:id="rId4"/>
    <p:sldId id="1916" r:id="rId5"/>
    <p:sldId id="1962" r:id="rId6"/>
    <p:sldId id="1971" r:id="rId7"/>
    <p:sldId id="1973" r:id="rId8"/>
    <p:sldId id="1974" r:id="rId9"/>
    <p:sldId id="1994" r:id="rId10"/>
    <p:sldId id="1995" r:id="rId11"/>
    <p:sldId id="1996" r:id="rId12"/>
    <p:sldId id="2002" r:id="rId13"/>
    <p:sldId id="2013" r:id="rId14"/>
    <p:sldId id="259" r:id="rId15"/>
    <p:sldId id="747" r:id="rId16"/>
    <p:sldId id="261" r:id="rId17"/>
    <p:sldId id="304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  <a:srgbClr val="E1292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892" autoAdjust="0"/>
  </p:normalViewPr>
  <p:slideViewPr>
    <p:cSldViewPr snapToGrid="0">
      <p:cViewPr varScale="1">
        <p:scale>
          <a:sx n="76" d="100"/>
          <a:sy n="76" d="100"/>
        </p:scale>
        <p:origin x="58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DB8F91-D060-4B46-BF2E-7F39355C05CA}" type="doc">
      <dgm:prSet loTypeId="urn:microsoft.com/office/officeart/2005/8/layout/chevron1" loCatId="process" qsTypeId="urn:microsoft.com/office/officeart/2005/8/quickstyle/simple5" qsCatId="simple" csTypeId="urn:microsoft.com/office/officeart/2005/8/colors/colorful2" csCatId="colorful" phldr="1"/>
      <dgm:spPr/>
    </dgm:pt>
    <dgm:pt modelId="{064101FA-2EFD-4287-A6EF-465A62FC1ED5}">
      <dgm:prSet phldrT="[Текст]"/>
      <dgm:spPr>
        <a:xfrm>
          <a:off x="4177" y="485707"/>
          <a:ext cx="2432003" cy="972801"/>
        </a:xfrm>
        <a:prstGeom prst="chevron">
          <a:avLst/>
        </a:prstGeom>
        <a:gradFill rotWithShape="0">
          <a:gsLst>
            <a:gs pos="0">
              <a:srgbClr val="398AC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98AC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98AC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uk-UA" i="1" dirty="0">
              <a:solidFill>
                <a:srgbClr val="FFFFFF"/>
              </a:solidFill>
              <a:latin typeface="Verdana"/>
              <a:ea typeface="+mn-ea"/>
              <a:cs typeface="+mn-cs"/>
            </a:rPr>
            <a:t>Пуск</a:t>
          </a:r>
        </a:p>
      </dgm:t>
    </dgm:pt>
    <dgm:pt modelId="{FF08BE32-D99D-4A77-AEDE-35D621378F7E}" type="parTrans" cxnId="{215EDA5B-9708-4B39-BB2C-82FE43E10C64}">
      <dgm:prSet/>
      <dgm:spPr/>
      <dgm:t>
        <a:bodyPr/>
        <a:lstStyle/>
        <a:p>
          <a:endParaRPr lang="uk-UA" i="1"/>
        </a:p>
      </dgm:t>
    </dgm:pt>
    <dgm:pt modelId="{26A276EF-ECE4-403E-A3AF-30EF6721164A}" type="sibTrans" cxnId="{215EDA5B-9708-4B39-BB2C-82FE43E10C64}">
      <dgm:prSet/>
      <dgm:spPr/>
      <dgm:t>
        <a:bodyPr/>
        <a:lstStyle/>
        <a:p>
          <a:endParaRPr lang="uk-UA" i="1"/>
        </a:p>
      </dgm:t>
    </dgm:pt>
    <dgm:pt modelId="{F82E96FA-F01F-40A2-8D91-189B6C4CF3AF}">
      <dgm:prSet phldrT="[Текст]"/>
      <dgm:spPr>
        <a:xfrm>
          <a:off x="6570587" y="485707"/>
          <a:ext cx="2432003" cy="972801"/>
        </a:xfrm>
        <a:prstGeom prst="chevron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1" i="1" dirty="0">
              <a:solidFill>
                <a:srgbClr val="002060"/>
              </a:solidFill>
              <a:latin typeface="Verdana"/>
              <a:ea typeface="+mn-ea"/>
              <a:cs typeface="+mn-cs"/>
            </a:rPr>
            <a:t>Word</a:t>
          </a:r>
          <a:endParaRPr lang="uk-UA" b="1" i="1" dirty="0">
            <a:solidFill>
              <a:srgbClr val="002060"/>
            </a:solidFill>
            <a:latin typeface="Verdana"/>
            <a:ea typeface="+mn-ea"/>
            <a:cs typeface="+mn-cs"/>
          </a:endParaRPr>
        </a:p>
      </dgm:t>
    </dgm:pt>
    <dgm:pt modelId="{86EA12BA-F1AC-4E65-92A8-3D0F75A9277B}" type="parTrans" cxnId="{5CA76B12-FADC-4E6F-BABA-46EA9E713FC1}">
      <dgm:prSet/>
      <dgm:spPr/>
      <dgm:t>
        <a:bodyPr/>
        <a:lstStyle/>
        <a:p>
          <a:endParaRPr lang="uk-UA" i="1"/>
        </a:p>
      </dgm:t>
    </dgm:pt>
    <dgm:pt modelId="{E14FD617-1D27-4554-BB88-02D8AA4A2064}" type="sibTrans" cxnId="{5CA76B12-FADC-4E6F-BABA-46EA9E713FC1}">
      <dgm:prSet/>
      <dgm:spPr/>
      <dgm:t>
        <a:bodyPr/>
        <a:lstStyle/>
        <a:p>
          <a:endParaRPr lang="uk-UA" i="1"/>
        </a:p>
      </dgm:t>
    </dgm:pt>
    <dgm:pt modelId="{CAB63128-8926-44E1-8167-5259C56B59DF}" type="pres">
      <dgm:prSet presAssocID="{1DDB8F91-D060-4B46-BF2E-7F39355C05CA}" presName="Name0" presStyleCnt="0">
        <dgm:presLayoutVars>
          <dgm:dir/>
          <dgm:animLvl val="lvl"/>
          <dgm:resizeHandles val="exact"/>
        </dgm:presLayoutVars>
      </dgm:prSet>
      <dgm:spPr/>
    </dgm:pt>
    <dgm:pt modelId="{AD665484-AC73-49BE-86DB-068BEE49E6D5}" type="pres">
      <dgm:prSet presAssocID="{064101FA-2EFD-4287-A6EF-465A62FC1ED5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DB2C2168-4ADC-4CC6-B014-6CF31C278396}" type="pres">
      <dgm:prSet presAssocID="{26A276EF-ECE4-403E-A3AF-30EF6721164A}" presName="parTxOnlySpace" presStyleCnt="0"/>
      <dgm:spPr/>
    </dgm:pt>
    <dgm:pt modelId="{43838973-DC6C-4C75-BF48-FA67F144A4AA}" type="pres">
      <dgm:prSet presAssocID="{F82E96FA-F01F-40A2-8D91-189B6C4CF3AF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95AB3507-DD39-457F-9DA0-5D625B6C8924}" type="presOf" srcId="{1DDB8F91-D060-4B46-BF2E-7F39355C05CA}" destId="{CAB63128-8926-44E1-8167-5259C56B59DF}" srcOrd="0" destOrd="0" presId="urn:microsoft.com/office/officeart/2005/8/layout/chevron1"/>
    <dgm:cxn modelId="{5CA76B12-FADC-4E6F-BABA-46EA9E713FC1}" srcId="{1DDB8F91-D060-4B46-BF2E-7F39355C05CA}" destId="{F82E96FA-F01F-40A2-8D91-189B6C4CF3AF}" srcOrd="1" destOrd="0" parTransId="{86EA12BA-F1AC-4E65-92A8-3D0F75A9277B}" sibTransId="{E14FD617-1D27-4554-BB88-02D8AA4A2064}"/>
    <dgm:cxn modelId="{215EDA5B-9708-4B39-BB2C-82FE43E10C64}" srcId="{1DDB8F91-D060-4B46-BF2E-7F39355C05CA}" destId="{064101FA-2EFD-4287-A6EF-465A62FC1ED5}" srcOrd="0" destOrd="0" parTransId="{FF08BE32-D99D-4A77-AEDE-35D621378F7E}" sibTransId="{26A276EF-ECE4-403E-A3AF-30EF6721164A}"/>
    <dgm:cxn modelId="{B6CF864A-FF91-481C-A05F-2D8BE1C5DF23}" type="presOf" srcId="{064101FA-2EFD-4287-A6EF-465A62FC1ED5}" destId="{AD665484-AC73-49BE-86DB-068BEE49E6D5}" srcOrd="0" destOrd="0" presId="urn:microsoft.com/office/officeart/2005/8/layout/chevron1"/>
    <dgm:cxn modelId="{6367417D-C4EE-4172-A15B-DF138B49C137}" type="presOf" srcId="{F82E96FA-F01F-40A2-8D91-189B6C4CF3AF}" destId="{43838973-DC6C-4C75-BF48-FA67F144A4AA}" srcOrd="0" destOrd="0" presId="urn:microsoft.com/office/officeart/2005/8/layout/chevron1"/>
    <dgm:cxn modelId="{6BCB3FA6-DBD9-4B4D-BA13-8AD8C7697BC4}" type="presParOf" srcId="{CAB63128-8926-44E1-8167-5259C56B59DF}" destId="{AD665484-AC73-49BE-86DB-068BEE49E6D5}" srcOrd="0" destOrd="0" presId="urn:microsoft.com/office/officeart/2005/8/layout/chevron1"/>
    <dgm:cxn modelId="{4BF7AC36-B19A-4B37-AE73-B9EDA1C89D4D}" type="presParOf" srcId="{CAB63128-8926-44E1-8167-5259C56B59DF}" destId="{DB2C2168-4ADC-4CC6-B014-6CF31C278396}" srcOrd="1" destOrd="0" presId="urn:microsoft.com/office/officeart/2005/8/layout/chevron1"/>
    <dgm:cxn modelId="{46E7A19E-5507-426C-B582-FA802404A6D0}" type="presParOf" srcId="{CAB63128-8926-44E1-8167-5259C56B59DF}" destId="{43838973-DC6C-4C75-BF48-FA67F144A4AA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65484-AC73-49BE-86DB-068BEE49E6D5}">
      <dsp:nvSpPr>
        <dsp:cNvPr id="0" name=""/>
        <dsp:cNvSpPr/>
      </dsp:nvSpPr>
      <dsp:spPr>
        <a:xfrm>
          <a:off x="8158" y="0"/>
          <a:ext cx="4876880" cy="1361140"/>
        </a:xfrm>
        <a:prstGeom prst="chevron">
          <a:avLst/>
        </a:prstGeom>
        <a:gradFill rotWithShape="0">
          <a:gsLst>
            <a:gs pos="0">
              <a:srgbClr val="398AC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398AC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398AC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0033" tIns="86678" rIns="86678" bIns="86678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6500" i="1" kern="1200" dirty="0">
              <a:solidFill>
                <a:srgbClr val="FFFFFF"/>
              </a:solidFill>
              <a:latin typeface="Verdana"/>
              <a:ea typeface="+mn-ea"/>
              <a:cs typeface="+mn-cs"/>
            </a:rPr>
            <a:t>Пуск</a:t>
          </a:r>
        </a:p>
      </dsp:txBody>
      <dsp:txXfrm>
        <a:off x="688728" y="0"/>
        <a:ext cx="3515740" cy="1361140"/>
      </dsp:txXfrm>
    </dsp:sp>
    <dsp:sp modelId="{43838973-DC6C-4C75-BF48-FA67F144A4AA}">
      <dsp:nvSpPr>
        <dsp:cNvPr id="0" name=""/>
        <dsp:cNvSpPr/>
      </dsp:nvSpPr>
      <dsp:spPr>
        <a:xfrm>
          <a:off x="4397350" y="0"/>
          <a:ext cx="4876880" cy="1361140"/>
        </a:xfrm>
        <a:prstGeom prst="chevron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0033" tIns="86678" rIns="86678" bIns="86678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1" i="1" kern="1200" dirty="0">
              <a:solidFill>
                <a:srgbClr val="002060"/>
              </a:solidFill>
              <a:latin typeface="Verdana"/>
              <a:ea typeface="+mn-ea"/>
              <a:cs typeface="+mn-cs"/>
            </a:rPr>
            <a:t>Word</a:t>
          </a:r>
          <a:endParaRPr lang="uk-UA" sz="6500" b="1" i="1" kern="1200" dirty="0">
            <a:solidFill>
              <a:srgbClr val="002060"/>
            </a:solidFill>
            <a:latin typeface="Verdana"/>
            <a:ea typeface="+mn-ea"/>
            <a:cs typeface="+mn-cs"/>
          </a:endParaRPr>
        </a:p>
      </dsp:txBody>
      <dsp:txXfrm>
        <a:off x="5077920" y="0"/>
        <a:ext cx="3515740" cy="1361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C1D0A-B9C4-4548-91F6-1922859C24DA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CB05D-96F8-4967-8A65-A7CBBD7B1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537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teach-inf.com.ua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teach-inf.com.ua/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606" r="1693" b="28148"/>
          <a:stretch/>
        </p:blipFill>
        <p:spPr>
          <a:xfrm>
            <a:off x="0" y="1"/>
            <a:ext cx="4765678" cy="3899426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84424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8</a:t>
            </a:r>
            <a:endParaRPr lang="uk-UA" sz="15000" b="1" i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  <p:sp>
        <p:nvSpPr>
          <p:cNvPr id="23" name="Прямокутник 22">
            <a:hlinkClick r:id="rId7"/>
            <a:extLst>
              <a:ext uri="{FF2B5EF4-FFF2-40B4-BE49-F238E27FC236}">
                <a16:creationId xmlns:a16="http://schemas.microsoft.com/office/drawing/2014/main" id="{DCFE19AA-8AE1-48EF-8640-8ACBB1B6DBC8}"/>
              </a:ext>
            </a:extLst>
          </p:cNvPr>
          <p:cNvSpPr/>
          <p:nvPr userDrawn="1"/>
        </p:nvSpPr>
        <p:spPr>
          <a:xfrm>
            <a:off x="6500000" y="6184950"/>
            <a:ext cx="5564194" cy="589217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4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2F8E2CD9-1704-475F-9D3D-E540C53AF270}"/>
              </a:ext>
            </a:extLst>
          </p:cNvPr>
          <p:cNvGrpSpPr/>
          <p:nvPr userDrawn="1"/>
        </p:nvGrpSpPr>
        <p:grpSpPr>
          <a:xfrm>
            <a:off x="-15226" y="6550240"/>
            <a:ext cx="4779249" cy="307777"/>
            <a:chOff x="467543" y="6506203"/>
            <a:chExt cx="4779249" cy="30777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2646EA-9341-43F1-B97E-77C55EE97A65}"/>
                </a:ext>
              </a:extLst>
            </p:cNvPr>
            <p:cNvSpPr txBox="1"/>
            <p:nvPr/>
          </p:nvSpPr>
          <p:spPr>
            <a:xfrm>
              <a:off x="467543" y="6506203"/>
              <a:ext cx="477924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0070C0"/>
                  </a:solidFill>
                  <a:latin typeface="Comic Sans MS" panose="030F0702030302020204" pitchFamily="66" charset="0"/>
                  <a:hlinkClick r:id="rId6" tooltip="Перейти на сайт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teach-inf.com.ua</a:t>
              </a:r>
              <a:endParaRPr lang="ru-RU" sz="1400" b="1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3702A9C8-4F71-4438-94D2-8F4816210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21953" y="6552070"/>
              <a:ext cx="325911" cy="19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05.05.2021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2017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25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Picture 2" descr="computer, programmer, scientist icon">
            <a:extLst>
              <a:ext uri="{FF2B5EF4-FFF2-40B4-BE49-F238E27FC236}">
                <a16:creationId xmlns:a16="http://schemas.microsoft.com/office/drawing/2014/main" id="{C3D02E6D-349C-472A-8844-D99090F109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5824092" y="3685534"/>
            <a:ext cx="3378454" cy="23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09771FF-9004-444B-A228-778D8EFD5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3953" y="674014"/>
            <a:ext cx="7137066" cy="1801607"/>
          </a:xfrm>
        </p:spPr>
        <p:txBody>
          <a:bodyPr>
            <a:noAutofit/>
          </a:bodyPr>
          <a:lstStyle/>
          <a:p>
            <a:r>
              <a:rPr lang="uk-UA" dirty="0"/>
              <a:t>Практична робота 4 </a:t>
            </a:r>
            <a:r>
              <a:rPr lang="uk-UA" sz="3500" dirty="0"/>
              <a:t>Стилі. Структура документа. Автоматизоване створення змісту. Гіперпосилання</a:t>
            </a:r>
          </a:p>
        </p:txBody>
      </p:sp>
      <p:pic>
        <p:nvPicPr>
          <p:cNvPr id="8" name="Picture 4" descr="Microsoft Word Icon - Microsoft Office New Icon Clipart (900x900), Png Download">
            <a:extLst>
              <a:ext uri="{FF2B5EF4-FFF2-40B4-BE49-F238E27FC236}">
                <a16:creationId xmlns:a16="http://schemas.microsoft.com/office/drawing/2014/main" id="{DC2EA81A-CB05-4820-88BE-E6CADF5F2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119" y="3684975"/>
            <a:ext cx="2664362" cy="233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Створення гіперпосилань у</a:t>
            </a:r>
            <a:br>
              <a:rPr lang="uk-UA" dirty="0"/>
            </a:br>
            <a:r>
              <a:rPr lang="uk-UA" dirty="0"/>
              <a:t>текстовому документі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FD180-319D-4476-B17D-6A5F4A84BF21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9358E0-1CED-4136-8647-17F0A7BEECAD}"/>
              </a:ext>
            </a:extLst>
          </p:cNvPr>
          <p:cNvSpPr txBox="1"/>
          <p:nvPr/>
        </p:nvSpPr>
        <p:spPr>
          <a:xfrm>
            <a:off x="70929" y="1806681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uk-UA" sz="2800" b="1" i="1" dirty="0">
                <a:solidFill>
                  <a:schemeClr val="bg1"/>
                </a:solidFill>
              </a:rPr>
              <a:t>Виділити в документі об’єкт, з яким буде пов’язано гіперпосилання (фрагмент тексту, малюнок тощо).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5D0AD7-7808-4BB0-9968-046AB87C5166}"/>
              </a:ext>
            </a:extLst>
          </p:cNvPr>
          <p:cNvSpPr txBox="1"/>
          <p:nvPr/>
        </p:nvSpPr>
        <p:spPr>
          <a:xfrm>
            <a:off x="70929" y="2878498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uk-UA" sz="2800" b="1" i="1" dirty="0">
                <a:solidFill>
                  <a:schemeClr val="bg1"/>
                </a:solidFill>
              </a:rPr>
              <a:t>Виконати </a:t>
            </a:r>
            <a:r>
              <a:rPr lang="uk-UA" sz="2800" b="1" i="1" dirty="0">
                <a:solidFill>
                  <a:srgbClr val="FFFF00"/>
                </a:solidFill>
              </a:rPr>
              <a:t>Вставлення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rgbClr val="FFFF00"/>
                </a:solidFill>
              </a:rPr>
              <a:t>Посилання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rgbClr val="FFFF00"/>
                </a:solidFill>
              </a:rPr>
              <a:t>Посилання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865709F-23BE-47DC-97A8-635F5CE07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9" y="3676493"/>
            <a:ext cx="12050142" cy="1872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56C7E526-593D-488A-B6A0-C6C5DB49A016}"/>
              </a:ext>
            </a:extLst>
          </p:cNvPr>
          <p:cNvSpPr/>
          <p:nvPr/>
        </p:nvSpPr>
        <p:spPr>
          <a:xfrm>
            <a:off x="10067925" y="4441803"/>
            <a:ext cx="1150571" cy="33974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7" name="Стрілка вліво 20">
            <a:extLst>
              <a:ext uri="{FF2B5EF4-FFF2-40B4-BE49-F238E27FC236}">
                <a16:creationId xmlns:a16="http://schemas.microsoft.com/office/drawing/2014/main" id="{7701610B-AA39-4B86-A5AD-D8B20CBC2F95}"/>
              </a:ext>
            </a:extLst>
          </p:cNvPr>
          <p:cNvSpPr/>
          <p:nvPr/>
        </p:nvSpPr>
        <p:spPr>
          <a:xfrm rot="18900000">
            <a:off x="10679024" y="3795458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4B897E01-D2E2-49DC-88E3-AB5974ECAA4B}"/>
              </a:ext>
            </a:extLst>
          </p:cNvPr>
          <p:cNvSpPr/>
          <p:nvPr/>
        </p:nvSpPr>
        <p:spPr>
          <a:xfrm>
            <a:off x="1595125" y="4051636"/>
            <a:ext cx="1064255" cy="43400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07864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Створення гіперпосилань у</a:t>
            </a:r>
            <a:br>
              <a:rPr lang="uk-UA" dirty="0"/>
            </a:br>
            <a:r>
              <a:rPr lang="uk-UA" dirty="0"/>
              <a:t>текстовому документі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2F8CE-20C7-4CA0-8403-CDD9B403C3D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3B427-6E45-4796-9D51-CEB1DF4EB9F0}"/>
              </a:ext>
            </a:extLst>
          </p:cNvPr>
          <p:cNvSpPr txBox="1"/>
          <p:nvPr/>
        </p:nvSpPr>
        <p:spPr>
          <a:xfrm>
            <a:off x="70929" y="1806681"/>
            <a:ext cx="4269959" cy="31085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uk-UA" sz="2800" b="1" i="1" dirty="0">
                <a:solidFill>
                  <a:schemeClr val="bg1"/>
                </a:solidFill>
              </a:rPr>
              <a:t>Вибрати у вікні </a:t>
            </a:r>
            <a:r>
              <a:rPr lang="uk-UA" sz="2800" b="1" i="1" dirty="0">
                <a:solidFill>
                  <a:srgbClr val="FFFF00"/>
                </a:solidFill>
              </a:rPr>
              <a:t>Додавання гіперпосилання </a:t>
            </a:r>
            <a:r>
              <a:rPr lang="uk-UA" sz="2800" b="1" i="1" dirty="0">
                <a:solidFill>
                  <a:schemeClr val="bg1"/>
                </a:solidFill>
              </a:rPr>
              <a:t>в області </a:t>
            </a:r>
            <a:r>
              <a:rPr lang="uk-UA" sz="2800" b="1" i="1" dirty="0">
                <a:solidFill>
                  <a:srgbClr val="FFFF00"/>
                </a:solidFill>
              </a:rPr>
              <a:t>Зв’язати з</a:t>
            </a:r>
            <a:r>
              <a:rPr lang="uk-UA" sz="2800" b="1" i="1" dirty="0">
                <a:solidFill>
                  <a:schemeClr val="bg1"/>
                </a:solidFill>
              </a:rPr>
              <a:t>: кнопку </a:t>
            </a:r>
            <a:r>
              <a:rPr lang="uk-UA" sz="2800" b="1" i="1" dirty="0">
                <a:solidFill>
                  <a:srgbClr val="FFFF00"/>
                </a:solidFill>
              </a:rPr>
              <a:t>місцем у документі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025F9E-3C03-4FEE-BBEB-EFD16430D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662" y="1801823"/>
            <a:ext cx="7619409" cy="37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20D40B17-A191-455E-A20A-01D05F8C78A5}"/>
              </a:ext>
            </a:extLst>
          </p:cNvPr>
          <p:cNvSpPr/>
          <p:nvPr/>
        </p:nvSpPr>
        <p:spPr>
          <a:xfrm>
            <a:off x="4547289" y="3073198"/>
            <a:ext cx="1017851" cy="688541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12921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Створення гіперпосилань у</a:t>
            </a:r>
            <a:br>
              <a:rPr lang="uk-UA" dirty="0"/>
            </a:br>
            <a:r>
              <a:rPr lang="uk-UA" dirty="0"/>
              <a:t>текстовому документі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2F8CE-20C7-4CA0-8403-CDD9B403C3D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3B427-6E45-4796-9D51-CEB1DF4EB9F0}"/>
              </a:ext>
            </a:extLst>
          </p:cNvPr>
          <p:cNvSpPr txBox="1"/>
          <p:nvPr/>
        </p:nvSpPr>
        <p:spPr>
          <a:xfrm>
            <a:off x="70929" y="1806681"/>
            <a:ext cx="4269959" cy="483209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uk-UA" sz="2800" b="1" i="1" dirty="0">
                <a:solidFill>
                  <a:schemeClr val="bg1"/>
                </a:solidFill>
              </a:rPr>
              <a:t>Вибрати  в  області </a:t>
            </a:r>
            <a:r>
              <a:rPr lang="uk-UA" sz="2800" b="1" i="1" dirty="0">
                <a:solidFill>
                  <a:srgbClr val="FFFF00"/>
                </a:solidFill>
              </a:rPr>
              <a:t>Виберіть місце  в  документі </a:t>
            </a:r>
            <a:r>
              <a:rPr lang="uk-UA" sz="2800" b="1" i="1" dirty="0">
                <a:solidFill>
                  <a:schemeClr val="bg1"/>
                </a:solidFill>
              </a:rPr>
              <a:t>в  списку  </a:t>
            </a:r>
            <a:r>
              <a:rPr lang="uk-UA" sz="2800" b="1" i="1" dirty="0">
                <a:solidFill>
                  <a:srgbClr val="FFFF00"/>
                </a:solidFill>
              </a:rPr>
              <a:t>Заголовки</a:t>
            </a:r>
            <a:r>
              <a:rPr lang="uk-UA" sz="2800" b="1" i="1" dirty="0">
                <a:solidFill>
                  <a:schemeClr val="bg1"/>
                </a:solidFill>
              </a:rPr>
              <a:t>  або </a:t>
            </a:r>
            <a:r>
              <a:rPr lang="uk-UA" sz="2800" b="1" i="1" dirty="0">
                <a:solidFill>
                  <a:srgbClr val="FFFF00"/>
                </a:solidFill>
              </a:rPr>
              <a:t>Закладки</a:t>
            </a:r>
            <a:r>
              <a:rPr lang="uk-UA" sz="2800" b="1" i="1" dirty="0">
                <a:solidFill>
                  <a:schemeClr val="bg1"/>
                </a:solidFill>
              </a:rPr>
              <a:t> об’єкт документа, на який має здійснитися перехід.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025F9E-3C03-4FEE-BBEB-EFD16430D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662" y="1801823"/>
            <a:ext cx="7619409" cy="3709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20D40B17-A191-455E-A20A-01D05F8C78A5}"/>
              </a:ext>
            </a:extLst>
          </p:cNvPr>
          <p:cNvSpPr/>
          <p:nvPr/>
        </p:nvSpPr>
        <p:spPr>
          <a:xfrm>
            <a:off x="5625174" y="2783639"/>
            <a:ext cx="5030634" cy="219679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6D5F58-CFA2-46C6-981E-118DBDF7E042}"/>
              </a:ext>
            </a:extLst>
          </p:cNvPr>
          <p:cNvSpPr txBox="1"/>
          <p:nvPr/>
        </p:nvSpPr>
        <p:spPr>
          <a:xfrm>
            <a:off x="4501662" y="5624212"/>
            <a:ext cx="761940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uk-UA" sz="2800" b="1" i="1" dirty="0">
                <a:solidFill>
                  <a:schemeClr val="bg1"/>
                </a:solidFill>
              </a:rPr>
              <a:t>Вибрати кнопку </a:t>
            </a:r>
            <a:r>
              <a:rPr lang="uk-UA" sz="2800" b="1" i="1" dirty="0">
                <a:solidFill>
                  <a:srgbClr val="FFFF00"/>
                </a:solidFill>
              </a:rPr>
              <a:t>ОК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EF25D20D-BACE-4827-94FC-8B90BC27C603}"/>
              </a:ext>
            </a:extLst>
          </p:cNvPr>
          <p:cNvSpPr/>
          <p:nvPr/>
        </p:nvSpPr>
        <p:spPr>
          <a:xfrm>
            <a:off x="10151196" y="5129360"/>
            <a:ext cx="928284" cy="31386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22611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4" grpId="0" animBg="1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Колективна робота з текстовими документами у </a:t>
            </a:r>
            <a:r>
              <a:rPr lang="uk-UA" sz="2800" b="1" i="1" dirty="0">
                <a:solidFill>
                  <a:srgbClr val="FFFF00"/>
                </a:solidFill>
              </a:rPr>
              <a:t>Word</a:t>
            </a:r>
            <a:r>
              <a:rPr lang="uk-UA" sz="2800" b="1" i="1" dirty="0">
                <a:solidFill>
                  <a:schemeClr val="bg1"/>
                </a:solidFill>
              </a:rPr>
              <a:t> здійснюється в режимі рецензування. Щоб увімкнути цей режим, потрібно виконати послідовність дій </a:t>
            </a:r>
            <a:r>
              <a:rPr lang="uk-UA" sz="2800" b="1" i="1" dirty="0">
                <a:solidFill>
                  <a:srgbClr val="FFFF00"/>
                </a:solidFill>
              </a:rPr>
              <a:t>Рецензування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800" b="1" i="1" dirty="0">
                <a:solidFill>
                  <a:srgbClr val="FFFF00"/>
                </a:solidFill>
              </a:rPr>
              <a:t>Відстеження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і вибрати кнопку </a:t>
            </a:r>
            <a:r>
              <a:rPr lang="uk-UA" sz="2800" b="1" i="1" dirty="0">
                <a:solidFill>
                  <a:srgbClr val="FFFF00"/>
                </a:solidFill>
              </a:rPr>
              <a:t>Виправлення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Спільна робота над документами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411D00-C7F3-48EA-880B-94DCF87FB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3706833"/>
            <a:ext cx="12050142" cy="1948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E789FCD-2C73-4C4E-B69D-0503C12D6FD7}"/>
              </a:ext>
            </a:extLst>
          </p:cNvPr>
          <p:cNvSpPr/>
          <p:nvPr/>
        </p:nvSpPr>
        <p:spPr>
          <a:xfrm>
            <a:off x="9032279" y="4538980"/>
            <a:ext cx="736561" cy="89789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4589E00F-8920-4E15-B2FB-020754901212}"/>
              </a:ext>
            </a:extLst>
          </p:cNvPr>
          <p:cNvSpPr/>
          <p:nvPr/>
        </p:nvSpPr>
        <p:spPr>
          <a:xfrm rot="18900000">
            <a:off x="9460786" y="3948383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FD5542C9-6F6E-4468-BB6A-4635DA388CCD}"/>
              </a:ext>
            </a:extLst>
          </p:cNvPr>
          <p:cNvSpPr/>
          <p:nvPr/>
        </p:nvSpPr>
        <p:spPr>
          <a:xfrm>
            <a:off x="6501942" y="4100801"/>
            <a:ext cx="1273786" cy="43817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36938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8003" y="1272161"/>
            <a:ext cx="4659626" cy="53478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3.4, ст. </a:t>
            </a:r>
            <a:r>
              <a:rPr lang="uk-UA" sz="3200" i="1" kern="0" noProof="0" dirty="0">
                <a:solidFill>
                  <a:srgbClr val="FFFFFF"/>
                </a:solidFill>
                <a:latin typeface="Verdana"/>
              </a:rPr>
              <a:t>94-95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</p:spTree>
    <p:extLst>
      <p:ext uri="{BB962C8B-B14F-4D97-AF65-F5344CB8AC3E}">
        <p14:creationId xmlns:p14="http://schemas.microsoft.com/office/powerpoint/2010/main" val="407008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кілька документів 6"/>
          <p:cNvSpPr/>
          <p:nvPr/>
        </p:nvSpPr>
        <p:spPr>
          <a:xfrm>
            <a:off x="395536" y="1484784"/>
            <a:ext cx="11331174" cy="2016224"/>
          </a:xfrm>
          <a:prstGeom prst="flowChartMultidocumen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/>
              <a:t>Практична робота </a:t>
            </a:r>
            <a:r>
              <a:rPr lang="uk-UA" sz="4400" b="1" i="1" dirty="0"/>
              <a:t>4</a:t>
            </a:r>
          </a:p>
        </p:txBody>
      </p:sp>
      <p:sp>
        <p:nvSpPr>
          <p:cNvPr id="8" name="Блок-схема: збережені дані 7"/>
          <p:cNvSpPr/>
          <p:nvPr/>
        </p:nvSpPr>
        <p:spPr>
          <a:xfrm>
            <a:off x="107504" y="3645024"/>
            <a:ext cx="11387810" cy="2592288"/>
          </a:xfrm>
          <a:prstGeom prst="flowChartOnlineStorage">
            <a:avLst/>
          </a:prstGeom>
          <a:solidFill>
            <a:srgbClr val="FFFF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rgbClr val="002060"/>
                </a:solidFill>
              </a:rPr>
              <a:t>Стилі. Структура документа. Автоматизоване створення змісту. Гіперпосилання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756" y="3933056"/>
            <a:ext cx="1913954" cy="1913954"/>
          </a:xfrm>
          <a:prstGeom prst="rect">
            <a:avLst/>
          </a:prstGeom>
        </p:spPr>
      </p:pic>
      <p:sp>
        <p:nvSpPr>
          <p:cNvPr id="10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</p:spTree>
    <p:extLst>
      <p:ext uri="{BB962C8B-B14F-4D97-AF65-F5344CB8AC3E}">
        <p14:creationId xmlns:p14="http://schemas.microsoft.com/office/powerpoint/2010/main" val="80466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9" y="1272161"/>
            <a:ext cx="4659626" cy="53478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62679"/>
              <a:gd name="adj2" fmla="val 164747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uk-UA" dirty="0"/>
              <a:t>94-95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7CB552-4E22-4667-A9CE-CD78F99EF5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82" r="9530"/>
          <a:stretch/>
        </p:blipFill>
        <p:spPr>
          <a:xfrm>
            <a:off x="7228115" y="1177376"/>
            <a:ext cx="4839154" cy="564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>
                <a:solidFill>
                  <a:srgbClr val="FFFFFF"/>
                </a:solidFill>
              </a:rPr>
              <a:t>За навчальною програмою 2017 року</a:t>
            </a:r>
            <a:endParaRPr lang="uk-UA" sz="1600" b="1" dirty="0">
              <a:solidFill>
                <a:srgbClr val="FFFFFF"/>
              </a:solidFill>
            </a:endParaRPr>
          </a:p>
        </p:txBody>
      </p:sp>
      <p:sp>
        <p:nvSpPr>
          <p:cNvPr id="7" name="Округлена прямокутна виноска 6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25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Picture 2" descr="computer, programmer, scientist icon">
            <a:extLst>
              <a:ext uri="{FF2B5EF4-FFF2-40B4-BE49-F238E27FC236}">
                <a16:creationId xmlns:a16="http://schemas.microsoft.com/office/drawing/2014/main" id="{FCBABEE9-8221-4A87-8660-3498BA76C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5824092" y="3685534"/>
            <a:ext cx="3378454" cy="23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Microsoft Word Icon - Microsoft Office New Icon Clipart (900x900), Png Download">
            <a:extLst>
              <a:ext uri="{FF2B5EF4-FFF2-40B4-BE49-F238E27FC236}">
                <a16:creationId xmlns:a16="http://schemas.microsoft.com/office/drawing/2014/main" id="{59B0DB4B-24BB-4AD5-84F1-5ABB958D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119" y="3684975"/>
            <a:ext cx="2664362" cy="233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Текстовий процесор </a:t>
            </a:r>
            <a:r>
              <a:rPr lang="en-US" dirty="0"/>
              <a:t>Microsoft Word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1</a:t>
            </a:r>
            <a:endParaRPr lang="uk-UA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12D0FF-2B68-444F-9AF3-5A6A4F5F5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92" y="2917950"/>
            <a:ext cx="10950616" cy="3486764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3EBF1E8B-D73E-4074-B945-CD54E3E81BBA}"/>
              </a:ext>
            </a:extLst>
          </p:cNvPr>
          <p:cNvGraphicFramePr/>
          <p:nvPr/>
        </p:nvGraphicFramePr>
        <p:xfrm>
          <a:off x="1291767" y="1381595"/>
          <a:ext cx="9282389" cy="1361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05D6E6F-09CD-43FC-8708-069758427072}"/>
              </a:ext>
            </a:extLst>
          </p:cNvPr>
          <p:cNvSpPr/>
          <p:nvPr/>
        </p:nvSpPr>
        <p:spPr>
          <a:xfrm>
            <a:off x="1317629" y="3303325"/>
            <a:ext cx="2583931" cy="44005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Стрілка вліво 20">
            <a:extLst>
              <a:ext uri="{FF2B5EF4-FFF2-40B4-BE49-F238E27FC236}">
                <a16:creationId xmlns:a16="http://schemas.microsoft.com/office/drawing/2014/main" id="{54209D31-1C59-4B19-9DB9-C513106D06B8}"/>
              </a:ext>
            </a:extLst>
          </p:cNvPr>
          <p:cNvSpPr/>
          <p:nvPr/>
        </p:nvSpPr>
        <p:spPr>
          <a:xfrm rot="18900000">
            <a:off x="1740911" y="2663243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4B89FE2-9BAF-4B1B-8124-385662959468}"/>
              </a:ext>
            </a:extLst>
          </p:cNvPr>
          <p:cNvSpPr/>
          <p:nvPr/>
        </p:nvSpPr>
        <p:spPr>
          <a:xfrm>
            <a:off x="620693" y="5941693"/>
            <a:ext cx="568028" cy="44005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>
            <a:extLst>
              <a:ext uri="{FF2B5EF4-FFF2-40B4-BE49-F238E27FC236}">
                <a16:creationId xmlns:a16="http://schemas.microsoft.com/office/drawing/2014/main" id="{3CDA0A6F-B95B-4541-8712-619D513332C6}"/>
              </a:ext>
            </a:extLst>
          </p:cNvPr>
          <p:cNvSpPr/>
          <p:nvPr/>
        </p:nvSpPr>
        <p:spPr>
          <a:xfrm rot="18900000">
            <a:off x="830615" y="5304152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352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D665484-AC73-49BE-86DB-068BEE49E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dgm id="{AD665484-AC73-49BE-86DB-068BEE49E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838973-DC6C-4C75-BF48-FA67F144A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graphicEl>
                                              <a:dgm id="{43838973-DC6C-4C75-BF48-FA67F144A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5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Для  пришвидшення  оформлення документів  та  їх  об’єктів  зручно  використовувати стилі. </a:t>
            </a:r>
            <a:endParaRPr lang="uk-UA" sz="2800" b="1" i="1" dirty="0">
              <a:solidFill>
                <a:srgbClr val="FFFF0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Стилі в текстовому документі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F73A15-27F0-44B1-B518-873B6C8EA01A}"/>
              </a:ext>
            </a:extLst>
          </p:cNvPr>
          <p:cNvSpPr txBox="1"/>
          <p:nvPr/>
        </p:nvSpPr>
        <p:spPr>
          <a:xfrm>
            <a:off x="1403648" y="2261880"/>
            <a:ext cx="10718502" cy="107721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dirty="0">
                <a:solidFill>
                  <a:srgbClr val="FFFF00"/>
                </a:solidFill>
              </a:rPr>
              <a:t>Стиль</a:t>
            </a:r>
            <a:r>
              <a:rPr lang="uk-UA" sz="3200" b="1" i="1" dirty="0">
                <a:solidFill>
                  <a:schemeClr val="bg1"/>
                </a:solidFill>
              </a:rPr>
              <a:t> – це набір значень властивостей об’єктів певного типу, який має власне ім’я.</a:t>
            </a:r>
            <a:endParaRPr kumimoji="0" lang="uk-UA" sz="3200" b="1" i="1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FAB41D4-247E-4D7C-9BAD-89AAA76A5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040" y="2261880"/>
            <a:ext cx="1178355" cy="117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F1AE42-5494-474D-8038-C708056A42C9}"/>
              </a:ext>
            </a:extLst>
          </p:cNvPr>
          <p:cNvSpPr txBox="1"/>
          <p:nvPr/>
        </p:nvSpPr>
        <p:spPr>
          <a:xfrm>
            <a:off x="70929" y="3465029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Наприклад, </a:t>
            </a:r>
            <a:endParaRPr lang="uk-UA" sz="2800" b="1" i="1" dirty="0">
              <a:solidFill>
                <a:srgbClr val="FFFF00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65B2C56A-959B-49B4-8BEC-4923950EDD8B}"/>
              </a:ext>
            </a:extLst>
          </p:cNvPr>
          <p:cNvSpPr/>
          <p:nvPr/>
        </p:nvSpPr>
        <p:spPr>
          <a:xfrm>
            <a:off x="70929" y="4109751"/>
            <a:ext cx="6872482" cy="918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chemeClr val="bg1"/>
                </a:solidFill>
              </a:rPr>
              <a:t>стиль </a:t>
            </a:r>
            <a:r>
              <a:rPr lang="uk-UA" sz="2800" b="1" i="1" dirty="0">
                <a:solidFill>
                  <a:srgbClr val="FFFF00"/>
                </a:solidFill>
              </a:rPr>
              <a:t>абзаців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chemeClr val="bg1"/>
                </a:solidFill>
              </a:rPr>
              <a:t>визначає значення: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014592A5-8BA1-4F56-B897-53FB93B77A6A}"/>
              </a:ext>
            </a:extLst>
          </p:cNvPr>
          <p:cNvSpPr/>
          <p:nvPr/>
        </p:nvSpPr>
        <p:spPr>
          <a:xfrm>
            <a:off x="7084088" y="4109751"/>
            <a:ext cx="5036985" cy="918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chemeClr val="bg1"/>
                </a:solidFill>
              </a:rPr>
              <a:t>стиль </a:t>
            </a:r>
            <a:r>
              <a:rPr lang="uk-UA" sz="2800" b="1" i="1" dirty="0">
                <a:solidFill>
                  <a:srgbClr val="FFFF00"/>
                </a:solidFill>
              </a:rPr>
              <a:t>таблиць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chemeClr val="bg1"/>
                </a:solidFill>
              </a:rPr>
              <a:t>визначає значення: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92AC8F2C-B53B-41B5-BAD3-00BD7AA47C6A}"/>
              </a:ext>
            </a:extLst>
          </p:cNvPr>
          <p:cNvSpPr/>
          <p:nvPr/>
        </p:nvSpPr>
        <p:spPr>
          <a:xfrm>
            <a:off x="70929" y="5130376"/>
            <a:ext cx="6872482" cy="13910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dirty="0">
                <a:solidFill>
                  <a:schemeClr val="bg1"/>
                </a:solidFill>
              </a:rPr>
              <a:t>властивостей вирівнювання тексту на сторінці, відступи від меж аркуша, міжрядковий  інтервал тощо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DC5E7384-5D53-434B-8F1D-C14510566B04}"/>
              </a:ext>
            </a:extLst>
          </p:cNvPr>
          <p:cNvSpPr/>
          <p:nvPr/>
        </p:nvSpPr>
        <p:spPr>
          <a:xfrm>
            <a:off x="7084088" y="5130376"/>
            <a:ext cx="5036985" cy="13910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dirty="0">
                <a:solidFill>
                  <a:schemeClr val="bg1"/>
                </a:solidFill>
              </a:rPr>
              <a:t>колір і стиль ліній меж таблиці, колір заливки клітинок таблиці тощо.</a:t>
            </a:r>
            <a:endParaRPr lang="uk-UA" sz="26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73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Ескізи  експрес-стилів  текстових об’єктів  документа  (символів,  абзаців) відображено на вкладці </a:t>
            </a:r>
            <a:r>
              <a:rPr lang="uk-UA" sz="2800" b="1" i="1" dirty="0">
                <a:solidFill>
                  <a:srgbClr val="FFFF00"/>
                </a:solidFill>
              </a:rPr>
              <a:t>Основне</a:t>
            </a:r>
            <a:r>
              <a:rPr lang="uk-UA" sz="2800" b="1" i="1" dirty="0">
                <a:solidFill>
                  <a:schemeClr val="bg1"/>
                </a:solidFill>
              </a:rPr>
              <a:t> в групі </a:t>
            </a:r>
            <a:r>
              <a:rPr lang="uk-UA" sz="2800" b="1" i="1" dirty="0">
                <a:solidFill>
                  <a:srgbClr val="FFFF00"/>
                </a:solidFill>
              </a:rPr>
              <a:t>Стилі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  <a:endParaRPr lang="uk-UA" sz="2800" b="1" i="1" dirty="0">
              <a:solidFill>
                <a:srgbClr val="FFFF0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Використання експрес-стилів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ECDF7D-844C-4B19-9926-61B66140F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56" y="2877167"/>
            <a:ext cx="11700288" cy="2484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E02A31EA-156A-445B-964F-CC0F21D4091C}"/>
              </a:ext>
            </a:extLst>
          </p:cNvPr>
          <p:cNvSpPr/>
          <p:nvPr/>
        </p:nvSpPr>
        <p:spPr>
          <a:xfrm>
            <a:off x="4102866" y="3930136"/>
            <a:ext cx="6121775" cy="1033751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DF30AD43-4496-4912-8ACD-6914E00BB962}"/>
              </a:ext>
            </a:extLst>
          </p:cNvPr>
          <p:cNvSpPr/>
          <p:nvPr/>
        </p:nvSpPr>
        <p:spPr>
          <a:xfrm rot="18900000">
            <a:off x="8845625" y="3290594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72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Для перегляду структури документа використовують режим перегляду </a:t>
            </a:r>
            <a:r>
              <a:rPr lang="uk-UA" sz="2800" b="1" i="1" dirty="0">
                <a:solidFill>
                  <a:srgbClr val="FFFF00"/>
                </a:solidFill>
              </a:rPr>
              <a:t>Структура</a:t>
            </a:r>
            <a:r>
              <a:rPr lang="uk-UA" sz="2800" b="1" i="1" dirty="0">
                <a:solidFill>
                  <a:schemeClr val="bg1"/>
                </a:solidFill>
              </a:rPr>
              <a:t>, який установлюється вибором кнопки </a:t>
            </a:r>
            <a:r>
              <a:rPr lang="uk-UA" sz="2800" b="1" i="1" dirty="0">
                <a:solidFill>
                  <a:srgbClr val="FFFF00"/>
                </a:solidFill>
              </a:rPr>
              <a:t>Структура</a:t>
            </a:r>
            <a:r>
              <a:rPr lang="uk-UA" sz="2800" b="1" i="1" dirty="0">
                <a:solidFill>
                  <a:schemeClr val="bg1"/>
                </a:solidFill>
              </a:rPr>
              <a:t>   на вкладці </a:t>
            </a:r>
            <a:r>
              <a:rPr lang="uk-UA" sz="2800" b="1" i="1" dirty="0">
                <a:solidFill>
                  <a:srgbClr val="FFFF00"/>
                </a:solidFill>
              </a:rPr>
              <a:t>Подання</a:t>
            </a:r>
            <a:r>
              <a:rPr lang="uk-UA" sz="2800" b="1" i="1" dirty="0">
                <a:solidFill>
                  <a:schemeClr val="bg1"/>
                </a:solidFill>
              </a:rPr>
              <a:t> у групі </a:t>
            </a:r>
            <a:r>
              <a:rPr lang="uk-UA" sz="2800" b="1" i="1" dirty="0">
                <a:solidFill>
                  <a:srgbClr val="FFFF00"/>
                </a:solidFill>
              </a:rPr>
              <a:t>Подання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  <a:endParaRPr lang="uk-UA" sz="2800" b="1" i="1" dirty="0">
              <a:solidFill>
                <a:srgbClr val="FFFF0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Створення структури документа</a:t>
            </a:r>
            <a:br>
              <a:rPr lang="uk-UA" dirty="0"/>
            </a:br>
            <a:r>
              <a:rPr lang="uk-UA" dirty="0"/>
              <a:t>та її використання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71B786-1A68-4720-9B90-55CEB369A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86" y="3290007"/>
            <a:ext cx="11770627" cy="260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F0AC4A4-14A9-47F9-917C-4B835E148A99}"/>
              </a:ext>
            </a:extLst>
          </p:cNvPr>
          <p:cNvSpPr/>
          <p:nvPr/>
        </p:nvSpPr>
        <p:spPr>
          <a:xfrm>
            <a:off x="2922882" y="4376760"/>
            <a:ext cx="1464333" cy="44336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9" name="Стрілка вліво 20">
            <a:extLst>
              <a:ext uri="{FF2B5EF4-FFF2-40B4-BE49-F238E27FC236}">
                <a16:creationId xmlns:a16="http://schemas.microsoft.com/office/drawing/2014/main" id="{A88CACC1-9BC8-46BF-B08B-C22FD7352A78}"/>
              </a:ext>
            </a:extLst>
          </p:cNvPr>
          <p:cNvSpPr/>
          <p:nvPr/>
        </p:nvSpPr>
        <p:spPr>
          <a:xfrm rot="18900000">
            <a:off x="3790453" y="3727578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C6032C52-BA19-44CD-8534-55EDA4578450}"/>
              </a:ext>
            </a:extLst>
          </p:cNvPr>
          <p:cNvSpPr/>
          <p:nvPr/>
        </p:nvSpPr>
        <p:spPr>
          <a:xfrm>
            <a:off x="10458450" y="3825120"/>
            <a:ext cx="1226599" cy="56257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55410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6599345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Розглянемо, як створюється в текстовому документі його автоматизований зміст.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Автоматизоване створення</a:t>
            </a:r>
            <a:br>
              <a:rPr lang="uk-UA" dirty="0"/>
            </a:br>
            <a:r>
              <a:rPr lang="uk-UA" dirty="0"/>
              <a:t>змісту документа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1FB779-845B-4581-AF94-10C81D414751}"/>
              </a:ext>
            </a:extLst>
          </p:cNvPr>
          <p:cNvSpPr txBox="1"/>
          <p:nvPr/>
        </p:nvSpPr>
        <p:spPr>
          <a:xfrm>
            <a:off x="1403648" y="2715414"/>
            <a:ext cx="5267705" cy="353943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dirty="0">
                <a:solidFill>
                  <a:srgbClr val="FFFF00"/>
                </a:solidFill>
              </a:rPr>
              <a:t>Зміст документа </a:t>
            </a:r>
            <a:r>
              <a:rPr lang="uk-UA" sz="2800" b="1" i="1" dirty="0">
                <a:solidFill>
                  <a:schemeClr val="bg1"/>
                </a:solidFill>
              </a:rPr>
              <a:t>– це перелік назв структурних частин документа з відповідними номерами сторінок, де цей фрагмент тексту розпочинається.</a:t>
            </a:r>
            <a:endParaRPr kumimoji="0" lang="uk-UA" sz="2800" b="1" i="1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2E8A3DE-5F45-4A25-AA80-35D65E3A8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1040" y="2715414"/>
            <a:ext cx="1434688" cy="143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ECC3D2-495E-44C2-B935-CC02192742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81" b="2098"/>
          <a:stretch/>
        </p:blipFill>
        <p:spPr>
          <a:xfrm>
            <a:off x="6851904" y="1196763"/>
            <a:ext cx="5267705" cy="505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solidFill>
                  <a:schemeClr val="bg1"/>
                </a:solidFill>
              </a:rPr>
              <a:t>Для </a:t>
            </a:r>
            <a:r>
              <a:rPr lang="uk-UA" sz="2800" b="1" i="1" dirty="0">
                <a:solidFill>
                  <a:srgbClr val="FFFF00"/>
                </a:solidFill>
              </a:rPr>
              <a:t>створення автоматизованого змісту </a:t>
            </a:r>
            <a:r>
              <a:rPr lang="uk-UA" sz="2800" b="1" i="1" dirty="0">
                <a:solidFill>
                  <a:schemeClr val="bg1"/>
                </a:solidFill>
              </a:rPr>
              <a:t>документа слід: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Автоматизоване створення</a:t>
            </a:r>
            <a:br>
              <a:rPr lang="uk-UA" dirty="0"/>
            </a:br>
            <a:r>
              <a:rPr lang="uk-UA" dirty="0"/>
              <a:t>змісту документа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90C054-04C4-491F-B3B8-3DA54D5FD7D0}"/>
              </a:ext>
            </a:extLst>
          </p:cNvPr>
          <p:cNvSpPr txBox="1"/>
          <p:nvPr/>
        </p:nvSpPr>
        <p:spPr>
          <a:xfrm>
            <a:off x="70929" y="1806681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sz="2800" b="1" i="1" dirty="0">
                <a:solidFill>
                  <a:schemeClr val="bg1"/>
                </a:solidFill>
              </a:rPr>
              <a:t>Установити  курсор  у  тому  місці  документа, де потрібно розмістити зміст документа.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8F85A-2C29-4DF0-B593-803EBBAE504E}"/>
              </a:ext>
            </a:extLst>
          </p:cNvPr>
          <p:cNvSpPr txBox="1"/>
          <p:nvPr/>
        </p:nvSpPr>
        <p:spPr>
          <a:xfrm>
            <a:off x="70929" y="2850655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uk-UA" sz="2800" b="1" i="1" dirty="0">
                <a:solidFill>
                  <a:schemeClr val="bg1"/>
                </a:solidFill>
              </a:rPr>
              <a:t>Виконати </a:t>
            </a:r>
            <a:r>
              <a:rPr lang="uk-UA" sz="2800" b="1" i="1" dirty="0">
                <a:solidFill>
                  <a:srgbClr val="FFFF00"/>
                </a:solidFill>
              </a:rPr>
              <a:t>Посилання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rgbClr val="FFFF00"/>
                </a:solidFill>
              </a:rPr>
              <a:t>Зміст</a:t>
            </a:r>
            <a:r>
              <a:rPr lang="uk-UA" sz="2800" b="1" i="1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800" b="1" i="1" dirty="0">
                <a:solidFill>
                  <a:srgbClr val="FFFF00"/>
                </a:solidFill>
              </a:rPr>
              <a:t>Зміст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B76E22-A63B-4D6D-A94A-42FFA37F2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047" y="3479436"/>
            <a:ext cx="9987905" cy="3041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3AF73A4F-8901-4B3B-9112-AAA0DCB1BFDB}"/>
              </a:ext>
            </a:extLst>
          </p:cNvPr>
          <p:cNvSpPr/>
          <p:nvPr/>
        </p:nvSpPr>
        <p:spPr>
          <a:xfrm>
            <a:off x="1124907" y="4757061"/>
            <a:ext cx="959163" cy="138519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id="{580474E7-79AB-4735-9EFB-83F1D503DFD8}"/>
              </a:ext>
            </a:extLst>
          </p:cNvPr>
          <p:cNvSpPr/>
          <p:nvPr/>
        </p:nvSpPr>
        <p:spPr>
          <a:xfrm rot="18900000">
            <a:off x="1782976" y="4165154"/>
            <a:ext cx="1153332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B61A97E-43FB-47A7-B6FC-AEF4A46E110F}"/>
              </a:ext>
            </a:extLst>
          </p:cNvPr>
          <p:cNvSpPr/>
          <p:nvPr/>
        </p:nvSpPr>
        <p:spPr>
          <a:xfrm>
            <a:off x="8076689" y="4098854"/>
            <a:ext cx="1654052" cy="65820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6224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Автоматизоване створення</a:t>
            </a:r>
            <a:br>
              <a:rPr lang="uk-UA" dirty="0"/>
            </a:br>
            <a:r>
              <a:rPr lang="uk-UA" dirty="0"/>
              <a:t>змісту документа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AC94CC-7BA3-40A8-A792-E1EC55C5DDC6}"/>
              </a:ext>
            </a:extLst>
          </p:cNvPr>
          <p:cNvSpPr txBox="1"/>
          <p:nvPr/>
        </p:nvSpPr>
        <p:spPr>
          <a:xfrm>
            <a:off x="72008" y="1196763"/>
            <a:ext cx="736377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Продовження…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C575B-6962-4FEB-BD36-8ED2F2B4B328}"/>
              </a:ext>
            </a:extLst>
          </p:cNvPr>
          <p:cNvSpPr txBox="1"/>
          <p:nvPr/>
        </p:nvSpPr>
        <p:spPr>
          <a:xfrm>
            <a:off x="72008" y="1801824"/>
            <a:ext cx="7363772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uk-UA" sz="2800" b="1" i="1" dirty="0">
                <a:solidFill>
                  <a:schemeClr val="bg1"/>
                </a:solidFill>
              </a:rPr>
              <a:t>Вибрати  зі  списку  вбудованих  зразків потрібний  варіант  оформлення  змісту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C3A449-A1B1-495A-9201-7BE355BBC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167" y="1196764"/>
            <a:ext cx="4603825" cy="5618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DDDB1D-39B2-4BEB-946F-054AA61FE7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20" b="11430"/>
          <a:stretch/>
        </p:blipFill>
        <p:spPr>
          <a:xfrm>
            <a:off x="1770178" y="3308852"/>
            <a:ext cx="3967432" cy="3013984"/>
          </a:xfrm>
          <a:prstGeom prst="rect">
            <a:avLst/>
          </a:prstGeom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F1C6952-62AB-4594-99F6-DE08547A368F}"/>
              </a:ext>
            </a:extLst>
          </p:cNvPr>
          <p:cNvSpPr/>
          <p:nvPr/>
        </p:nvSpPr>
        <p:spPr>
          <a:xfrm>
            <a:off x="7583424" y="2071689"/>
            <a:ext cx="4536568" cy="320369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8251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3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3.4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7202998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Щоб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створити в текстовому документі </a:t>
            </a:r>
            <a:r>
              <a:rPr lang="uk-UA" sz="2800" b="1" i="1" dirty="0">
                <a:solidFill>
                  <a:srgbClr val="FFFF00"/>
                </a:solidFill>
              </a:rPr>
              <a:t>внутрішнє гіперпосилання</a:t>
            </a:r>
            <a:r>
              <a:rPr lang="uk-UA" sz="2800" b="1" i="1" dirty="0">
                <a:solidFill>
                  <a:schemeClr val="bg1"/>
                </a:solidFill>
              </a:rPr>
              <a:t>, слід: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lang="uk-UA" dirty="0"/>
              <a:t>Створення гіперпосилань у</a:t>
            </a:r>
            <a:br>
              <a:rPr lang="uk-UA" dirty="0"/>
            </a:br>
            <a:r>
              <a:rPr lang="uk-UA" dirty="0"/>
              <a:t>текстовому документі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35707-4330-43AE-83EB-03CF76509D77}"/>
              </a:ext>
            </a:extLst>
          </p:cNvPr>
          <p:cNvSpPr txBox="1"/>
          <p:nvPr/>
        </p:nvSpPr>
        <p:spPr>
          <a:xfrm>
            <a:off x="72008" y="2691827"/>
            <a:ext cx="7202998" cy="310854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800" b="1" i="1" dirty="0" err="1">
                <a:solidFill>
                  <a:schemeClr val="bg1"/>
                </a:solidFill>
              </a:rPr>
              <a:t>Відформатувати</a:t>
            </a:r>
            <a:r>
              <a:rPr lang="uk-UA" sz="2800" b="1" i="1" dirty="0">
                <a:solidFill>
                  <a:schemeClr val="bg1"/>
                </a:solidFill>
              </a:rPr>
              <a:t> об’єкт документа, на який буде здійснюватися перехід за гіперпосиланням, з використанням будь-якого стилю </a:t>
            </a:r>
            <a:r>
              <a:rPr lang="uk-UA" sz="2800" b="1" i="1" dirty="0">
                <a:solidFill>
                  <a:srgbClr val="FFFF00"/>
                </a:solidFill>
              </a:rPr>
              <a:t>Заголовок</a:t>
            </a:r>
            <a:r>
              <a:rPr lang="uk-UA" sz="2800" b="1" i="1" dirty="0">
                <a:solidFill>
                  <a:schemeClr val="bg1"/>
                </a:solidFill>
              </a:rPr>
              <a:t> або створіть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для нього </a:t>
            </a:r>
            <a:r>
              <a:rPr lang="uk-UA" sz="2800" b="1" i="1" dirty="0">
                <a:solidFill>
                  <a:srgbClr val="FFFF00"/>
                </a:solidFill>
              </a:rPr>
              <a:t>закладку</a:t>
            </a:r>
            <a:r>
              <a:rPr lang="uk-UA" sz="2800" b="1" i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B543FC-A188-478A-AB7F-F9DF2432E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629" y="1196763"/>
            <a:ext cx="4734363" cy="549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7D3ED75D-6C1A-4CDF-806F-01257A5F3742}"/>
              </a:ext>
            </a:extLst>
          </p:cNvPr>
          <p:cNvSpPr/>
          <p:nvPr/>
        </p:nvSpPr>
        <p:spPr>
          <a:xfrm>
            <a:off x="8493463" y="2295266"/>
            <a:ext cx="1191558" cy="160236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16302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9367</TotalTime>
  <Words>491</Words>
  <Application>Microsoft Office PowerPoint</Application>
  <PresentationFormat>Широкий екран</PresentationFormat>
  <Paragraphs>75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Comic Sans MS</vt:lpstr>
      <vt:lpstr>Times New Roman</vt:lpstr>
      <vt:lpstr>Verdana</vt:lpstr>
      <vt:lpstr>Wingdings</vt:lpstr>
      <vt:lpstr>Тема Office</vt:lpstr>
      <vt:lpstr>Практична робота 4 Стилі. Структура документа. Автоматизоване створення змісту. Гіперпосилання</vt:lpstr>
      <vt:lpstr>Текстовий процесор Microsoft Word</vt:lpstr>
      <vt:lpstr>Стилі в текстовому документі</vt:lpstr>
      <vt:lpstr>Використання експрес-стилів</vt:lpstr>
      <vt:lpstr>Створення структури документа та її використання</vt:lpstr>
      <vt:lpstr>Автоматизоване створення змісту документа</vt:lpstr>
      <vt:lpstr>Автоматизоване створення змісту документа</vt:lpstr>
      <vt:lpstr>Автоматизоване створення змісту документа</vt:lpstr>
      <vt:lpstr>Створення гіперпосилань у текстовому документі</vt:lpstr>
      <vt:lpstr>Створення гіперпосилань у текстовому документі</vt:lpstr>
      <vt:lpstr>Створення гіперпосилань у текстовому документі</vt:lpstr>
      <vt:lpstr>Створення гіперпосилань у текстовому документі</vt:lpstr>
      <vt:lpstr>Спільна робота над документами</vt:lpstr>
      <vt:lpstr>Домашнє завдання</vt:lpstr>
      <vt:lpstr>Працюємо за комп’ютером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Сергій Мацаєнко</cp:lastModifiedBy>
  <cp:revision>353</cp:revision>
  <dcterms:created xsi:type="dcterms:W3CDTF">2016-06-06T19:48:43Z</dcterms:created>
  <dcterms:modified xsi:type="dcterms:W3CDTF">2021-05-05T20:13:38Z</dcterms:modified>
</cp:coreProperties>
</file>