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77724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9436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808038"/>
            <a:ext cx="2038350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808038"/>
            <a:ext cx="5962650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080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928934"/>
            <a:ext cx="7315200" cy="3562344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  </a:t>
            </a:r>
            <a:r>
              <a:rPr lang="uk-UA" sz="3600" b="1" dirty="0" err="1" smtClean="0"/>
              <a:t>Дев</a:t>
            </a:r>
            <a:r>
              <a:rPr lang="en-US" sz="3600" b="1" dirty="0" smtClean="0"/>
              <a:t>’</a:t>
            </a:r>
            <a:r>
              <a:rPr lang="uk-UA" sz="3600" b="1" dirty="0" err="1" smtClean="0"/>
              <a:t>яте</a:t>
            </a:r>
            <a:r>
              <a:rPr lang="uk-UA" sz="3600" b="1" dirty="0" smtClean="0"/>
              <a:t> листопада</a:t>
            </a:r>
            <a:br>
              <a:rPr lang="uk-UA" sz="3600" b="1" dirty="0" smtClean="0"/>
            </a:br>
            <a:r>
              <a:rPr lang="uk-UA" sz="3600" b="1" dirty="0" smtClean="0"/>
              <a:t>Класна робота</a:t>
            </a:r>
            <a:br>
              <a:rPr lang="uk-UA" sz="3600" b="1" dirty="0" smtClean="0"/>
            </a:br>
            <a:r>
              <a:rPr lang="uk-UA" sz="3600" b="1" dirty="0" smtClean="0"/>
              <a:t>Особистість мовця. Риси гарного співрозмовника. Вимоги до мовлення оратора</a:t>
            </a:r>
            <a:endParaRPr lang="ru-RU" b="1" dirty="0"/>
          </a:p>
        </p:txBody>
      </p:sp>
      <p:pic>
        <p:nvPicPr>
          <p:cNvPr id="1026" name="Picture 2" descr="Оратор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52"/>
            <a:ext cx="3500430" cy="26253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Зверни</a:t>
            </a:r>
            <a:r>
              <a:rPr 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увагу</a:t>
            </a:r>
            <a:r>
              <a:rPr 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важливим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місцем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промові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рекомендується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дещо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знижувати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голос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Невеликі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паузи 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бажано</a:t>
            </a:r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робити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до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важливої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ключової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думки. Пауза «до»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готує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слухачів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чогось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важливого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пауза «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закликає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напружитись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обдумати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висловлену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думку,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стимулює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мислення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8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367714" cy="1001714"/>
          </a:xfrm>
        </p:spPr>
        <p:txBody>
          <a:bodyPr/>
          <a:lstStyle/>
          <a:p>
            <a:r>
              <a:rPr lang="ru-RU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Зовнішній</a:t>
            </a:r>
            <a:r>
              <a:rPr lang="ru-RU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вигляд</a:t>
            </a:r>
            <a:r>
              <a:rPr lang="ru-RU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особистість</a:t>
            </a:r>
            <a:r>
              <a:rPr lang="ru-RU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оратора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285992"/>
            <a:ext cx="5581664" cy="396240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	У </a:t>
            </a:r>
            <a:r>
              <a:rPr lang="ru-RU" b="1" i="1" dirty="0">
                <a:solidFill>
                  <a:schemeClr val="tx1"/>
                </a:solidFill>
                <a:latin typeface="Bookman Old Style" pitchFamily="18" charset="0"/>
              </a:rPr>
              <a:t>вас не буде другого шансу </a:t>
            </a:r>
            <a:r>
              <a:rPr lang="ru-RU" b="1" i="1" dirty="0" err="1">
                <a:solidFill>
                  <a:schemeClr val="tx1"/>
                </a:solidFill>
                <a:latin typeface="Bookman Old Style" pitchFamily="18" charset="0"/>
              </a:rPr>
              <a:t>справити</a:t>
            </a:r>
            <a:r>
              <a:rPr lang="ru-RU" b="1" i="1" dirty="0">
                <a:solidFill>
                  <a:schemeClr val="tx1"/>
                </a:solidFill>
                <a:latin typeface="Bookman Old Style" pitchFamily="18" charset="0"/>
              </a:rPr>
              <a:t> перше </a:t>
            </a:r>
            <a:r>
              <a:rPr lang="ru-RU" b="1" i="1" dirty="0" err="1">
                <a:solidFill>
                  <a:schemeClr val="tx1"/>
                </a:solidFill>
                <a:latin typeface="Bookman Old Style" pitchFamily="18" charset="0"/>
              </a:rPr>
              <a:t>враження</a:t>
            </a:r>
            <a:r>
              <a:rPr lang="ru-RU" b="1" i="1" dirty="0">
                <a:solidFill>
                  <a:schemeClr val="tx1"/>
                </a:solidFill>
                <a:latin typeface="Bookman Old Style" pitchFamily="18" charset="0"/>
              </a:rPr>
              <a:t> (Коко </a:t>
            </a:r>
            <a:r>
              <a:rPr lang="ru-RU" b="1" i="1" dirty="0" err="1">
                <a:solidFill>
                  <a:schemeClr val="tx1"/>
                </a:solidFill>
                <a:latin typeface="Bookman Old Style" pitchFamily="18" charset="0"/>
              </a:rPr>
              <a:t>Шанель</a:t>
            </a:r>
            <a:r>
              <a:rPr lang="ru-RU" b="1" i="1" dirty="0">
                <a:solidFill>
                  <a:schemeClr val="tx1"/>
                </a:solidFill>
                <a:latin typeface="Bookman Old Style" pitchFamily="18" charset="0"/>
              </a:rPr>
              <a:t>).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6386" name="Picture 2" descr="Как Коко Шанель не стала королевой Англии, и еще 14 удивительных фактов о  ней | Marie Cla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0093">
            <a:off x="459840" y="3460183"/>
            <a:ext cx="3452770" cy="25723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</a:t>
            </a:r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формування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першого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враження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слухач (</a:t>
            </a:r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аудиторія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фіксує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buNone/>
            </a:pP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зовнішній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вигляд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оформлення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зовнішності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експресію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зовнішню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виразність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виконувані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дії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передбачувані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якості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особи.</a:t>
            </a:r>
            <a:endParaRPr lang="ru-RU" sz="24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Вважається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перше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враження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виникає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протягом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перших 5−20-ти секунд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знайомства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перших 5-ти секунд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розмови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Звісно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важко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сказати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щось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вагоме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Тому,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початку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виступу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доповідачем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створено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негативне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враження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то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змінити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кінця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доповіді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буде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складно.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Виробити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власний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стиль,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створити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певний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образ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допомагає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одяг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нього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часто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залежить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будуть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вами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поводитися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Слід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відзначити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вбрання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впливає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тільки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тих,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хто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оточує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нас, а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того,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хто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носить.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Недарма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народна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мудрість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каже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Зустрічають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одягом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...».</a:t>
            </a:r>
            <a:endParaRPr lang="ru-RU" sz="2800" b="1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Головна </a:t>
            </a:r>
            <a:r>
              <a:rPr lang="ru-RU" sz="4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вимога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 </a:t>
            </a:r>
            <a:r>
              <a:rPr lang="ru-RU" sz="4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одягу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 </a:t>
            </a:r>
            <a:r>
              <a:rPr lang="ru-RU" sz="4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акуратність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ИноСМИ: муж британской миллиардерши 4 дня жил с трупом - TOPNews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214686"/>
            <a:ext cx="2524116" cy="33633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8800"/>
            <a:ext cx="7734328" cy="4419600"/>
          </a:xfrm>
        </p:spPr>
        <p:txBody>
          <a:bodyPr/>
          <a:lstStyle/>
          <a:p>
            <a:pPr>
              <a:buNone/>
            </a:pPr>
            <a:r>
              <a:rPr lang="ru-RU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Зовнішній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вигляд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повинен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відповідати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місцю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часу 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характеру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подій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тому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варто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24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чітко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уявляти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 кого 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необхідно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справити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враження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бути конкретна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людина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група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осіб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часто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незнайомі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люди); </a:t>
            </a:r>
            <a:endParaRPr lang="ru-RU" sz="24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ураховувати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мету 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зборів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 </a:t>
            </a:r>
            <a:endParaRPr lang="ru-RU" sz="24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урахо</a:t>
            </a:r>
            <a:r>
              <a:rPr lang="ru-RU" sz="2400" b="1" dirty="0" err="1" smtClean="0"/>
              <a:t>в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увати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особливості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сприйняття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одягу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24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конкретним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соціальним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середовищем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Упевненість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своєму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зовнішньому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вигляді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діє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активно на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слухачів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тобто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впевненість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промовця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формує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думку в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аудиторії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здібності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Колір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одягу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окремих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елементів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теж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дуже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важливе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значення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Характеристики и свойства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714884"/>
            <a:ext cx="4876800" cy="1628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Зверни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увагу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Добираючи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кольорову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гаму, 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пам'ятайте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деякі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кольори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поєднання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малюнках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тканин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створюють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ефект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візуальної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вібрації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спровокувати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приховане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роздратування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слухачів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утому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зору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іноді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головний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Найчастіше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такий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ефект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спостерігається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кольорових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поєднаннях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червоними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помаранчевими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відтінками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Недоречні</a:t>
            </a:r>
            <a:r>
              <a:rPr lang="ru-RU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b="1" u="sng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білий</a:t>
            </a:r>
            <a:r>
              <a:rPr lang="ru-RU" sz="20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колір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оскільки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свою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яскравість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кидає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відблиски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візуально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збільшує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одягати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замість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білого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світло-сірі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блакитні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оскільки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вони не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відволікають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увагу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u="sng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чорний</a:t>
            </a:r>
            <a:r>
              <a:rPr lang="ru-RU" sz="2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колір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оскільки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колір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контрастний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більшості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відтінків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шкіри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багатьох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людей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асоціюється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трауром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гнітюче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діяти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психіку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u="sng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червоний</a:t>
            </a:r>
            <a:r>
              <a:rPr lang="ru-RU" sz="2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помаранче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кольори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вважаються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абсолютно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недоречними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публічних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виступів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чисті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жовтий</a:t>
            </a:r>
            <a:r>
              <a:rPr lang="ru-RU" sz="2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зелений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кольори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можуть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надавати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хворобливий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відтінок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шкірі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людини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0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143116"/>
            <a:ext cx="5357850" cy="4462474"/>
          </a:xfrm>
        </p:spPr>
        <p:txBody>
          <a:bodyPr/>
          <a:lstStyle/>
          <a:p>
            <a:pPr algn="ctr">
              <a:buNone/>
            </a:pPr>
            <a: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Цицерон у </a:t>
            </a:r>
            <a:r>
              <a:rPr lang="ru-RU" sz="4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праці</a:t>
            </a:r>
            <a: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«Про оратора»</a:t>
            </a:r>
            <a: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називав</a:t>
            </a:r>
            <a: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три </a:t>
            </a:r>
            <a:r>
              <a:rPr lang="ru-RU" sz="4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типи</a:t>
            </a:r>
            <a: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ораторів</a:t>
            </a:r>
            <a:endParaRPr lang="ru-RU" sz="4800" dirty="0"/>
          </a:p>
        </p:txBody>
      </p:sp>
      <p:pic>
        <p:nvPicPr>
          <p:cNvPr id="4" name="Рисунок 3" descr="kisspng-cicero-ancient-rome-roman-republic-de-re-publica-6-portrait-5ac010b77203f9.7834027915225366314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9110">
            <a:off x="914092" y="2579005"/>
            <a:ext cx="2893219" cy="3429000"/>
          </a:xfrm>
          <a:prstGeom prst="rect">
            <a:avLst/>
          </a:prstGeom>
        </p:spPr>
      </p:pic>
      <p:pic>
        <p:nvPicPr>
          <p:cNvPr id="5" name="Рисунок 4" descr="kisspng-chroma-key-download-glasses-pixel-sunglasses-5a6d4944a7be43.885980841517111620687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4094">
            <a:off x="1056017" y="3691224"/>
            <a:ext cx="2666987" cy="150018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Вдалі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b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сірий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Цей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колір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найбільш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доцільний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оскільки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символізує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спокій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довіру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успіх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авторитет.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чудове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тло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яке не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привертає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себе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уваги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ньому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вигідно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відтіняється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зовнішність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доповідача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u="sng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синій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колір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безліч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відтінків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крім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бірюзового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ультрамарину та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яскравих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варіантів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синього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деякі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відтінки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зеленого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нефритовий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оливковий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спокійні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відтінки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червоного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марсала, бордо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тощо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0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7867680" cy="403384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«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Красномовних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величною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силою думки та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урочистістю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висловлювань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оратори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рішучі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різноманітні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невтомні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могутні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всеозброєнні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готові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торкати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привертати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серця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7315200" cy="441960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стримані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проникливі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всьому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повчають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усе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роз’яснюють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не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звеличують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відточені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своєму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прозорому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так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мовити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стислому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мовленні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/>
              <a:t>	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«...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середній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неначе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помірний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рід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використовує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тонкої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передбачливості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останніх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бурхливого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натиску перших: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стикається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обома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видається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один,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бік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близький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них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обох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точніше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говорячи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причетний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того,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іншого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Отже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впливати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слухачів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різними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шляхами.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Одні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оратори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оволодівають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увагою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слухачів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силою,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ясністю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глибиною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думки,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умінням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доводити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розміркувати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Інші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діють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аудиторію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логікою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роздумів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Виступ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інших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ораторів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відрізняється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незвичайною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емоційністю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експресією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мовлення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образне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виразне</a:t>
            </a:r>
            <a:endParaRPr lang="ru-RU" sz="28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Поведінка</a:t>
            </a:r>
            <a:r>
              <a:rPr lang="ru-RU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оратора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7358114" cy="3357586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Поведінка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людини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виступає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трибуни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запитання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зовнішній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вигляд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манери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також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наскільки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вона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дотримується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загальноприйнятих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правил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етикету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надзвичайно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важливе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значення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оратор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дотримується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мовних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та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етикетних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норм, 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повагою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ставиться до людей,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тактовний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ввічливий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щирий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та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чесний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у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своїх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судженнях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приємний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зовнішній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вигляд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та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манери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не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дратують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то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слухачі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відповідно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сприйматимуть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задоволенням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слухатимуть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Стучал ли Хрущев ботинком по трибуне ООН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643446"/>
            <a:ext cx="3086054" cy="18504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Зверни</a:t>
            </a:r>
            <a:r>
              <a:rPr 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увагу</a:t>
            </a:r>
            <a:r>
              <a:rPr 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6500858" cy="4071966"/>
          </a:xfrm>
        </p:spPr>
        <p:txBody>
          <a:bodyPr/>
          <a:lstStyle/>
          <a:p>
            <a:pPr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Оратор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не повинен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виглядати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змореним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таким,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кудись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поспішає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невдоволеним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фактом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роботи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публікою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кількістю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присутніх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залі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 повинен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демонструвати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свій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страх перед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виступом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У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жодному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разі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 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потрібно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вибачатися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перед 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аудиторією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за свою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місію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b="1" dirty="0">
                <a:latin typeface="+mn-lt"/>
                <a:ea typeface="+mn-ea"/>
                <a:cs typeface="+mn-cs"/>
              </a:rPr>
              <a:t>(«</a:t>
            </a:r>
            <a:r>
              <a:rPr lang="ru-RU" sz="2600" b="1" dirty="0" err="1">
                <a:latin typeface="+mn-lt"/>
                <a:ea typeface="+mn-ea"/>
                <a:cs typeface="+mn-cs"/>
              </a:rPr>
              <a:t>вибачте</a:t>
            </a:r>
            <a:r>
              <a:rPr lang="ru-RU" sz="2600" b="1" dirty="0">
                <a:latin typeface="+mn-lt"/>
                <a:ea typeface="+mn-ea"/>
                <a:cs typeface="+mn-cs"/>
              </a:rPr>
              <a:t>, </a:t>
            </a:r>
            <a:r>
              <a:rPr lang="ru-RU" sz="2600" b="1" dirty="0" err="1">
                <a:latin typeface="+mn-lt"/>
                <a:ea typeface="+mn-ea"/>
                <a:cs typeface="+mn-cs"/>
              </a:rPr>
              <a:t>що</a:t>
            </a:r>
            <a:r>
              <a:rPr lang="ru-RU" sz="2600" b="1" dirty="0">
                <a:latin typeface="+mn-lt"/>
                <a:ea typeface="+mn-ea"/>
                <a:cs typeface="+mn-cs"/>
              </a:rPr>
              <a:t> </a:t>
            </a:r>
            <a:r>
              <a:rPr lang="ru-RU" sz="2600" b="1" dirty="0" err="1">
                <a:latin typeface="+mn-lt"/>
                <a:ea typeface="+mn-ea"/>
                <a:cs typeface="+mn-cs"/>
              </a:rPr>
              <a:t>змусив</a:t>
            </a:r>
            <a:r>
              <a:rPr lang="ru-RU" sz="2600" b="1" dirty="0">
                <a:latin typeface="+mn-lt"/>
                <a:ea typeface="+mn-ea"/>
                <a:cs typeface="+mn-cs"/>
              </a:rPr>
              <a:t> вас </a:t>
            </a:r>
            <a:r>
              <a:rPr lang="ru-RU" sz="2600" b="1" dirty="0" err="1">
                <a:latin typeface="+mn-lt"/>
                <a:ea typeface="+mn-ea"/>
                <a:cs typeface="+mn-cs"/>
              </a:rPr>
              <a:t>зібратися</a:t>
            </a:r>
            <a:r>
              <a:rPr lang="ru-RU" sz="2600" b="1" dirty="0">
                <a:latin typeface="+mn-lt"/>
                <a:ea typeface="+mn-ea"/>
                <a:cs typeface="+mn-cs"/>
              </a:rPr>
              <a:t> тут», «</a:t>
            </a:r>
            <a:r>
              <a:rPr lang="ru-RU" sz="2600" b="1" dirty="0" err="1">
                <a:latin typeface="+mn-lt"/>
                <a:ea typeface="+mn-ea"/>
                <a:cs typeface="+mn-cs"/>
              </a:rPr>
              <a:t>потерпіть</a:t>
            </a:r>
            <a:r>
              <a:rPr lang="ru-RU" sz="2600" b="1" dirty="0">
                <a:latin typeface="+mn-lt"/>
                <a:ea typeface="+mn-ea"/>
                <a:cs typeface="+mn-cs"/>
              </a:rPr>
              <a:t>, я скоро завершу </a:t>
            </a:r>
            <a:r>
              <a:rPr lang="ru-RU" sz="2600" b="1" dirty="0" err="1">
                <a:latin typeface="+mn-lt"/>
                <a:ea typeface="+mn-ea"/>
                <a:cs typeface="+mn-cs"/>
              </a:rPr>
              <a:t>промову</a:t>
            </a:r>
            <a:r>
              <a:rPr lang="ru-RU" sz="2600" b="1" dirty="0">
                <a:latin typeface="+mn-lt"/>
                <a:ea typeface="+mn-ea"/>
                <a:cs typeface="+mn-cs"/>
              </a:rPr>
              <a:t>» </a:t>
            </a:r>
            <a:r>
              <a:rPr lang="ru-RU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тощо</a:t>
            </a:r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ru-RU" sz="2600" dirty="0"/>
          </a:p>
        </p:txBody>
      </p:sp>
      <p:pic>
        <p:nvPicPr>
          <p:cNvPr id="4" name="Рисунок 3" descr="kisspng-cartoon-sleep-clip-art-images-of-tired-people-5aadcc819079c7.48157598152133952159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4143380"/>
            <a:ext cx="2082754" cy="2428868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Голос, темп, </a:t>
            </a:r>
            <a:r>
              <a:rPr lang="ru-RU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інтонація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Вибирайте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ту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гучність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голосу, яка в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конкретних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умовах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оптимальною. 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Говоритимете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занадто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тихо —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аудиторія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робить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висновок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вашу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невпевненість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занадто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голосно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про 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агресивність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Говоріть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трохи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гучніше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звичайного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більшості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випадків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буде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достатньо.Удосконалюйте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дикцію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артикуляцію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Уникайте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монотонності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Інтонацію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мови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потрібно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змінювати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протягом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усього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виступу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Інтонація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відповідати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змісту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виступу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Намагайтесь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висловитись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енергійно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ваша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інтонація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буде природною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Бажано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виступу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підтримувати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середній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темп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мови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100-120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слів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хвилину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Необхідно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уникати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великих пауз – вони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дратують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аудиторію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особливо  добре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підготовлену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1">
      <a:dk1>
        <a:srgbClr val="000000"/>
      </a:dk1>
      <a:lt1>
        <a:srgbClr val="FFFFFF"/>
      </a:lt1>
      <a:dk2>
        <a:srgbClr val="4D4D4D"/>
      </a:dk2>
      <a:lt2>
        <a:srgbClr val="F26E20"/>
      </a:lt2>
      <a:accent1>
        <a:srgbClr val="F39519"/>
      </a:accent1>
      <a:accent2>
        <a:srgbClr val="F3B314"/>
      </a:accent2>
      <a:accent3>
        <a:srgbClr val="FFFFFF"/>
      </a:accent3>
      <a:accent4>
        <a:srgbClr val="000000"/>
      </a:accent4>
      <a:accent5>
        <a:srgbClr val="F8C8AB"/>
      </a:accent5>
      <a:accent6>
        <a:srgbClr val="DCA211"/>
      </a:accent6>
      <a:hlink>
        <a:srgbClr val="0060AE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A56F03"/>
        </a:lt2>
        <a:accent1>
          <a:srgbClr val="D29100"/>
        </a:accent1>
        <a:accent2>
          <a:srgbClr val="DAA507"/>
        </a:accent2>
        <a:accent3>
          <a:srgbClr val="FFFFFF"/>
        </a:accent3>
        <a:accent4>
          <a:srgbClr val="404040"/>
        </a:accent4>
        <a:accent5>
          <a:srgbClr val="E5C7AA"/>
        </a:accent5>
        <a:accent6>
          <a:srgbClr val="C59506"/>
        </a:accent6>
        <a:hlink>
          <a:srgbClr val="1C1B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F26E20"/>
        </a:lt2>
        <a:accent1>
          <a:srgbClr val="F39519"/>
        </a:accent1>
        <a:accent2>
          <a:srgbClr val="F3B314"/>
        </a:accent2>
        <a:accent3>
          <a:srgbClr val="FFFFFF"/>
        </a:accent3>
        <a:accent4>
          <a:srgbClr val="404040"/>
        </a:accent4>
        <a:accent5>
          <a:srgbClr val="F8C8AB"/>
        </a:accent5>
        <a:accent6>
          <a:srgbClr val="DCA211"/>
        </a:accent6>
        <a:hlink>
          <a:srgbClr val="0060A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000000"/>
        </a:dk1>
        <a:lt1>
          <a:srgbClr val="FFFFFF"/>
        </a:lt1>
        <a:dk2>
          <a:srgbClr val="4D4D4D"/>
        </a:dk2>
        <a:lt2>
          <a:srgbClr val="F26E20"/>
        </a:lt2>
        <a:accent1>
          <a:srgbClr val="F39519"/>
        </a:accent1>
        <a:accent2>
          <a:srgbClr val="F3B314"/>
        </a:accent2>
        <a:accent3>
          <a:srgbClr val="FFFFFF"/>
        </a:accent3>
        <a:accent4>
          <a:srgbClr val="000000"/>
        </a:accent4>
        <a:accent5>
          <a:srgbClr val="F8C8AB"/>
        </a:accent5>
        <a:accent6>
          <a:srgbClr val="DCA211"/>
        </a:accent6>
        <a:hlink>
          <a:srgbClr val="0060A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47</TotalTime>
  <Words>132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powerpoint-template-24</vt:lpstr>
      <vt:lpstr>Слайд 1</vt:lpstr>
      <vt:lpstr>Слайд 2</vt:lpstr>
      <vt:lpstr>Слайд 3</vt:lpstr>
      <vt:lpstr>Слайд 4</vt:lpstr>
      <vt:lpstr>Слайд 5</vt:lpstr>
      <vt:lpstr>Слайд 6</vt:lpstr>
      <vt:lpstr>Поведінка оратора</vt:lpstr>
      <vt:lpstr>Зверни увагу!</vt:lpstr>
      <vt:lpstr>Голос, темп, інтонація</vt:lpstr>
      <vt:lpstr>Зверни увагу!</vt:lpstr>
      <vt:lpstr>Зовнішній вигляд та особистість оратора</vt:lpstr>
      <vt:lpstr>Слайд 12</vt:lpstr>
      <vt:lpstr>Слайд 13</vt:lpstr>
      <vt:lpstr>Слайд 14</vt:lpstr>
      <vt:lpstr>Слайд 15</vt:lpstr>
      <vt:lpstr>Слайд 16</vt:lpstr>
      <vt:lpstr>Слайд 17</vt:lpstr>
      <vt:lpstr>Зверни увагу!</vt:lpstr>
      <vt:lpstr>Недоречні </vt:lpstr>
      <vt:lpstr>Вдалі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</cp:revision>
  <dcterms:created xsi:type="dcterms:W3CDTF">2021-11-08T20:26:00Z</dcterms:created>
  <dcterms:modified xsi:type="dcterms:W3CDTF">2021-11-08T21:13:26Z</dcterms:modified>
</cp:coreProperties>
</file>