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9" r:id="rId13"/>
    <p:sldId id="271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20E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577" autoAdjust="0"/>
  </p:normalViewPr>
  <p:slideViewPr>
    <p:cSldViewPr>
      <p:cViewPr varScale="1">
        <p:scale>
          <a:sx n="63" d="100"/>
          <a:sy n="63" d="100"/>
        </p:scale>
        <p:origin x="-15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39766-4C1E-4062-B7AA-14656D55E355}" type="datetimeFigureOut">
              <a:rPr lang="uk-UA" smtClean="0"/>
              <a:pPr/>
              <a:t>21.03.2016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64974-A172-40B0-AA3C-ED49417B6B2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39766-4C1E-4062-B7AA-14656D55E355}" type="datetimeFigureOut">
              <a:rPr lang="uk-UA" smtClean="0"/>
              <a:pPr/>
              <a:t>21.03.2016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64974-A172-40B0-AA3C-ED49417B6B2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39766-4C1E-4062-B7AA-14656D55E355}" type="datetimeFigureOut">
              <a:rPr lang="uk-UA" smtClean="0"/>
              <a:pPr/>
              <a:t>21.03.2016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64974-A172-40B0-AA3C-ED49417B6B2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39766-4C1E-4062-B7AA-14656D55E355}" type="datetimeFigureOut">
              <a:rPr lang="uk-UA" smtClean="0"/>
              <a:pPr/>
              <a:t>21.03.2016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64974-A172-40B0-AA3C-ED49417B6B2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39766-4C1E-4062-B7AA-14656D55E355}" type="datetimeFigureOut">
              <a:rPr lang="uk-UA" smtClean="0"/>
              <a:pPr/>
              <a:t>21.03.2016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64974-A172-40B0-AA3C-ED49417B6B2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39766-4C1E-4062-B7AA-14656D55E355}" type="datetimeFigureOut">
              <a:rPr lang="uk-UA" smtClean="0"/>
              <a:pPr/>
              <a:t>21.03.2016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64974-A172-40B0-AA3C-ED49417B6B2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39766-4C1E-4062-B7AA-14656D55E355}" type="datetimeFigureOut">
              <a:rPr lang="uk-UA" smtClean="0"/>
              <a:pPr/>
              <a:t>21.03.2016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64974-A172-40B0-AA3C-ED49417B6B2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39766-4C1E-4062-B7AA-14656D55E355}" type="datetimeFigureOut">
              <a:rPr lang="uk-UA" smtClean="0"/>
              <a:pPr/>
              <a:t>21.03.2016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64974-A172-40B0-AA3C-ED49417B6B2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39766-4C1E-4062-B7AA-14656D55E355}" type="datetimeFigureOut">
              <a:rPr lang="uk-UA" smtClean="0"/>
              <a:pPr/>
              <a:t>21.03.2016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64974-A172-40B0-AA3C-ED49417B6B2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39766-4C1E-4062-B7AA-14656D55E355}" type="datetimeFigureOut">
              <a:rPr lang="uk-UA" smtClean="0"/>
              <a:pPr/>
              <a:t>21.03.2016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64974-A172-40B0-AA3C-ED49417B6B2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39766-4C1E-4062-B7AA-14656D55E355}" type="datetimeFigureOut">
              <a:rPr lang="uk-UA" smtClean="0"/>
              <a:pPr/>
              <a:t>21.03.2016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64974-A172-40B0-AA3C-ED49417B6B2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839766-4C1E-4062-B7AA-14656D55E355}" type="datetimeFigureOut">
              <a:rPr lang="uk-UA" smtClean="0"/>
              <a:pPr/>
              <a:t>21.03.2016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264974-A172-40B0-AA3C-ED49417B6B2A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gif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юдуся\Desktop\ФОНИ КРАСОТИ\414634-22bdb1b71346008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3"/>
            <a:ext cx="9144000" cy="6858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283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dirty="0"/>
              <a:t>                                 </a:t>
            </a:r>
          </a:p>
          <a:p>
            <a:pPr algn="ctr">
              <a:spcBef>
                <a:spcPct val="50000"/>
              </a:spcBef>
            </a:pPr>
            <a:r>
              <a:rPr lang="uk-UA" sz="4000" dirty="0"/>
              <a:t>                   </a:t>
            </a:r>
            <a:r>
              <a:rPr lang="uk-UA" sz="4000" dirty="0" smtClean="0"/>
              <a:t>  </a:t>
            </a:r>
            <a:r>
              <a:rPr lang="uk-UA" sz="4000" b="1" dirty="0">
                <a:solidFill>
                  <a:srgbClr val="4720EE"/>
                </a:solidFill>
                <a:latin typeface="Times New Roman" pitchFamily="18" charset="0"/>
              </a:rPr>
              <a:t>Викуп </a:t>
            </a:r>
            <a:r>
              <a:rPr lang="en-US" sz="4000" b="1" dirty="0" smtClean="0">
                <a:solidFill>
                  <a:srgbClr val="4720EE"/>
                </a:solidFill>
                <a:latin typeface="Times New Roman" pitchFamily="18" charset="0"/>
              </a:rPr>
              <a:t> </a:t>
            </a:r>
            <a:r>
              <a:rPr lang="uk-UA" sz="4000" b="1" dirty="0" smtClean="0">
                <a:solidFill>
                  <a:srgbClr val="4720EE"/>
                </a:solidFill>
                <a:latin typeface="Times New Roman" pitchFamily="18" charset="0"/>
              </a:rPr>
              <a:t>Тараса </a:t>
            </a:r>
            <a:r>
              <a:rPr lang="uk-UA" sz="4000" b="1" dirty="0">
                <a:solidFill>
                  <a:srgbClr val="4720EE"/>
                </a:solidFill>
                <a:latin typeface="Times New Roman" pitchFamily="18" charset="0"/>
              </a:rPr>
              <a:t>Шевченка </a:t>
            </a:r>
            <a:r>
              <a:rPr lang="uk-UA" sz="4000" b="1" dirty="0" smtClean="0">
                <a:solidFill>
                  <a:srgbClr val="4720EE"/>
                </a:solidFill>
                <a:latin typeface="Times New Roman" pitchFamily="18" charset="0"/>
              </a:rPr>
              <a:t>з</a:t>
            </a:r>
            <a:r>
              <a:rPr lang="en-US" sz="4000" b="1" dirty="0" smtClean="0">
                <a:solidFill>
                  <a:srgbClr val="4720EE"/>
                </a:solidFill>
                <a:latin typeface="Times New Roman" pitchFamily="18" charset="0"/>
              </a:rPr>
              <a:t> </a:t>
            </a:r>
            <a:r>
              <a:rPr lang="uk-UA" sz="4000" b="1" dirty="0" smtClean="0">
                <a:solidFill>
                  <a:srgbClr val="4720EE"/>
                </a:solidFill>
                <a:latin typeface="Times New Roman" pitchFamily="18" charset="0"/>
              </a:rPr>
              <a:t>кріпацтва</a:t>
            </a:r>
            <a:r>
              <a:rPr lang="uk-UA" sz="4000" b="1" dirty="0">
                <a:solidFill>
                  <a:srgbClr val="4720EE"/>
                </a:solidFill>
                <a:latin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uk-UA" sz="2800" b="1" dirty="0">
                <a:solidFill>
                  <a:srgbClr val="000099"/>
                </a:solidFill>
              </a:rPr>
              <a:t>            </a:t>
            </a:r>
            <a:r>
              <a:rPr lang="uk-UA" sz="4000" b="1" dirty="0">
                <a:solidFill>
                  <a:srgbClr val="FFFF00"/>
                </a:solidFill>
                <a:latin typeface="Times New Roman" pitchFamily="18" charset="0"/>
              </a:rPr>
              <a:t>Розквіт творчих сил</a:t>
            </a:r>
            <a:r>
              <a:rPr lang="uk-UA" sz="4000" b="1" dirty="0">
                <a:solidFill>
                  <a:srgbClr val="FFFF00"/>
                </a:solidFill>
              </a:rPr>
              <a:t> </a:t>
            </a:r>
            <a:endParaRPr lang="ru-RU" sz="40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pic>
        <p:nvPicPr>
          <p:cNvPr id="5" name="Picture 5" descr="J01962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76475"/>
            <a:ext cx="2808288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J01962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325" y="3786190"/>
            <a:ext cx="2987675" cy="273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675" y="2997200"/>
            <a:ext cx="2879725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Людуся\Desktop\ФОНИ КРАСОТИ\414634-22bdb1b71346008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3"/>
            <a:ext cx="9144000" cy="6858048"/>
          </a:xfrm>
          <a:prstGeom prst="rect">
            <a:avLst/>
          </a:prstGeom>
          <a:noFill/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84213" y="404813"/>
            <a:ext cx="7920037" cy="6188075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000" b="1" dirty="0">
                <a:latin typeface="Times New Roman" pitchFamily="18" charset="0"/>
              </a:rPr>
              <a:t>Та сила поетичного покликання була всемогутньою. І Шевченко пише вірші, за які не отримує ні копійки. </a:t>
            </a:r>
          </a:p>
          <a:p>
            <a:pPr>
              <a:spcBef>
                <a:spcPct val="50000"/>
              </a:spcBef>
            </a:pPr>
            <a:r>
              <a:rPr lang="uk-UA" sz="2000" b="1" dirty="0">
                <a:solidFill>
                  <a:srgbClr val="FF0000"/>
                </a:solidFill>
                <a:latin typeface="Times New Roman" pitchFamily="18" charset="0"/>
              </a:rPr>
              <a:t>У 1840 р. </a:t>
            </a:r>
            <a:r>
              <a:rPr lang="uk-UA" sz="2000" b="1" dirty="0">
                <a:latin typeface="Times New Roman" pitchFamily="18" charset="0"/>
              </a:rPr>
              <a:t>з допомогою друзів  Шевченко </a:t>
            </a:r>
            <a:r>
              <a:rPr lang="uk-UA" sz="2000" b="1" dirty="0">
                <a:solidFill>
                  <a:srgbClr val="FF0000"/>
                </a:solidFill>
                <a:latin typeface="Times New Roman" pitchFamily="18" charset="0"/>
              </a:rPr>
              <a:t>видає збірку  </a:t>
            </a:r>
            <a:r>
              <a:rPr lang="uk-UA" sz="2000" b="1" dirty="0" err="1">
                <a:solidFill>
                  <a:srgbClr val="FF0000"/>
                </a:solidFill>
                <a:latin typeface="Times New Roman" pitchFamily="18" charset="0"/>
              </a:rPr>
              <a:t>“Кобзар”</a:t>
            </a:r>
            <a:r>
              <a:rPr lang="uk-UA" sz="2000" b="1" dirty="0">
                <a:solidFill>
                  <a:srgbClr val="FF0000"/>
                </a:solidFill>
                <a:latin typeface="Times New Roman" pitchFamily="18" charset="0"/>
              </a:rPr>
              <a:t>, до </a:t>
            </a:r>
            <a:r>
              <a:rPr lang="uk-UA" sz="2000" b="1" dirty="0">
                <a:latin typeface="Times New Roman" pitchFamily="18" charset="0"/>
              </a:rPr>
              <a:t>якої ввійшло вісім творів: </a:t>
            </a:r>
          </a:p>
          <a:p>
            <a:pPr>
              <a:spcBef>
                <a:spcPct val="50000"/>
              </a:spcBef>
            </a:pPr>
            <a:r>
              <a:rPr lang="uk-UA" b="1" dirty="0">
                <a:latin typeface="Times New Roman" pitchFamily="18" charset="0"/>
              </a:rPr>
              <a:t>                            </a:t>
            </a:r>
            <a:r>
              <a:rPr lang="uk-UA" sz="2000" b="1" dirty="0" err="1">
                <a:latin typeface="Times New Roman" pitchFamily="18" charset="0"/>
              </a:rPr>
              <a:t>“Думи</a:t>
            </a:r>
            <a:r>
              <a:rPr lang="uk-UA" sz="2000" b="1" dirty="0">
                <a:latin typeface="Times New Roman" pitchFamily="18" charset="0"/>
              </a:rPr>
              <a:t> мої, думи </a:t>
            </a:r>
            <a:r>
              <a:rPr lang="uk-UA" sz="2000" b="1" dirty="0" err="1">
                <a:latin typeface="Times New Roman" pitchFamily="18" charset="0"/>
              </a:rPr>
              <a:t>мої”</a:t>
            </a:r>
            <a:r>
              <a:rPr lang="uk-UA" sz="2000" b="1" dirty="0">
                <a:latin typeface="Times New Roman" pitchFamily="18" charset="0"/>
              </a:rPr>
              <a:t>,</a:t>
            </a:r>
          </a:p>
          <a:p>
            <a:pPr>
              <a:spcBef>
                <a:spcPct val="50000"/>
              </a:spcBef>
            </a:pPr>
            <a:r>
              <a:rPr lang="uk-UA" sz="2000" b="1" dirty="0">
                <a:latin typeface="Times New Roman" pitchFamily="18" charset="0"/>
              </a:rPr>
              <a:t>                             </a:t>
            </a:r>
            <a:r>
              <a:rPr lang="uk-UA" sz="2000" b="1" dirty="0" err="1">
                <a:latin typeface="Times New Roman" pitchFamily="18" charset="0"/>
              </a:rPr>
              <a:t>“Перебендя”</a:t>
            </a:r>
            <a:r>
              <a:rPr lang="uk-UA" sz="2000" b="1" dirty="0">
                <a:latin typeface="Times New Roman" pitchFamily="18" charset="0"/>
              </a:rPr>
              <a:t>,</a:t>
            </a:r>
          </a:p>
          <a:p>
            <a:pPr>
              <a:spcBef>
                <a:spcPct val="50000"/>
              </a:spcBef>
            </a:pPr>
            <a:r>
              <a:rPr lang="uk-UA" sz="2000" b="1" dirty="0">
                <a:latin typeface="Times New Roman" pitchFamily="18" charset="0"/>
              </a:rPr>
              <a:t>                              </a:t>
            </a:r>
            <a:r>
              <a:rPr lang="uk-UA" sz="2000" b="1" dirty="0" err="1">
                <a:latin typeface="Times New Roman" pitchFamily="18" charset="0"/>
              </a:rPr>
              <a:t>“Катерина”</a:t>
            </a:r>
            <a:r>
              <a:rPr lang="uk-UA" sz="2000" b="1" dirty="0">
                <a:latin typeface="Times New Roman" pitchFamily="18" charset="0"/>
              </a:rPr>
              <a:t>,</a:t>
            </a:r>
          </a:p>
          <a:p>
            <a:pPr>
              <a:spcBef>
                <a:spcPct val="50000"/>
              </a:spcBef>
            </a:pPr>
            <a:r>
              <a:rPr lang="uk-UA" sz="2000" b="1" dirty="0">
                <a:latin typeface="Times New Roman" pitchFamily="18" charset="0"/>
              </a:rPr>
              <a:t>                              </a:t>
            </a:r>
            <a:r>
              <a:rPr lang="uk-UA" sz="2000" b="1" dirty="0" err="1">
                <a:latin typeface="Times New Roman" pitchFamily="18" charset="0"/>
              </a:rPr>
              <a:t>“Тополя”</a:t>
            </a:r>
            <a:r>
              <a:rPr lang="uk-UA" sz="2000" b="1" dirty="0">
                <a:latin typeface="Times New Roman" pitchFamily="18" charset="0"/>
              </a:rPr>
              <a:t>,</a:t>
            </a:r>
          </a:p>
          <a:p>
            <a:pPr>
              <a:spcBef>
                <a:spcPct val="50000"/>
              </a:spcBef>
            </a:pPr>
            <a:r>
              <a:rPr lang="uk-UA" sz="2000" b="1" dirty="0">
                <a:latin typeface="Times New Roman" pitchFamily="18" charset="0"/>
              </a:rPr>
              <a:t>                              </a:t>
            </a:r>
            <a:r>
              <a:rPr lang="uk-UA" sz="2000" b="1" dirty="0" err="1">
                <a:latin typeface="Times New Roman" pitchFamily="18" charset="0"/>
              </a:rPr>
              <a:t>“Думка”</a:t>
            </a:r>
            <a:r>
              <a:rPr lang="uk-UA" sz="2000" b="1" dirty="0">
                <a:latin typeface="Times New Roman" pitchFamily="18" charset="0"/>
              </a:rPr>
              <a:t>,</a:t>
            </a:r>
          </a:p>
          <a:p>
            <a:pPr>
              <a:spcBef>
                <a:spcPct val="50000"/>
              </a:spcBef>
            </a:pPr>
            <a:r>
              <a:rPr lang="uk-UA" sz="2000" b="1" dirty="0">
                <a:latin typeface="Times New Roman" pitchFamily="18" charset="0"/>
              </a:rPr>
              <a:t>                              </a:t>
            </a:r>
            <a:r>
              <a:rPr lang="uk-UA" sz="2000" b="1" dirty="0" err="1">
                <a:latin typeface="Times New Roman" pitchFamily="18" charset="0"/>
              </a:rPr>
              <a:t>“До</a:t>
            </a:r>
            <a:r>
              <a:rPr lang="uk-UA" sz="2000" b="1" dirty="0">
                <a:latin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</a:rPr>
              <a:t>Основ’яненка</a:t>
            </a:r>
            <a:r>
              <a:rPr lang="ru-RU" sz="2000" b="1" dirty="0">
                <a:latin typeface="Times New Roman" pitchFamily="18" charset="0"/>
              </a:rPr>
              <a:t>»,</a:t>
            </a:r>
          </a:p>
          <a:p>
            <a:pPr>
              <a:spcBef>
                <a:spcPct val="50000"/>
              </a:spcBef>
            </a:pPr>
            <a:r>
              <a:rPr lang="uk-UA" sz="2000" b="1" dirty="0">
                <a:latin typeface="Times New Roman" pitchFamily="18" charset="0"/>
              </a:rPr>
              <a:t>                              </a:t>
            </a:r>
            <a:r>
              <a:rPr lang="uk-UA" sz="2000" b="1" dirty="0" err="1">
                <a:latin typeface="Times New Roman" pitchFamily="18" charset="0"/>
              </a:rPr>
              <a:t>“Іван</a:t>
            </a:r>
            <a:r>
              <a:rPr lang="uk-UA" sz="2000" b="1" dirty="0">
                <a:latin typeface="Times New Roman" pitchFamily="18" charset="0"/>
              </a:rPr>
              <a:t> </a:t>
            </a:r>
            <a:r>
              <a:rPr lang="uk-UA" sz="2000" b="1" dirty="0" err="1">
                <a:latin typeface="Times New Roman" pitchFamily="18" charset="0"/>
              </a:rPr>
              <a:t>Підкова”</a:t>
            </a:r>
            <a:r>
              <a:rPr lang="uk-UA" sz="2000" b="1" dirty="0">
                <a:latin typeface="Times New Roman" pitchFamily="18" charset="0"/>
              </a:rPr>
              <a:t>,</a:t>
            </a:r>
          </a:p>
          <a:p>
            <a:pPr>
              <a:spcBef>
                <a:spcPct val="50000"/>
              </a:spcBef>
            </a:pPr>
            <a:r>
              <a:rPr lang="uk-UA" sz="2000" b="1" dirty="0">
                <a:latin typeface="Times New Roman" pitchFamily="18" charset="0"/>
              </a:rPr>
              <a:t>                              </a:t>
            </a:r>
            <a:r>
              <a:rPr lang="uk-UA" sz="2000" b="1" dirty="0" err="1">
                <a:latin typeface="Times New Roman" pitchFamily="18" charset="0"/>
              </a:rPr>
              <a:t>“Тарасова</a:t>
            </a:r>
            <a:r>
              <a:rPr lang="uk-UA" sz="2000" b="1" dirty="0">
                <a:latin typeface="Times New Roman" pitchFamily="18" charset="0"/>
              </a:rPr>
              <a:t> </a:t>
            </a:r>
            <a:r>
              <a:rPr lang="uk-UA" sz="2000" b="1" dirty="0" err="1">
                <a:latin typeface="Times New Roman" pitchFamily="18" charset="0"/>
              </a:rPr>
              <a:t>ніч”</a:t>
            </a:r>
            <a:r>
              <a:rPr lang="uk-UA" sz="2000" b="1" dirty="0">
                <a:latin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uk-UA" sz="2000" b="1" dirty="0">
                <a:solidFill>
                  <a:srgbClr val="FF0000"/>
                </a:solidFill>
                <a:latin typeface="Times New Roman" pitchFamily="18" charset="0"/>
              </a:rPr>
              <a:t>Успіх </a:t>
            </a:r>
            <a:r>
              <a:rPr lang="uk-UA" sz="2000" b="1" dirty="0" err="1">
                <a:solidFill>
                  <a:srgbClr val="FF0000"/>
                </a:solidFill>
                <a:latin typeface="Times New Roman" pitchFamily="18" charset="0"/>
              </a:rPr>
              <a:t>“Кобзаря”</a:t>
            </a:r>
            <a:r>
              <a:rPr lang="uk-UA" sz="2000" b="1" dirty="0">
                <a:solidFill>
                  <a:srgbClr val="FF0000"/>
                </a:solidFill>
                <a:latin typeface="Times New Roman" pitchFamily="18" charset="0"/>
              </a:rPr>
              <a:t> був величезний.</a:t>
            </a:r>
            <a:r>
              <a:rPr lang="uk-UA" sz="2000" b="1" dirty="0">
                <a:latin typeface="Times New Roman" pitchFamily="18" charset="0"/>
              </a:rPr>
              <a:t> Багато було таких, хто в ті часи вивчав малоросійську  (українську) мову, щоб читати й розуміти Шевченка. </a:t>
            </a:r>
            <a:endParaRPr lang="ru-RU" sz="2000" b="1" dirty="0">
              <a:latin typeface="Times New Roman" pitchFamily="18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788" y="1989138"/>
            <a:ext cx="2401887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Людуся\Desktop\ФОНИ КРАСОТИ\414634-22bdb1b71346008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3"/>
            <a:ext cx="9144000" cy="6858048"/>
          </a:xfrm>
          <a:prstGeom prst="rect">
            <a:avLst/>
          </a:prstGeom>
          <a:noFill/>
        </p:spPr>
      </p:pic>
      <p:pic>
        <p:nvPicPr>
          <p:cNvPr id="4" name="Содержимое 3" descr="Kres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643188" y="1643063"/>
            <a:ext cx="4000500" cy="4840287"/>
          </a:xfrm>
          <a:prstGeom prst="rect">
            <a:avLst/>
          </a:prstGeom>
        </p:spPr>
      </p:pic>
      <p:pic>
        <p:nvPicPr>
          <p:cNvPr id="5" name="Рисунок 4" descr="taras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75" y="785813"/>
            <a:ext cx="5143500" cy="589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SCN4658_ site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500042"/>
            <a:ext cx="8072437" cy="604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Людуся\Desktop\ФОНИ КРАСОТИ\428119-612fe3e7830df7c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"/>
            <a:ext cx="9144000" cy="6858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457200" y="274638"/>
            <a:ext cx="8229600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uk-UA" sz="6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Цікаво знати,що</a:t>
            </a:r>
            <a:endParaRPr kumimoji="0" lang="ru-RU" sz="6000" b="1" i="1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9" descr="babochka60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331913" y="1484313"/>
            <a:ext cx="1944687" cy="4681537"/>
          </a:xfrm>
          <a:prstGeom prst="rect">
            <a:avLst/>
          </a:prstGeom>
          <a:noFill/>
        </p:spPr>
      </p:pic>
      <p:sp>
        <p:nvSpPr>
          <p:cNvPr id="6" name="Rectangle 6"/>
          <p:cNvSpPr txBox="1">
            <a:spLocks noChangeArrowheads="1"/>
          </p:cNvSpPr>
          <p:nvPr/>
        </p:nvSpPr>
        <p:spPr>
          <a:xfrm>
            <a:off x="3714750" y="1571625"/>
            <a:ext cx="4972050" cy="455453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Тарас Шевченко </a:t>
            </a:r>
            <a:r>
              <a:rPr kumimoji="0" lang="ru-RU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із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47 </a:t>
            </a:r>
            <a:r>
              <a:rPr kumimoji="0" lang="ru-RU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років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життя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років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був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на </a:t>
            </a:r>
            <a:r>
              <a:rPr kumimoji="0" lang="ru-RU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засланні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4800" b="1" dirty="0" smtClean="0">
                <a:solidFill>
                  <a:srgbClr val="C00000"/>
                </a:solidFill>
              </a:rPr>
              <a:t>24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рок</a:t>
            </a:r>
            <a:r>
              <a:rPr lang="uk-UA" sz="3600" b="1" dirty="0" smtClean="0"/>
              <a:t>и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</a:t>
            </a:r>
            <a:r>
              <a:rPr kumimoji="0" lang="ru-RU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кріпаком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лише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lang="ru-RU" sz="5400" b="1" dirty="0" smtClean="0">
                <a:solidFill>
                  <a:srgbClr val="990000"/>
                </a:solidFill>
              </a:rPr>
              <a:t>13</a:t>
            </a: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років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на </a:t>
            </a:r>
            <a:r>
              <a:rPr kumimoji="0" lang="ru-RU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волі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1" u="none" strike="noStrike" kern="1200" cap="none" spc="0" normalizeH="0" baseline="0" noProof="0" dirty="0" smtClean="0">
              <a:ln>
                <a:noFill/>
              </a:ln>
              <a:solidFill>
                <a:srgbClr val="80008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Людуся\Desktop\ФОНИ КРАСОТИ\428119-612fe3e7830df7c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"/>
            <a:ext cx="9144000" cy="6858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5929313" y="704850"/>
            <a:ext cx="2757487" cy="17954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uk-UA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 26 років </a:t>
            </a:r>
            <a:br>
              <a:rPr kumimoji="0" lang="uk-UA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uk-UA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Т.Г.Шевченко </a:t>
            </a:r>
            <a:br>
              <a:rPr kumimoji="0" lang="uk-UA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uk-UA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видав  збірку </a:t>
            </a:r>
            <a:br>
              <a:rPr kumimoji="0" lang="uk-UA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uk-UA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“ </a:t>
            </a:r>
            <a:r>
              <a:rPr kumimoji="0" lang="uk-UA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Кобзар</a:t>
            </a:r>
            <a:r>
              <a:rPr kumimoji="0" lang="uk-UA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”</a:t>
            </a: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Содержимое 3" descr="кобз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3143250"/>
            <a:ext cx="9144000" cy="3714750"/>
          </a:xfrm>
          <a:prstGeom prst="rect">
            <a:avLst/>
          </a:prstGeom>
        </p:spPr>
      </p:pic>
      <p:pic>
        <p:nvPicPr>
          <p:cNvPr id="6" name="Рисунок 4" descr="кобзар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00063"/>
            <a:ext cx="4786313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11" descr="150_102939565_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4357688" cy="6850063"/>
          </a:xfrm>
          <a:prstGeom prst="rect">
            <a:avLst/>
          </a:prstGeom>
        </p:spPr>
      </p:pic>
      <p:pic>
        <p:nvPicPr>
          <p:cNvPr id="5" name="Содержимое 12" descr="заповіт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102100" y="0"/>
            <a:ext cx="50419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юдуся\Desktop\ФОНИ КРАСОТИ\2843642-0d27a28f9b0de6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009"/>
            <a:ext cx="9143999" cy="68319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042988" y="5734050"/>
            <a:ext cx="72723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>
                <a:solidFill>
                  <a:srgbClr val="FFFF00"/>
                </a:solidFill>
                <a:latin typeface="Times New Roman" pitchFamily="18" charset="0"/>
              </a:rPr>
              <a:t>Тарас Шевченко </a:t>
            </a:r>
            <a:r>
              <a:rPr lang="ru-RU" sz="3200" b="1" dirty="0" err="1">
                <a:solidFill>
                  <a:srgbClr val="FFFF00"/>
                </a:solidFill>
                <a:latin typeface="Times New Roman" pitchFamily="18" charset="0"/>
              </a:rPr>
              <a:t>народився</a:t>
            </a:r>
            <a:r>
              <a:rPr lang="ru-RU" sz="3200" b="1" dirty="0">
                <a:solidFill>
                  <a:srgbClr val="FFFF00"/>
                </a:solidFill>
                <a:latin typeface="Times New Roman" pitchFamily="18" charset="0"/>
              </a:rPr>
              <a:t>  в ….  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32" y="1214422"/>
            <a:ext cx="6202354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An-burst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96875" y="-892175"/>
            <a:ext cx="2592388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Людуся\Desktop\ФОНИ КРАСОТИ\2843642-0d27a28f9b0de6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009"/>
            <a:ext cx="9143999" cy="68319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116013" y="5876925"/>
            <a:ext cx="75612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200" b="1" dirty="0">
                <a:solidFill>
                  <a:srgbClr val="FFFF00"/>
                </a:solidFill>
                <a:latin typeface="Times New Roman" pitchFamily="18" charset="0"/>
              </a:rPr>
              <a:t>Ця подія сталася навесні, а саме…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pic>
        <p:nvPicPr>
          <p:cNvPr id="5" name="Picture 6" descr="39515_1600_12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32" y="1000108"/>
            <a:ext cx="6480175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An-burst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9925" y="-892175"/>
            <a:ext cx="2592388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Людуся\Desktop\ФОНИ КРАСОТИ\2843642-0d27a28f9b0de6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009"/>
            <a:ext cx="9143999" cy="68319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403350" y="5734050"/>
            <a:ext cx="65516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400" dirty="0">
                <a:solidFill>
                  <a:srgbClr val="FFFF00"/>
                </a:solidFill>
              </a:rPr>
              <a:t> </a:t>
            </a:r>
            <a:r>
              <a:rPr lang="uk-UA" sz="3200" b="1" dirty="0">
                <a:solidFill>
                  <a:srgbClr val="FFFF00"/>
                </a:solidFill>
                <a:latin typeface="Times New Roman" pitchFamily="18" charset="0"/>
              </a:rPr>
              <a:t>Мати й батько Тараса були …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1071546"/>
            <a:ext cx="6076398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Людуся\Desktop\ФОНИ КРАСОТИ\2843642-0d27a28f9b0de6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3999" cy="68319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929322" y="3714752"/>
            <a:ext cx="292892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sz="3200" b="1" dirty="0">
                <a:solidFill>
                  <a:srgbClr val="FFFF00"/>
                </a:solidFill>
                <a:latin typeface="Times New Roman" pitchFamily="18" charset="0"/>
              </a:rPr>
              <a:t>Перша нянька   </a:t>
            </a:r>
          </a:p>
          <a:p>
            <a:pPr>
              <a:spcBef>
                <a:spcPct val="50000"/>
              </a:spcBef>
            </a:pPr>
            <a:r>
              <a:rPr lang="uk-UA" sz="3200" b="1" dirty="0">
                <a:solidFill>
                  <a:srgbClr val="FFFF00"/>
                </a:solidFill>
                <a:latin typeface="Times New Roman" pitchFamily="18" charset="0"/>
              </a:rPr>
              <a:t>   Тарасика  - </a:t>
            </a:r>
            <a:r>
              <a:rPr lang="uk-UA" sz="3200" b="1" dirty="0">
                <a:solidFill>
                  <a:schemeClr val="accent2"/>
                </a:solidFill>
                <a:latin typeface="Times New Roman" pitchFamily="18" charset="0"/>
              </a:rPr>
              <a:t>…</a:t>
            </a:r>
            <a:endParaRPr lang="ru-RU" sz="3200" b="1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08" y="1071546"/>
            <a:ext cx="3676646" cy="5092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Людуся\Desktop\ФОНИ КРАСОТИ\2843642-0d27a28f9b0de6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009"/>
            <a:ext cx="9143999" cy="68319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39750" y="5445125"/>
            <a:ext cx="82089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dirty="0"/>
              <a:t>     </a:t>
            </a:r>
            <a:r>
              <a:rPr lang="uk-UA" sz="3200" b="1" dirty="0">
                <a:solidFill>
                  <a:srgbClr val="FFFF00"/>
                </a:solidFill>
                <a:latin typeface="Times New Roman" pitchFamily="18" charset="0"/>
              </a:rPr>
              <a:t>А ще мав він найзаповітнішу мрію - …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pic>
        <p:nvPicPr>
          <p:cNvPr id="5" name="Picture 5" descr="J0254454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928670"/>
            <a:ext cx="5673739" cy="43735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Людуся\Desktop\ФОНИ КРАСОТИ\414634-22bdb1b71346008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3"/>
            <a:ext cx="9144000" cy="6858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1268413"/>
            <a:ext cx="3240088" cy="4392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284663" y="1484313"/>
            <a:ext cx="4103687" cy="5003800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800" b="1" dirty="0">
                <a:latin typeface="Times New Roman" pitchFamily="18" charset="0"/>
              </a:rPr>
              <a:t>Виявлені молодим Шевченком хист художника й перші поетичні спроби під час перебування в Петербурзі відіграли важливу роль у його особистій творчій долі, у викупі його з кріпацтва.</a:t>
            </a:r>
          </a:p>
          <a:p>
            <a:pPr>
              <a:spcBef>
                <a:spcPct val="50000"/>
              </a:spcBef>
            </a:pPr>
            <a:endParaRPr lang="ru-RU" sz="2800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Людуся\Desktop\ФОНИ КРАСОТИ\2843642-0d27a28f9b0de6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009"/>
            <a:ext cx="9143999" cy="68319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08" y="785794"/>
            <a:ext cx="2907367" cy="389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258888" y="5734050"/>
            <a:ext cx="72739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uk-UA" sz="3200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827088" y="5805488"/>
            <a:ext cx="77057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3200" b="1" dirty="0"/>
              <a:t>     </a:t>
            </a:r>
            <a:r>
              <a:rPr lang="uk-UA" sz="3200" b="1" dirty="0">
                <a:solidFill>
                  <a:srgbClr val="FFFF00"/>
                </a:solidFill>
                <a:latin typeface="Times New Roman" pitchFamily="18" charset="0"/>
              </a:rPr>
              <a:t>У </a:t>
            </a:r>
            <a:r>
              <a:rPr lang="uk-UA" sz="3200" b="1" dirty="0">
                <a:solidFill>
                  <a:srgbClr val="FF0000"/>
                </a:solidFill>
                <a:latin typeface="Times New Roman" pitchFamily="18" charset="0"/>
              </a:rPr>
              <a:t>1838 </a:t>
            </a:r>
            <a:r>
              <a:rPr lang="uk-UA" sz="3200" b="1" dirty="0">
                <a:solidFill>
                  <a:srgbClr val="FFFF00"/>
                </a:solidFill>
                <a:latin typeface="Times New Roman" pitchFamily="18" charset="0"/>
              </a:rPr>
              <a:t>році Тараса Шевченка …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1502" y="2285992"/>
            <a:ext cx="3597061" cy="3532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Людуся\Desktop\ФОНИ КРАСОТИ\2843642-0d27a28f9b0de6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009"/>
            <a:ext cx="9143999" cy="68319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1071546"/>
            <a:ext cx="3635375" cy="511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357818" y="5286388"/>
            <a:ext cx="360841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sz="3200" b="1" dirty="0"/>
              <a:t> </a:t>
            </a:r>
            <a:r>
              <a:rPr lang="uk-UA" sz="3200" b="1" dirty="0">
                <a:solidFill>
                  <a:srgbClr val="FFFF00"/>
                </a:solidFill>
                <a:latin typeface="Times New Roman" pitchFamily="18" charset="0"/>
              </a:rPr>
              <a:t>Ця подія сталася   </a:t>
            </a:r>
          </a:p>
          <a:p>
            <a:pPr>
              <a:spcBef>
                <a:spcPct val="50000"/>
              </a:spcBef>
            </a:pPr>
            <a:r>
              <a:rPr lang="uk-UA" sz="3200" b="1" dirty="0">
                <a:solidFill>
                  <a:srgbClr val="FFFF00"/>
                </a:solidFill>
                <a:latin typeface="Times New Roman" pitchFamily="18" charset="0"/>
              </a:rPr>
              <a:t>       завдяки…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pic>
        <p:nvPicPr>
          <p:cNvPr id="6" name="Picture 6" descr="J0254454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3786190"/>
            <a:ext cx="1657350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Людуся\Desktop\ФОНИ КРАСОТИ\2843642-0d27a28f9b0de6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009"/>
            <a:ext cx="9143999" cy="68319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2143108" y="1142984"/>
            <a:ext cx="3532184" cy="499854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143504" y="5429264"/>
            <a:ext cx="342743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sz="3200" b="1" dirty="0">
                <a:solidFill>
                  <a:srgbClr val="FFFF00"/>
                </a:solidFill>
                <a:latin typeface="Times New Roman" pitchFamily="18" charset="0"/>
              </a:rPr>
              <a:t>І вже в 1840 році </a:t>
            </a:r>
            <a:r>
              <a:rPr lang="uk-UA" sz="3200" b="1" dirty="0">
                <a:latin typeface="Times New Roman" pitchFamily="18" charset="0"/>
              </a:rPr>
              <a:t>…</a:t>
            </a:r>
            <a:endParaRPr lang="ru-RU" sz="3200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Людуся\Desktop\ФОНИ КРАСОТИ\2843642-0d27a28f9b0de6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009"/>
            <a:ext cx="9143999" cy="68319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2357422" y="928670"/>
            <a:ext cx="4897438" cy="482441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187450" y="5661025"/>
            <a:ext cx="69119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dirty="0"/>
              <a:t>                 </a:t>
            </a:r>
            <a:r>
              <a:rPr lang="uk-UA" sz="3200" b="1" dirty="0">
                <a:solidFill>
                  <a:srgbClr val="FFFF00"/>
                </a:solidFill>
                <a:latin typeface="Times New Roman" pitchFamily="18" charset="0"/>
              </a:rPr>
              <a:t>10 березня 1861 року…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Людуся\Desktop\ФОНИ КРАСОТИ\2843642-0d27a28f9b0de6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009"/>
            <a:ext cx="9143999" cy="68319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2555875" y="333375"/>
            <a:ext cx="3816350" cy="532765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84213" y="5949950"/>
            <a:ext cx="80645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dirty="0"/>
              <a:t> </a:t>
            </a:r>
            <a:r>
              <a:rPr lang="uk-UA" sz="2800" b="1" dirty="0">
                <a:solidFill>
                  <a:srgbClr val="FFFF00"/>
                </a:solidFill>
                <a:latin typeface="Times New Roman" pitchFamily="18" charset="0"/>
              </a:rPr>
              <a:t>Похований Тарас Григорович   Шевченко …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8" descr="7d6491571d416995f2d637753eb5fe1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запо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313" y="1571625"/>
            <a:ext cx="6357937" cy="487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Людуся\Desktop\ФОНИ КРАСОТИ\414634-22bdb1b71346008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3"/>
            <a:ext cx="9144000" cy="6858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025" y="476250"/>
            <a:ext cx="1826613" cy="2381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071670" y="476250"/>
            <a:ext cx="7072329" cy="581697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400" b="1" dirty="0">
                <a:latin typeface="Times New Roman" pitchFamily="18" charset="0"/>
              </a:rPr>
              <a:t>Художник Карл Брюллов,</a:t>
            </a:r>
            <a:r>
              <a:rPr lang="uk-UA" sz="2400" dirty="0">
                <a:latin typeface="Times New Roman" pitchFamily="18" charset="0"/>
              </a:rPr>
              <a:t> прочитавши один із віршів Тараса Шевченка, був захоплений думками й почуттями молодої людини. Ця поетична спроба не </a:t>
            </a:r>
            <a:r>
              <a:rPr lang="uk-UA" sz="2400" dirty="0">
                <a:solidFill>
                  <a:srgbClr val="4720EE"/>
                </a:solidFill>
                <a:latin typeface="Times New Roman" pitchFamily="18" charset="0"/>
              </a:rPr>
              <a:t>залишила байдужим і російського </a:t>
            </a:r>
            <a:r>
              <a:rPr lang="uk-UA" sz="2400" b="1" dirty="0">
                <a:solidFill>
                  <a:srgbClr val="4720EE"/>
                </a:solidFill>
                <a:latin typeface="Times New Roman" pitchFamily="18" charset="0"/>
              </a:rPr>
              <a:t>поета Василя</a:t>
            </a:r>
            <a:r>
              <a:rPr lang="uk-UA" sz="2400" dirty="0">
                <a:solidFill>
                  <a:srgbClr val="4720EE"/>
                </a:solidFill>
                <a:latin typeface="Times New Roman" pitchFamily="18" charset="0"/>
              </a:rPr>
              <a:t> </a:t>
            </a:r>
            <a:r>
              <a:rPr lang="uk-UA" sz="2400" b="1" dirty="0">
                <a:solidFill>
                  <a:srgbClr val="4720EE"/>
                </a:solidFill>
                <a:latin typeface="Times New Roman" pitchFamily="18" charset="0"/>
              </a:rPr>
              <a:t>Жуковського.</a:t>
            </a:r>
            <a:r>
              <a:rPr lang="uk-UA" sz="2400" dirty="0">
                <a:solidFill>
                  <a:srgbClr val="4720EE"/>
                </a:solidFill>
                <a:latin typeface="Times New Roman" pitchFamily="18" charset="0"/>
              </a:rPr>
              <a:t> Вони вирішують викупити Тараса Шевченка з кріпацтва. </a:t>
            </a:r>
          </a:p>
          <a:p>
            <a:pPr>
              <a:spcBef>
                <a:spcPct val="50000"/>
              </a:spcBef>
            </a:pPr>
            <a:r>
              <a:rPr lang="uk-UA" sz="2400" dirty="0">
                <a:solidFill>
                  <a:srgbClr val="4720EE"/>
                </a:solidFill>
                <a:latin typeface="Times New Roman" pitchFamily="18" charset="0"/>
              </a:rPr>
              <a:t>К. Брюллов зробив візит </a:t>
            </a:r>
            <a:r>
              <a:rPr lang="uk-UA" sz="2400" dirty="0" err="1">
                <a:solidFill>
                  <a:srgbClr val="4720EE"/>
                </a:solidFill>
                <a:latin typeface="Times New Roman" pitchFamily="18" charset="0"/>
              </a:rPr>
              <a:t>Енгельгардтові</a:t>
            </a:r>
            <a:r>
              <a:rPr lang="uk-UA" sz="2400" dirty="0">
                <a:solidFill>
                  <a:srgbClr val="4720EE"/>
                </a:solidFill>
                <a:latin typeface="Times New Roman" pitchFamily="18" charset="0"/>
              </a:rPr>
              <a:t> з метою умовити його відпустити Тараса на волю як наділеного талантом юнака, який подає великі надії </a:t>
            </a:r>
            <a:r>
              <a:rPr lang="uk-UA" sz="2400" dirty="0">
                <a:latin typeface="Times New Roman" pitchFamily="18" charset="0"/>
              </a:rPr>
              <a:t>в малярстві, але успіху не мав і повернувся від нього зі словами: “</a:t>
            </a:r>
            <a:r>
              <a:rPr lang="ru-RU" sz="2400" dirty="0">
                <a:latin typeface="Times New Roman" pitchFamily="18" charset="0"/>
              </a:rPr>
              <a:t>Это самая крупная свинья в </a:t>
            </a:r>
            <a:r>
              <a:rPr lang="ru-RU" sz="2400" dirty="0" err="1">
                <a:latin typeface="Times New Roman" pitchFamily="18" charset="0"/>
              </a:rPr>
              <a:t>торжевских</a:t>
            </a:r>
            <a:r>
              <a:rPr lang="ru-RU" sz="2400" dirty="0">
                <a:latin typeface="Times New Roman" pitchFamily="18" charset="0"/>
              </a:rPr>
              <a:t> туфлях!»</a:t>
            </a:r>
            <a:r>
              <a:rPr lang="uk-UA" sz="2400" dirty="0">
                <a:latin typeface="Times New Roman" pitchFamily="18" charset="0"/>
              </a:rPr>
              <a:t> Після Брюллова до </a:t>
            </a:r>
            <a:r>
              <a:rPr lang="uk-UA" sz="2400" dirty="0" err="1">
                <a:latin typeface="Times New Roman" pitchFamily="18" charset="0"/>
              </a:rPr>
              <a:t>Енгельгардта</a:t>
            </a:r>
            <a:r>
              <a:rPr lang="uk-UA" sz="2400" dirty="0">
                <a:latin typeface="Times New Roman" pitchFamily="18" charset="0"/>
              </a:rPr>
              <a:t> ходив </a:t>
            </a:r>
            <a:r>
              <a:rPr lang="uk-UA" sz="2400" b="1" dirty="0">
                <a:latin typeface="Times New Roman" pitchFamily="18" charset="0"/>
              </a:rPr>
              <a:t>художник </a:t>
            </a:r>
            <a:r>
              <a:rPr lang="uk-UA" sz="2400" b="1" dirty="0" err="1">
                <a:latin typeface="Times New Roman" pitchFamily="18" charset="0"/>
              </a:rPr>
              <a:t>Венеціанов</a:t>
            </a:r>
            <a:r>
              <a:rPr lang="uk-UA" sz="2400" b="1" dirty="0">
                <a:latin typeface="Times New Roman" pitchFamily="18" charset="0"/>
              </a:rPr>
              <a:t>,</a:t>
            </a:r>
            <a:r>
              <a:rPr lang="uk-UA" sz="2400" dirty="0">
                <a:latin typeface="Times New Roman" pitchFamily="18" charset="0"/>
              </a:rPr>
              <a:t> щоб з’ясувати, яку ціну складе він за волю Шевченка. </a:t>
            </a:r>
            <a:r>
              <a:rPr lang="uk-UA" sz="2400" b="1" dirty="0" err="1">
                <a:latin typeface="Times New Roman" pitchFamily="18" charset="0"/>
              </a:rPr>
              <a:t>Енгельгардт</a:t>
            </a:r>
            <a:r>
              <a:rPr lang="uk-UA" sz="2400" b="1" dirty="0">
                <a:latin typeface="Times New Roman" pitchFamily="18" charset="0"/>
              </a:rPr>
              <a:t> зажадав 2500 карбованців</a:t>
            </a:r>
            <a:r>
              <a:rPr lang="uk-UA" sz="2400" dirty="0"/>
              <a:t>.</a:t>
            </a:r>
            <a:endParaRPr lang="ru-RU" sz="2400" dirty="0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684213" y="4292600"/>
            <a:ext cx="2374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uk-UA"/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571875"/>
            <a:ext cx="1627188" cy="2332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250825" y="2852738"/>
            <a:ext cx="1873250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b="1" dirty="0">
                <a:latin typeface="Times New Roman" pitchFamily="18" charset="0"/>
              </a:rPr>
              <a:t>Художник</a:t>
            </a:r>
          </a:p>
          <a:p>
            <a:pPr>
              <a:spcBef>
                <a:spcPct val="50000"/>
              </a:spcBef>
            </a:pPr>
            <a:r>
              <a:rPr lang="uk-UA" b="1" dirty="0">
                <a:latin typeface="Times New Roman" pitchFamily="18" charset="0"/>
              </a:rPr>
              <a:t>К. Брюллов</a:t>
            </a:r>
            <a:endParaRPr lang="ru-RU" b="1" dirty="0">
              <a:latin typeface="Times New Roman" pitchFamily="18" charset="0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0" y="5857892"/>
            <a:ext cx="1979612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b="1" dirty="0">
                <a:latin typeface="Times New Roman" pitchFamily="18" charset="0"/>
              </a:rPr>
              <a:t>Художник </a:t>
            </a:r>
          </a:p>
          <a:p>
            <a:pPr>
              <a:spcBef>
                <a:spcPct val="50000"/>
              </a:spcBef>
            </a:pPr>
            <a:r>
              <a:rPr lang="uk-UA" b="1" dirty="0">
                <a:latin typeface="Times New Roman" pitchFamily="18" charset="0"/>
              </a:rPr>
              <a:t>О. </a:t>
            </a:r>
            <a:r>
              <a:rPr lang="uk-UA" b="1" dirty="0" err="1">
                <a:latin typeface="Times New Roman" pitchFamily="18" charset="0"/>
              </a:rPr>
              <a:t>Венеціанов</a:t>
            </a:r>
            <a:endParaRPr lang="ru-RU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Людуся\Desktop\ФОНИ КРАСОТИ\414634-22bdb1b71346008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14338"/>
            <a:ext cx="9144000" cy="7072338"/>
          </a:xfrm>
          <a:prstGeom prst="rect">
            <a:avLst/>
          </a:prstGeom>
          <a:noFill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928670"/>
            <a:ext cx="3238500" cy="4248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572000" y="981075"/>
            <a:ext cx="4176713" cy="5003800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 err="1">
                <a:solidFill>
                  <a:srgbClr val="002060"/>
                </a:solidFill>
                <a:latin typeface="Times New Roman" pitchFamily="18" charset="0"/>
              </a:rPr>
              <a:t>Щоб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Times New Roman" pitchFamily="18" charset="0"/>
              </a:rPr>
              <a:t>отримати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Times New Roman" pitchFamily="18" charset="0"/>
              </a:rPr>
              <a:t>таку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</a:rPr>
              <a:t> суму грошей, Карл Брюллов почав роботу над портретом Василя </a:t>
            </a:r>
            <a:r>
              <a:rPr lang="ru-RU" sz="2800" b="1" dirty="0" err="1">
                <a:solidFill>
                  <a:srgbClr val="002060"/>
                </a:solidFill>
                <a:latin typeface="Times New Roman" pitchFamily="18" charset="0"/>
              </a:rPr>
              <a:t>Жуковського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</a:rPr>
              <a:t>. І коли портрет </a:t>
            </a:r>
            <a:r>
              <a:rPr lang="ru-RU" sz="2800" b="1" dirty="0" err="1">
                <a:solidFill>
                  <a:srgbClr val="002060"/>
                </a:solidFill>
                <a:latin typeface="Times New Roman" pitchFamily="18" charset="0"/>
              </a:rPr>
              <a:t>був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</a:rPr>
              <a:t> завершений, </a:t>
            </a:r>
            <a:r>
              <a:rPr lang="ru-RU" sz="2800" b="1" dirty="0" err="1">
                <a:solidFill>
                  <a:srgbClr val="002060"/>
                </a:solidFill>
                <a:latin typeface="Times New Roman" pitchFamily="18" charset="0"/>
              </a:rPr>
              <a:t>його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Times New Roman" pitchFamily="18" charset="0"/>
              </a:rPr>
              <a:t>розіграли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</a:rPr>
              <a:t> в лотерею </a:t>
            </a:r>
            <a:r>
              <a:rPr lang="ru-RU" sz="2800" b="1" dirty="0" err="1">
                <a:solidFill>
                  <a:srgbClr val="FF0000"/>
                </a:solidFill>
                <a:latin typeface="Times New Roman" pitchFamily="18" charset="0"/>
              </a:rPr>
              <a:t>і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Times New Roman" pitchFamily="18" charset="0"/>
              </a:rPr>
              <a:t>отримали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</a:rPr>
              <a:t> 2500 </a:t>
            </a:r>
            <a:r>
              <a:rPr lang="ru-RU" sz="2800" b="1" dirty="0" err="1">
                <a:solidFill>
                  <a:srgbClr val="FF0000"/>
                </a:solidFill>
                <a:latin typeface="Times New Roman" pitchFamily="18" charset="0"/>
              </a:rPr>
              <a:t>карбованців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ru-RU" sz="2800" b="1" dirty="0"/>
              <a:t>  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971550" y="5516563"/>
            <a:ext cx="31686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400" b="1" dirty="0">
                <a:solidFill>
                  <a:srgbClr val="FF0000"/>
                </a:solidFill>
                <a:latin typeface="Times New Roman" pitchFamily="18" charset="0"/>
              </a:rPr>
              <a:t>Портрет В. Жуковського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Людуся\Desktop\ФОНИ КРАСОТИ\414634-22bdb1b71346008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3"/>
            <a:ext cx="9144000" cy="6858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835150" y="188913"/>
            <a:ext cx="5327650" cy="4464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68313" y="5300663"/>
            <a:ext cx="842486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000" b="1" dirty="0">
                <a:latin typeface="Times New Roman" pitchFamily="18" charset="0"/>
              </a:rPr>
              <a:t>Лотерея відбулася </a:t>
            </a:r>
            <a:r>
              <a:rPr lang="uk-UA" sz="2000" b="1" dirty="0">
                <a:solidFill>
                  <a:srgbClr val="FF0000"/>
                </a:solidFill>
                <a:latin typeface="Times New Roman" pitchFamily="18" charset="0"/>
              </a:rPr>
              <a:t>22 квітня 1838 року,</a:t>
            </a:r>
            <a:r>
              <a:rPr lang="uk-UA" sz="2000" b="1" dirty="0">
                <a:latin typeface="Times New Roman" pitchFamily="18" charset="0"/>
              </a:rPr>
              <a:t> а 25 квітня в майстерні Карла Брюллова Жуковський вручив Шевченкові його відпускну, в якій зазначалося, що Тарас Шевченко став вільною людиною. Йому йшов 25-ий рік.</a:t>
            </a:r>
            <a:r>
              <a:rPr lang="uk-UA" b="1" dirty="0">
                <a:latin typeface="Times New Roman" pitchFamily="18" charset="0"/>
              </a:rPr>
              <a:t> </a:t>
            </a:r>
            <a:endParaRPr lang="ru-RU" b="1" dirty="0">
              <a:latin typeface="Times New Roman" pitchFamily="18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692275" y="4652963"/>
            <a:ext cx="547211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dirty="0"/>
              <a:t> </a:t>
            </a:r>
            <a:r>
              <a:rPr lang="uk-UA" sz="2000" b="1" dirty="0">
                <a:solidFill>
                  <a:srgbClr val="4720EE"/>
                </a:solidFill>
                <a:latin typeface="Times New Roman" pitchFamily="18" charset="0"/>
              </a:rPr>
              <a:t>Жуковський вручає Т. Шевченкові відпускну.</a:t>
            </a:r>
            <a:endParaRPr lang="ru-RU" sz="2000" b="1" dirty="0">
              <a:solidFill>
                <a:srgbClr val="4720EE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Людуся\Desktop\ФОНИ КРАСОТИ\414634-22bdb1b71346008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8"/>
            <a:ext cx="9144000" cy="6858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27088" y="549275"/>
            <a:ext cx="7848600" cy="581697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dirty="0"/>
              <a:t>    </a:t>
            </a:r>
            <a:r>
              <a:rPr lang="uk-UA" sz="3200" b="1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4720EE"/>
                </a:solidFill>
                <a:latin typeface="Times New Roman" pitchFamily="18" charset="0"/>
              </a:rPr>
              <a:t>Для Шевченка настає золота пора в  житті</a:t>
            </a:r>
            <a:r>
              <a:rPr lang="uk-UA" sz="2800" b="1" dirty="0">
                <a:latin typeface="Times New Roman" pitchFamily="18" charset="0"/>
              </a:rPr>
              <a:t>. </a:t>
            </a:r>
          </a:p>
          <a:p>
            <a:pPr>
              <a:spcBef>
                <a:spcPct val="50000"/>
              </a:spcBef>
            </a:pPr>
            <a:r>
              <a:rPr lang="uk-UA" sz="2400" dirty="0">
                <a:latin typeface="Times New Roman" pitchFamily="18" charset="0"/>
              </a:rPr>
              <a:t> </a:t>
            </a:r>
            <a:r>
              <a:rPr lang="uk-UA" sz="2800" dirty="0">
                <a:latin typeface="Times New Roman" pitchFamily="18" charset="0"/>
              </a:rPr>
              <a:t>Він починає відвідувати рисувальні класи        Академії мистецтв у Петербурзі. </a:t>
            </a:r>
          </a:p>
          <a:p>
            <a:pPr>
              <a:spcBef>
                <a:spcPct val="50000"/>
              </a:spcBef>
            </a:pPr>
            <a:r>
              <a:rPr lang="uk-UA" sz="2800" dirty="0">
                <a:latin typeface="Times New Roman" pitchFamily="18" charset="0"/>
              </a:rPr>
              <a:t> </a:t>
            </a:r>
            <a:r>
              <a:rPr lang="uk-UA" sz="2800" b="1" dirty="0">
                <a:solidFill>
                  <a:srgbClr val="C00000"/>
                </a:solidFill>
                <a:latin typeface="Times New Roman" pitchFamily="18" charset="0"/>
              </a:rPr>
              <a:t>Його вчителем стає Карл Брюллов.</a:t>
            </a:r>
            <a:r>
              <a:rPr lang="uk-UA" sz="2800" dirty="0">
                <a:solidFill>
                  <a:srgbClr val="C00000"/>
                </a:solidFill>
                <a:latin typeface="Times New Roman" pitchFamily="18" charset="0"/>
              </a:rPr>
              <a:t> Тарас перебуває в радісному відчутті стрімкого  сходження до  вершин творчості й знань. </a:t>
            </a:r>
          </a:p>
          <a:p>
            <a:pPr>
              <a:spcBef>
                <a:spcPct val="50000"/>
              </a:spcBef>
            </a:pPr>
            <a:r>
              <a:rPr lang="uk-UA" sz="2800" dirty="0">
                <a:solidFill>
                  <a:srgbClr val="4720EE"/>
                </a:solidFill>
                <a:latin typeface="Times New Roman" pitchFamily="18" charset="0"/>
              </a:rPr>
              <a:t>Він досягає значних успіхів у справі малювання.      </a:t>
            </a:r>
          </a:p>
          <a:p>
            <a:pPr>
              <a:spcBef>
                <a:spcPct val="50000"/>
              </a:spcBef>
            </a:pPr>
            <a:r>
              <a:rPr lang="uk-UA" sz="2800" b="1" dirty="0">
                <a:solidFill>
                  <a:srgbClr val="FF0000"/>
                </a:solidFill>
                <a:latin typeface="Times New Roman" pitchFamily="18" charset="0"/>
              </a:rPr>
              <a:t>Починав Тарас Шевченко  із копіювання</a:t>
            </a:r>
            <a:r>
              <a:rPr lang="uk-UA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uk-UA" sz="2800" b="1" dirty="0">
                <a:solidFill>
                  <a:srgbClr val="FF0000"/>
                </a:solidFill>
                <a:latin typeface="Times New Roman" pitchFamily="18" charset="0"/>
              </a:rPr>
              <a:t>малюнків свого вчителя,</a:t>
            </a:r>
            <a:r>
              <a:rPr lang="uk-UA" sz="2800" dirty="0">
                <a:solidFill>
                  <a:srgbClr val="FF0000"/>
                </a:solidFill>
                <a:latin typeface="Times New Roman" pitchFamily="18" charset="0"/>
              </a:rPr>
              <a:t> та це не завадило розвитку власної творчої манери.</a:t>
            </a:r>
            <a:endParaRPr lang="ru-RU" sz="28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5" name="Picture 5" descr="An-burst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41338" y="-674688"/>
            <a:ext cx="2339976" cy="2339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Людуся\Desktop\ФОНИ КРАСОТИ\414634-22bdb1b71346008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3"/>
            <a:ext cx="9144000" cy="6858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39750" y="1484313"/>
            <a:ext cx="3182938" cy="4392612"/>
          </a:xfrm>
          <a:prstGeom prst="rect">
            <a:avLst/>
          </a:prstGeom>
          <a:noFill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7900" y="1844675"/>
            <a:ext cx="3455988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384300" y="5681663"/>
            <a:ext cx="5708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uk-UA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95288" y="0"/>
            <a:ext cx="8137525" cy="12493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400" b="1" dirty="0">
                <a:latin typeface="Times New Roman" pitchFamily="18" charset="0"/>
              </a:rPr>
              <a:t>Т. Шевченко починає опановувати </a:t>
            </a:r>
            <a:r>
              <a:rPr lang="uk-UA" sz="2400" b="1" dirty="0">
                <a:solidFill>
                  <a:srgbClr val="000099"/>
                </a:solidFill>
                <a:latin typeface="Times New Roman" pitchFamily="18" charset="0"/>
              </a:rPr>
              <a:t>техніку олійного</a:t>
            </a:r>
            <a:r>
              <a:rPr lang="uk-UA" sz="2400" b="1" dirty="0">
                <a:latin typeface="Times New Roman" pitchFamily="18" charset="0"/>
              </a:rPr>
              <a:t> </a:t>
            </a:r>
            <a:r>
              <a:rPr lang="uk-UA" sz="2400" b="1" dirty="0">
                <a:solidFill>
                  <a:srgbClr val="000099"/>
                </a:solidFill>
                <a:latin typeface="Times New Roman" pitchFamily="18" charset="0"/>
              </a:rPr>
              <a:t>живопису </a:t>
            </a:r>
            <a:r>
              <a:rPr lang="uk-UA" sz="2400" b="1" dirty="0">
                <a:latin typeface="Times New Roman" pitchFamily="18" charset="0"/>
              </a:rPr>
              <a:t>і створює чудові живописні портрети та сюжетні картини.</a:t>
            </a:r>
            <a:r>
              <a:rPr lang="uk-UA" sz="2800" b="1" dirty="0">
                <a:latin typeface="Times New Roman" pitchFamily="18" charset="0"/>
              </a:rPr>
              <a:t> </a:t>
            </a:r>
            <a:endParaRPr lang="ru-RU" sz="2800" b="1" dirty="0"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611188" y="6021388"/>
            <a:ext cx="3168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b="1"/>
              <a:t>    </a:t>
            </a:r>
            <a:r>
              <a:rPr lang="uk-UA" b="1">
                <a:latin typeface="Times New Roman" pitchFamily="18" charset="0"/>
              </a:rPr>
              <a:t>Автопортрет , 1840 р.</a:t>
            </a:r>
            <a:endParaRPr lang="ru-RU" b="1">
              <a:latin typeface="Times New Roman" pitchFamily="18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4787900" y="6237288"/>
            <a:ext cx="36718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/>
              <a:t>          </a:t>
            </a:r>
            <a:r>
              <a:rPr lang="uk-UA" b="1">
                <a:latin typeface="Times New Roman" pitchFamily="18" charset="0"/>
              </a:rPr>
              <a:t>Гамалія, 1841р.</a:t>
            </a:r>
            <a:endParaRPr lang="ru-RU" b="1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Людуся\Desktop\ФОНИ КРАСОТИ\414634-22bdb1b71346008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3"/>
            <a:ext cx="9144000" cy="6858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3" cstate="print">
            <a:lum bright="-12000" contrast="-12000"/>
          </a:blip>
          <a:srcRect/>
          <a:stretch>
            <a:fillRect/>
          </a:stretch>
        </p:blipFill>
        <p:spPr>
          <a:xfrm>
            <a:off x="395288" y="333375"/>
            <a:ext cx="4032250" cy="5543550"/>
          </a:xfrm>
          <a:prstGeom prst="rect">
            <a:avLst/>
          </a:prstGeom>
          <a:noFill/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539750" y="5949950"/>
            <a:ext cx="4105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000" b="1">
                <a:latin typeface="Times New Roman" pitchFamily="18" charset="0"/>
              </a:rPr>
              <a:t>Циганка-ворожка, 1841 р.</a:t>
            </a:r>
            <a:endParaRPr lang="ru-RU" sz="2000" b="1">
              <a:latin typeface="Times New Roman" pitchFamily="18" charset="0"/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4643438" y="6092825"/>
            <a:ext cx="39608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uk-UA"/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4643438" y="5949950"/>
            <a:ext cx="41767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/>
              <a:t>            </a:t>
            </a:r>
            <a:r>
              <a:rPr lang="uk-UA" sz="2000" b="1">
                <a:latin typeface="Times New Roman" pitchFamily="18" charset="0"/>
              </a:rPr>
              <a:t>Катерина, 1842 р.</a:t>
            </a:r>
            <a:endParaRPr lang="ru-RU" sz="2000" b="1">
              <a:latin typeface="Times New Roman" pitchFamily="18" charset="0"/>
            </a:endParaRPr>
          </a:p>
        </p:txBody>
      </p:sp>
      <p:pic>
        <p:nvPicPr>
          <p:cNvPr id="8" name="Picture 14" descr="сканирование004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463" y="333375"/>
            <a:ext cx="4089400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Людуся\Desktop\ФОНИ КРАСОТИ\414634-22bdb1b71346008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8"/>
            <a:ext cx="9144000" cy="6858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375" y="404813"/>
            <a:ext cx="6119813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258888" y="5661025"/>
            <a:ext cx="67691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000" b="1" dirty="0"/>
              <a:t>                 </a:t>
            </a:r>
            <a:r>
              <a:rPr lang="uk-UA" sz="3600" b="1" dirty="0">
                <a:solidFill>
                  <a:srgbClr val="FF0000"/>
                </a:solidFill>
                <a:latin typeface="Times New Roman" pitchFamily="18" charset="0"/>
              </a:rPr>
              <a:t>Селянська родина 1843 р.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553</Words>
  <Application>Microsoft Office PowerPoint</Application>
  <PresentationFormat>Экран (4:3)</PresentationFormat>
  <Paragraphs>53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>CtrlSoft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Людуся</dc:creator>
  <cp:lastModifiedBy>Людуся</cp:lastModifiedBy>
  <cp:revision>9</cp:revision>
  <dcterms:created xsi:type="dcterms:W3CDTF">2016-03-19T04:52:10Z</dcterms:created>
  <dcterms:modified xsi:type="dcterms:W3CDTF">2016-03-21T17:04:51Z</dcterms:modified>
</cp:coreProperties>
</file>