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A1B40-7636-49EF-909C-32FB486EAEF9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166975-3F0C-434A-9F70-F58E8769F0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113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66975-3F0C-434A-9F70-F58E8769F0D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678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37596" y="2005288"/>
            <a:ext cx="8757394" cy="1897009"/>
          </a:xfrm>
        </p:spPr>
        <p:txBody>
          <a:bodyPr/>
          <a:lstStyle/>
          <a:p>
            <a:pPr algn="ctr"/>
            <a:r>
              <a:rPr lang="uk-UA" sz="9600" dirty="0" smtClean="0"/>
              <a:t>Форми держав</a:t>
            </a:r>
            <a:r>
              <a:rPr lang="ru-RU" sz="9600" dirty="0"/>
              <a:t>и</a:t>
            </a:r>
            <a:r>
              <a:rPr lang="uk-UA" sz="9600" dirty="0" smtClean="0"/>
              <a:t>      </a:t>
            </a:r>
            <a:endParaRPr lang="ru-RU" sz="9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9952" y="5660692"/>
            <a:ext cx="7766936" cy="1096899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359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668" y="437882"/>
            <a:ext cx="3387143" cy="919952"/>
          </a:xfrm>
        </p:spPr>
        <p:txBody>
          <a:bodyPr>
            <a:normAutofit fontScale="90000"/>
          </a:bodyPr>
          <a:lstStyle/>
          <a:p>
            <a:pPr algn="r"/>
            <a:r>
              <a:rPr lang="uk-UA" b="1" dirty="0" smtClean="0"/>
              <a:t>Демократичний режим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272" y="3309870"/>
            <a:ext cx="11342948" cy="3259525"/>
          </a:xfrm>
        </p:spPr>
        <p:txBody>
          <a:bodyPr/>
          <a:lstStyle/>
          <a:p>
            <a:r>
              <a:rPr lang="uk-UA" dirty="0" smtClean="0"/>
              <a:t>Реальне </a:t>
            </a:r>
            <a:r>
              <a:rPr lang="uk-UA" dirty="0" err="1" smtClean="0"/>
              <a:t>забеспечення</a:t>
            </a:r>
            <a:r>
              <a:rPr lang="uk-UA" dirty="0" smtClean="0"/>
              <a:t> прав і свобод людини і громадянина</a:t>
            </a:r>
          </a:p>
          <a:p>
            <a:r>
              <a:rPr lang="uk-UA" dirty="0" smtClean="0"/>
              <a:t>Прийняття рішень більшістю з урахуванням інтересів меншості</a:t>
            </a:r>
          </a:p>
          <a:p>
            <a:r>
              <a:rPr lang="uk-UA" dirty="0" smtClean="0"/>
              <a:t>Держава є правовою</a:t>
            </a:r>
          </a:p>
          <a:p>
            <a:r>
              <a:rPr lang="uk-UA" dirty="0" smtClean="0"/>
              <a:t>Виборність і змінюваність центральних і місцевих органів державної влади, їх підзвітність виборцям</a:t>
            </a:r>
          </a:p>
          <a:p>
            <a:r>
              <a:rPr lang="uk-UA" dirty="0" smtClean="0"/>
              <a:t>Знаходження силових структур під демократичним контролем суспільства</a:t>
            </a:r>
          </a:p>
          <a:p>
            <a:r>
              <a:rPr lang="uk-UA" dirty="0" smtClean="0"/>
              <a:t>Домінування методів переконання, компромісу</a:t>
            </a:r>
          </a:p>
          <a:p>
            <a:r>
              <a:rPr lang="uk-UA" dirty="0" smtClean="0"/>
              <a:t>Гласність, засоби інформації вільні від цензури</a:t>
            </a:r>
          </a:p>
          <a:p>
            <a:r>
              <a:rPr lang="uk-UA" dirty="0" smtClean="0"/>
              <a:t>Реальний поділ влади на законодавчу, виконавчу і судову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28811" y="550758"/>
            <a:ext cx="828540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– стан </a:t>
            </a:r>
            <a:r>
              <a:rPr lang="ru-RU" dirty="0" err="1"/>
              <a:t>політичного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за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державна</a:t>
            </a:r>
            <a:r>
              <a:rPr lang="ru-RU" dirty="0"/>
              <a:t> </a:t>
            </a:r>
            <a:r>
              <a:rPr lang="ru-RU" dirty="0" err="1"/>
              <a:t>влада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демократичними</a:t>
            </a:r>
            <a:r>
              <a:rPr lang="ru-RU" dirty="0"/>
              <a:t> методами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широкої</a:t>
            </a:r>
            <a:r>
              <a:rPr lang="ru-RU" dirty="0"/>
              <a:t> і </a:t>
            </a:r>
            <a:r>
              <a:rPr lang="ru-RU" dirty="0" err="1"/>
              <a:t>реальної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об’єднань</a:t>
            </a:r>
            <a:r>
              <a:rPr lang="ru-RU" dirty="0"/>
              <a:t> у </a:t>
            </a:r>
            <a:r>
              <a:rPr lang="ru-RU" dirty="0" err="1"/>
              <a:t>формуванні</a:t>
            </a:r>
            <a:r>
              <a:rPr lang="ru-RU" dirty="0"/>
              <a:t> і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, </a:t>
            </a:r>
            <a:r>
              <a:rPr lang="ru-RU" dirty="0" err="1"/>
              <a:t>утворенні</a:t>
            </a:r>
            <a:r>
              <a:rPr lang="ru-RU" dirty="0"/>
              <a:t> та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на </a:t>
            </a:r>
            <a:r>
              <a:rPr lang="ru-RU" dirty="0" err="1"/>
              <a:t>неухильному</a:t>
            </a:r>
            <a:r>
              <a:rPr lang="ru-RU" dirty="0"/>
              <a:t> </a:t>
            </a:r>
            <a:r>
              <a:rPr lang="ru-RU" dirty="0" err="1"/>
              <a:t>дотриманні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 і </a:t>
            </a:r>
            <a:r>
              <a:rPr lang="ru-RU" dirty="0" err="1"/>
              <a:t>громадянина</a:t>
            </a:r>
            <a:r>
              <a:rPr lang="ru-RU" dirty="0"/>
              <a:t> (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Північної</a:t>
            </a:r>
            <a:r>
              <a:rPr lang="ru-RU" dirty="0"/>
              <a:t> та </a:t>
            </a:r>
            <a:r>
              <a:rPr lang="ru-RU" dirty="0" err="1"/>
              <a:t>Західної</a:t>
            </a:r>
            <a:r>
              <a:rPr lang="ru-RU" dirty="0"/>
              <a:t> </a:t>
            </a:r>
            <a:r>
              <a:rPr lang="ru-RU" dirty="0" err="1"/>
              <a:t>Європи</a:t>
            </a:r>
            <a:r>
              <a:rPr lang="ru-RU" dirty="0"/>
              <a:t>, </a:t>
            </a:r>
            <a:r>
              <a:rPr lang="ru-RU" dirty="0" err="1"/>
              <a:t>Північної</a:t>
            </a:r>
            <a:r>
              <a:rPr lang="ru-RU" dirty="0"/>
              <a:t> Америки)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12135" y="2462154"/>
            <a:ext cx="75584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 smtClean="0"/>
              <a:t>Характеристика демократичного режиму:</a:t>
            </a:r>
            <a:endParaRPr lang="ru-RU" sz="2800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0660" y="5297808"/>
            <a:ext cx="2221538" cy="127158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0660" y="3094449"/>
            <a:ext cx="2221538" cy="1335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71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889" y="442175"/>
            <a:ext cx="10740980" cy="4258614"/>
          </a:xfrm>
        </p:spPr>
        <p:txBody>
          <a:bodyPr>
            <a:normAutofit/>
          </a:bodyPr>
          <a:lstStyle/>
          <a:p>
            <a:r>
              <a:rPr lang="uk-UA" sz="3200" b="1" dirty="0" smtClean="0"/>
              <a:t>Антидемократичний режим</a:t>
            </a:r>
            <a:br>
              <a:rPr lang="uk-UA" sz="3200" b="1" dirty="0" smtClean="0"/>
            </a:br>
            <a:r>
              <a:rPr lang="uk-UA" sz="3200" b="1" dirty="0" smtClean="0"/>
              <a:t/>
            </a:r>
            <a:br>
              <a:rPr lang="uk-UA" sz="3200" b="1" dirty="0" smtClean="0"/>
            </a:br>
            <a:r>
              <a:rPr lang="uk-UA" sz="3200" b="1" dirty="0" smtClean="0"/>
              <a:t/>
            </a:r>
            <a:br>
              <a:rPr lang="uk-UA" sz="3200" b="1" dirty="0" smtClean="0"/>
            </a:br>
            <a:r>
              <a:rPr lang="uk-UA" sz="3200" b="1" dirty="0"/>
              <a:t/>
            </a:r>
            <a:br>
              <a:rPr lang="uk-UA" sz="3200" b="1" dirty="0"/>
            </a:br>
            <a:r>
              <a:rPr lang="uk-UA" sz="3200" b="1" dirty="0" smtClean="0"/>
              <a:t/>
            </a:r>
            <a:br>
              <a:rPr lang="uk-UA" sz="3200" b="1" dirty="0" smtClean="0"/>
            </a:br>
            <a:r>
              <a:rPr lang="uk-UA" sz="3200" b="1" dirty="0"/>
              <a:t/>
            </a:r>
            <a:br>
              <a:rPr lang="uk-UA" sz="3200" b="1" dirty="0"/>
            </a:br>
            <a:r>
              <a:rPr lang="uk-UA" sz="3200" b="1" dirty="0" smtClean="0"/>
              <a:t>                    Антидемократичний режим</a:t>
            </a:r>
            <a:br>
              <a:rPr lang="uk-UA" sz="3200" b="1" dirty="0" smtClean="0"/>
            </a:b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01047" y="57186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-</a:t>
            </a:r>
            <a:r>
              <a:rPr lang="ru-RU" dirty="0" err="1" smtClean="0"/>
              <a:t>елемент</a:t>
            </a:r>
            <a:r>
              <a:rPr lang="ru-RU" dirty="0" smtClean="0"/>
              <a:t> </a:t>
            </a:r>
            <a:r>
              <a:rPr lang="ru-RU" dirty="0" err="1"/>
              <a:t>форми</a:t>
            </a:r>
            <a:r>
              <a:rPr lang="ru-RU" dirty="0"/>
              <a:t> державно-правового режиму </a:t>
            </a:r>
            <a:r>
              <a:rPr lang="ru-RU" dirty="0" err="1"/>
              <a:t>держави</a:t>
            </a:r>
            <a:r>
              <a:rPr lang="ru-RU" dirty="0"/>
              <a:t>, де стан </a:t>
            </a:r>
            <a:r>
              <a:rPr lang="ru-RU" dirty="0" err="1"/>
              <a:t>політичного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за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державна</a:t>
            </a:r>
            <a:r>
              <a:rPr lang="ru-RU" dirty="0"/>
              <a:t> </a:t>
            </a:r>
            <a:r>
              <a:rPr lang="ru-RU" dirty="0" err="1"/>
              <a:t>влада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антидемократичними</a:t>
            </a:r>
            <a:r>
              <a:rPr lang="ru-RU" dirty="0"/>
              <a:t> методами.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88889" y="1772193"/>
            <a:ext cx="120031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 </a:t>
            </a:r>
            <a:r>
              <a:rPr lang="ru-RU" dirty="0" err="1"/>
              <a:t>антидемократизмі</a:t>
            </a:r>
            <a:r>
              <a:rPr lang="ru-RU" dirty="0"/>
              <a:t> </a:t>
            </a:r>
            <a:r>
              <a:rPr lang="ru-RU" dirty="0" err="1"/>
              <a:t>громадяни</a:t>
            </a:r>
            <a:r>
              <a:rPr lang="ru-RU" dirty="0"/>
              <a:t> та </a:t>
            </a:r>
            <a:r>
              <a:rPr lang="ru-RU" dirty="0" err="1"/>
              <a:t>громадянські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 не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формування</a:t>
            </a:r>
            <a:r>
              <a:rPr lang="ru-RU" dirty="0"/>
              <a:t> і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так як вся </a:t>
            </a:r>
            <a:r>
              <a:rPr lang="ru-RU" dirty="0" err="1"/>
              <a:t>влада</a:t>
            </a:r>
            <a:r>
              <a:rPr lang="ru-RU" dirty="0"/>
              <a:t> </a:t>
            </a:r>
            <a:r>
              <a:rPr lang="ru-RU" dirty="0" err="1"/>
              <a:t>зосереджується</a:t>
            </a:r>
            <a:r>
              <a:rPr lang="ru-RU" dirty="0"/>
              <a:t> в руках не </a:t>
            </a:r>
            <a:r>
              <a:rPr lang="ru-RU" dirty="0" err="1"/>
              <a:t>контрольованої</a:t>
            </a:r>
            <a:r>
              <a:rPr lang="ru-RU" dirty="0"/>
              <a:t> народом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в руках </a:t>
            </a:r>
            <a:r>
              <a:rPr lang="ru-RU" dirty="0" err="1"/>
              <a:t>однієї</a:t>
            </a:r>
            <a:r>
              <a:rPr lang="ru-RU" dirty="0"/>
              <a:t> особи. </a:t>
            </a:r>
            <a:r>
              <a:rPr lang="ru-RU" dirty="0" err="1"/>
              <a:t>Суттєво</a:t>
            </a:r>
            <a:r>
              <a:rPr lang="ru-RU" dirty="0"/>
              <a:t> </a:t>
            </a:r>
            <a:r>
              <a:rPr lang="ru-RU" dirty="0" err="1"/>
              <a:t>утруднюється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фактично</a:t>
            </a:r>
            <a:r>
              <a:rPr lang="ru-RU" dirty="0"/>
              <a:t> </a:t>
            </a:r>
            <a:r>
              <a:rPr lang="ru-RU" dirty="0" err="1"/>
              <a:t>унеможливлюється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прав і свобод </a:t>
            </a:r>
            <a:r>
              <a:rPr lang="ru-RU" dirty="0" err="1"/>
              <a:t>громадян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відсутня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формальна </a:t>
            </a:r>
            <a:r>
              <a:rPr lang="ru-RU" dirty="0" err="1"/>
              <a:t>виборність</a:t>
            </a:r>
            <a:r>
              <a:rPr lang="ru-RU" dirty="0"/>
              <a:t>.</a:t>
            </a:r>
          </a:p>
        </p:txBody>
      </p:sp>
      <p:sp>
        <p:nvSpPr>
          <p:cNvPr id="7" name="Стрелка вниз 6"/>
          <p:cNvSpPr/>
          <p:nvPr/>
        </p:nvSpPr>
        <p:spPr>
          <a:xfrm rot="2159192">
            <a:off x="2505384" y="408932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5317063" y="4172851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19511028">
            <a:off x="8123466" y="4172851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437881" y="5321568"/>
            <a:ext cx="2653048" cy="11590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4232855" y="5321568"/>
            <a:ext cx="2653047" cy="11590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8027828" y="5321568"/>
            <a:ext cx="2665927" cy="11590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664584" y="5639507"/>
            <a:ext cx="21996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Тоталітаризм</a:t>
            </a:r>
            <a:endParaRPr lang="ru-RU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801799" y="5639507"/>
            <a:ext cx="1515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Деспотія</a:t>
            </a:r>
            <a:endParaRPr lang="ru-RU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8218491" y="5670284"/>
            <a:ext cx="2284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Авторитаризм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43141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214" y="308197"/>
            <a:ext cx="4333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>
                <a:solidFill>
                  <a:srgbClr val="00B0F0"/>
                </a:solidFill>
              </a:rPr>
              <a:t>Тоталітарний режим</a:t>
            </a:r>
            <a:endParaRPr lang="ru-RU" sz="3200" b="1" dirty="0">
              <a:solidFill>
                <a:srgbClr val="00B0F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29452" y="433160"/>
            <a:ext cx="645925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</a:t>
            </a:r>
            <a:r>
              <a:rPr lang="ru-RU" dirty="0" err="1" smtClean="0"/>
              <a:t>акумулювання</a:t>
            </a:r>
            <a:r>
              <a:rPr lang="ru-RU" dirty="0" smtClean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в руках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людей,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партії</a:t>
            </a:r>
            <a:r>
              <a:rPr lang="ru-RU" dirty="0"/>
              <a:t>, </a:t>
            </a:r>
            <a:r>
              <a:rPr lang="ru-RU" dirty="0" err="1"/>
              <a:t>знищення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свобод </a:t>
            </a:r>
            <a:r>
              <a:rPr lang="ru-RU" dirty="0" err="1"/>
              <a:t>населення</a:t>
            </a:r>
            <a:r>
              <a:rPr lang="ru-RU" dirty="0"/>
              <a:t>, </a:t>
            </a:r>
            <a:r>
              <a:rPr lang="ru-RU" dirty="0" err="1"/>
              <a:t>неможливість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опозиції</a:t>
            </a:r>
            <a:r>
              <a:rPr lang="ru-RU" dirty="0"/>
              <a:t>,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застосуванню</a:t>
            </a:r>
            <a:r>
              <a:rPr lang="ru-RU" dirty="0"/>
              <a:t> </a:t>
            </a:r>
            <a:r>
              <a:rPr lang="ru-RU" dirty="0" err="1"/>
              <a:t>насильства</a:t>
            </a:r>
            <a:r>
              <a:rPr lang="ru-RU" dirty="0"/>
              <a:t>, </a:t>
            </a:r>
            <a:r>
              <a:rPr lang="ru-RU" dirty="0" err="1"/>
              <a:t>військово-поліцейського</a:t>
            </a:r>
            <a:r>
              <a:rPr lang="ru-RU" dirty="0"/>
              <a:t> </a:t>
            </a:r>
            <a:r>
              <a:rPr lang="ru-RU" dirty="0" err="1"/>
              <a:t>терору</a:t>
            </a:r>
            <a:r>
              <a:rPr lang="ru-RU" dirty="0"/>
              <a:t> та духовному </a:t>
            </a:r>
            <a:r>
              <a:rPr lang="ru-RU" dirty="0" err="1"/>
              <a:t>підкоренню</a:t>
            </a:r>
            <a:r>
              <a:rPr lang="ru-RU" dirty="0"/>
              <a:t>; </a:t>
            </a:r>
            <a:r>
              <a:rPr lang="ru-RU" dirty="0" err="1"/>
              <a:t>тотальний</a:t>
            </a:r>
            <a:r>
              <a:rPr lang="ru-RU" dirty="0"/>
              <a:t> контроль за </a:t>
            </a:r>
            <a:r>
              <a:rPr lang="ru-RU" dirty="0" err="1"/>
              <a:t>всіма</a:t>
            </a:r>
            <a:r>
              <a:rPr lang="ru-RU" dirty="0"/>
              <a:t> сферами </a:t>
            </a:r>
            <a:r>
              <a:rPr lang="ru-RU" dirty="0" err="1"/>
              <a:t>суспільтва</a:t>
            </a:r>
            <a:r>
              <a:rPr lang="ru-RU" dirty="0"/>
              <a:t>, </a:t>
            </a:r>
            <a:r>
              <a:rPr lang="ru-RU" dirty="0" err="1"/>
              <a:t>фактична</a:t>
            </a:r>
            <a:r>
              <a:rPr lang="ru-RU" dirty="0"/>
              <a:t> </a:t>
            </a:r>
            <a:r>
              <a:rPr lang="ru-RU" dirty="0" err="1"/>
              <a:t>ліквідація</a:t>
            </a:r>
            <a:r>
              <a:rPr lang="ru-RU" dirty="0"/>
              <a:t> </a:t>
            </a:r>
            <a:r>
              <a:rPr lang="ru-RU" dirty="0" err="1"/>
              <a:t>конституційних</a:t>
            </a:r>
            <a:r>
              <a:rPr lang="ru-RU" dirty="0"/>
              <a:t> прав і свобод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5321" y="1088233"/>
            <a:ext cx="2449400" cy="137625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838820" y="2826010"/>
            <a:ext cx="58324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переважають</a:t>
            </a:r>
            <a:r>
              <a:rPr lang="ru-RU" dirty="0"/>
              <a:t> </a:t>
            </a:r>
            <a:r>
              <a:rPr lang="ru-RU" dirty="0" err="1"/>
              <a:t>примусові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зберігаються</a:t>
            </a:r>
            <a:r>
              <a:rPr lang="ru-RU" dirty="0"/>
              <a:t>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риси</a:t>
            </a:r>
            <a:r>
              <a:rPr lang="ru-RU" dirty="0"/>
              <a:t> </a:t>
            </a:r>
            <a:r>
              <a:rPr lang="ru-RU" dirty="0" err="1"/>
              <a:t>лібералізму</a:t>
            </a:r>
            <a:r>
              <a:rPr lang="ru-RU" dirty="0"/>
              <a:t>, </a:t>
            </a:r>
            <a:r>
              <a:rPr lang="ru-RU" dirty="0" err="1"/>
              <a:t>формальні</a:t>
            </a:r>
            <a:r>
              <a:rPr lang="ru-RU" dirty="0"/>
              <a:t> </a:t>
            </a:r>
            <a:r>
              <a:rPr lang="ru-RU" dirty="0" err="1"/>
              <a:t>вибори</a:t>
            </a:r>
            <a:r>
              <a:rPr lang="ru-RU" dirty="0"/>
              <a:t>, </a:t>
            </a:r>
            <a:r>
              <a:rPr lang="ru-RU" dirty="0" err="1"/>
              <a:t>знижено</a:t>
            </a:r>
            <a:r>
              <a:rPr lang="ru-RU" dirty="0"/>
              <a:t> роль парламенту, </a:t>
            </a:r>
            <a:r>
              <a:rPr lang="ru-RU" dirty="0" err="1"/>
              <a:t>домінує</a:t>
            </a:r>
            <a:r>
              <a:rPr lang="ru-RU" dirty="0"/>
              <a:t> </a:t>
            </a:r>
            <a:r>
              <a:rPr lang="ru-RU" dirty="0" err="1"/>
              <a:t>виконавча</a:t>
            </a:r>
            <a:r>
              <a:rPr lang="ru-RU" dirty="0"/>
              <a:t> </a:t>
            </a:r>
            <a:r>
              <a:rPr lang="ru-RU" dirty="0" err="1"/>
              <a:t>влада</a:t>
            </a:r>
            <a:r>
              <a:rPr lang="ru-RU" dirty="0"/>
              <a:t>, глава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необмежену</a:t>
            </a:r>
            <a:r>
              <a:rPr lang="ru-RU" dirty="0"/>
              <a:t> </a:t>
            </a:r>
            <a:r>
              <a:rPr lang="ru-RU" dirty="0" err="1"/>
              <a:t>владу</a:t>
            </a:r>
            <a:r>
              <a:rPr lang="ru-RU" dirty="0"/>
              <a:t>, </a:t>
            </a:r>
            <a:r>
              <a:rPr lang="ru-RU" dirty="0" err="1"/>
              <a:t>обирається</a:t>
            </a:r>
            <a:r>
              <a:rPr lang="ru-RU" dirty="0"/>
              <a:t> </a:t>
            </a:r>
            <a:r>
              <a:rPr lang="ru-RU" dirty="0" err="1" smtClean="0"/>
              <a:t>багаторазово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934820" y="2617960"/>
            <a:ext cx="44518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>
                <a:solidFill>
                  <a:srgbClr val="00B0F0"/>
                </a:solidFill>
              </a:rPr>
              <a:t>Авторитарний </a:t>
            </a:r>
            <a:r>
              <a:rPr lang="uk-UA" sz="3200" b="1" dirty="0"/>
              <a:t>режим</a:t>
            </a:r>
            <a:endParaRPr lang="ru-RU" sz="3200" b="1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9609" y="3356210"/>
            <a:ext cx="2312279" cy="114115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38820" y="4664863"/>
            <a:ext cx="19607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>
                <a:solidFill>
                  <a:srgbClr val="00B0F0"/>
                </a:solidFill>
              </a:rPr>
              <a:t>Деспотія</a:t>
            </a:r>
            <a:endParaRPr lang="ru-RU" sz="3200" b="1" dirty="0">
              <a:solidFill>
                <a:srgbClr val="00B0F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67688" y="4801910"/>
            <a:ext cx="864777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форма </a:t>
            </a:r>
            <a:r>
              <a:rPr lang="ru-RU" dirty="0" err="1"/>
              <a:t>держави</a:t>
            </a:r>
            <a:r>
              <a:rPr lang="ru-RU" dirty="0"/>
              <a:t>, при </a:t>
            </a:r>
            <a:r>
              <a:rPr lang="ru-RU" dirty="0" err="1"/>
              <a:t>якій</a:t>
            </a:r>
            <a:r>
              <a:rPr lang="ru-RU" dirty="0"/>
              <a:t> вся </a:t>
            </a:r>
            <a:r>
              <a:rPr lang="ru-RU" dirty="0" err="1"/>
              <a:t>повнота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не </a:t>
            </a:r>
            <a:r>
              <a:rPr lang="ru-RU" dirty="0" err="1"/>
              <a:t>обмеженої</a:t>
            </a:r>
            <a:r>
              <a:rPr lang="ru-RU" dirty="0"/>
              <a:t> законом, </a:t>
            </a:r>
            <a:r>
              <a:rPr lang="ru-RU" dirty="0" err="1"/>
              <a:t>належить</a:t>
            </a:r>
            <a:r>
              <a:rPr lang="ru-RU" dirty="0"/>
              <a:t> одному </a:t>
            </a:r>
            <a:r>
              <a:rPr lang="ru-RU" dirty="0" err="1"/>
              <a:t>володарю</a:t>
            </a:r>
            <a:r>
              <a:rPr lang="ru-RU" dirty="0"/>
              <a:t> — монарху, тирану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необмеженому</a:t>
            </a:r>
            <a:r>
              <a:rPr lang="ru-RU" dirty="0"/>
              <a:t> диктатору. </a:t>
            </a:r>
            <a:r>
              <a:rPr lang="ru-RU" dirty="0" err="1"/>
              <a:t>Володар</a:t>
            </a:r>
            <a:r>
              <a:rPr lang="ru-RU" dirty="0"/>
              <a:t> самодержавно </a:t>
            </a:r>
            <a:r>
              <a:rPr lang="ru-RU" dirty="0" err="1"/>
              <a:t>розпоряджається</a:t>
            </a:r>
            <a:r>
              <a:rPr lang="ru-RU" dirty="0"/>
              <a:t> </a:t>
            </a:r>
            <a:r>
              <a:rPr lang="ru-RU" dirty="0" err="1"/>
              <a:t>владою</a:t>
            </a:r>
            <a:r>
              <a:rPr lang="ru-RU" dirty="0"/>
              <a:t> в </a:t>
            </a:r>
            <a:r>
              <a:rPr lang="ru-RU" dirty="0" err="1"/>
              <a:t>країні</a:t>
            </a:r>
            <a:r>
              <a:rPr lang="ru-RU" dirty="0"/>
              <a:t>, </a:t>
            </a:r>
            <a:r>
              <a:rPr lang="ru-RU" dirty="0" err="1"/>
              <a:t>виступаючи</a:t>
            </a:r>
            <a:r>
              <a:rPr lang="ru-RU" dirty="0"/>
              <a:t> по </a:t>
            </a:r>
            <a:r>
              <a:rPr lang="ru-RU" dirty="0" err="1"/>
              <a:t>відношенню</a:t>
            </a:r>
            <a:r>
              <a:rPr lang="ru-RU" dirty="0"/>
              <a:t> до </a:t>
            </a:r>
            <a:r>
              <a:rPr lang="ru-RU" dirty="0" err="1"/>
              <a:t>підданих</a:t>
            </a:r>
            <a:r>
              <a:rPr lang="ru-RU" dirty="0"/>
              <a:t> як пан і </a:t>
            </a:r>
            <a:r>
              <a:rPr lang="ru-RU" dirty="0" err="1"/>
              <a:t>господар</a:t>
            </a:r>
            <a:r>
              <a:rPr lang="ru-RU" dirty="0"/>
              <a:t>. </a:t>
            </a:r>
            <a:r>
              <a:rPr lang="ru-RU" dirty="0" err="1"/>
              <a:t>Деспотія</a:t>
            </a:r>
            <a:r>
              <a:rPr lang="ru-RU" dirty="0"/>
              <a:t> </a:t>
            </a:r>
            <a:r>
              <a:rPr lang="ru-RU" dirty="0" err="1"/>
              <a:t>відзначається</a:t>
            </a:r>
            <a:r>
              <a:rPr lang="ru-RU" dirty="0"/>
              <a:t> </a:t>
            </a:r>
            <a:r>
              <a:rPr lang="ru-RU" dirty="0" err="1"/>
              <a:t>повним</a:t>
            </a:r>
            <a:r>
              <a:rPr lang="ru-RU" dirty="0"/>
              <a:t> </a:t>
            </a:r>
            <a:r>
              <a:rPr lang="ru-RU" dirty="0" err="1"/>
              <a:t>свавіллям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безправ'ям</a:t>
            </a:r>
            <a:r>
              <a:rPr lang="ru-RU" dirty="0"/>
              <a:t> </a:t>
            </a:r>
            <a:r>
              <a:rPr lang="ru-RU" dirty="0" err="1"/>
              <a:t>підданих</a:t>
            </a:r>
            <a:r>
              <a:rPr lang="ru-RU" dirty="0"/>
              <a:t>.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156" y="5540574"/>
            <a:ext cx="2372120" cy="1145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80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4249" y="635357"/>
            <a:ext cx="10277340" cy="3910886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Форма держави</a:t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r>
              <a:rPr lang="uk-UA" b="1" dirty="0" smtClean="0"/>
              <a:t>                             </a:t>
            </a:r>
            <a:br>
              <a:rPr lang="uk-UA" b="1" dirty="0" smtClean="0"/>
            </a:br>
            <a:r>
              <a:rPr lang="uk-UA" b="1" dirty="0"/>
              <a:t> </a:t>
            </a:r>
            <a:r>
              <a:rPr lang="uk-UA" b="1" dirty="0" smtClean="0"/>
              <a:t>                 Елементи форми держави</a:t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r>
              <a:rPr lang="uk-UA" b="1" dirty="0" smtClean="0"/>
              <a:t/>
            </a:r>
            <a:br>
              <a:rPr lang="uk-UA" b="1" dirty="0" smtClean="0"/>
            </a:b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120432" y="787432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 </a:t>
            </a:r>
            <a:r>
              <a:rPr lang="ru-RU" dirty="0"/>
              <a:t>— </a:t>
            </a:r>
            <a:r>
              <a:rPr lang="ru-RU" err="1"/>
              <a:t>це</a:t>
            </a:r>
            <a:r>
              <a:rPr lang="ru-RU"/>
              <a:t> </a:t>
            </a:r>
            <a:r>
              <a:rPr lang="ru-RU" smtClean="0"/>
              <a:t>поєднання </a:t>
            </a:r>
            <a:r>
              <a:rPr lang="ru-RU"/>
              <a:t>способу </a:t>
            </a:r>
            <a:r>
              <a:rPr lang="ru-RU" smtClean="0"/>
              <a:t>організації та </a:t>
            </a:r>
            <a:r>
              <a:rPr lang="ru-RU" err="1"/>
              <a:t>здійснення</a:t>
            </a:r>
            <a:r>
              <a:rPr lang="ru-RU"/>
              <a:t> </a:t>
            </a:r>
            <a:r>
              <a:rPr lang="ru-RU" smtClean="0"/>
              <a:t>державної влади</a:t>
            </a:r>
            <a:r>
              <a:rPr lang="ru-RU" dirty="0"/>
              <a:t>,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err="1"/>
              <a:t>здійснення</a:t>
            </a:r>
            <a:r>
              <a:rPr lang="ru-RU"/>
              <a:t> </a:t>
            </a:r>
            <a:r>
              <a:rPr lang="ru-RU" smtClean="0"/>
              <a:t>та </a:t>
            </a:r>
            <a:r>
              <a:rPr lang="ru-RU" dirty="0"/>
              <a:t>форм </a:t>
            </a:r>
            <a:r>
              <a:rPr lang="ru-RU" dirty="0" err="1"/>
              <a:t>зворотного</a:t>
            </a:r>
            <a:r>
              <a:rPr lang="ru-RU" dirty="0"/>
              <a:t> </a:t>
            </a:r>
            <a:r>
              <a:rPr lang="ru-RU" err="1"/>
              <a:t>зв'язку</a:t>
            </a:r>
            <a:r>
              <a:rPr lang="ru-RU"/>
              <a:t> </a:t>
            </a:r>
            <a:r>
              <a:rPr lang="ru-RU" smtClean="0"/>
              <a:t>органів держави </a:t>
            </a:r>
            <a:r>
              <a:rPr lang="ru-RU" err="1"/>
              <a:t>із</a:t>
            </a:r>
            <a:r>
              <a:rPr lang="ru-RU"/>
              <a:t> </a:t>
            </a:r>
            <a:r>
              <a:rPr lang="ru-RU" smtClean="0"/>
              <a:t>населенням</a:t>
            </a:r>
            <a:r>
              <a:rPr lang="ru-RU" dirty="0"/>
              <a:t>. </a:t>
            </a:r>
            <a:r>
              <a:rPr lang="ru-RU" err="1"/>
              <a:t>Тобто</a:t>
            </a:r>
            <a:r>
              <a:rPr lang="ru-RU"/>
              <a:t> </a:t>
            </a:r>
            <a:r>
              <a:rPr lang="ru-RU" smtClean="0"/>
              <a:t>форма держави </a:t>
            </a:r>
            <a:r>
              <a:rPr lang="ru-RU" dirty="0"/>
              <a:t>— </a:t>
            </a:r>
            <a:r>
              <a:rPr lang="ru-RU" err="1"/>
              <a:t>це</a:t>
            </a:r>
            <a:r>
              <a:rPr lang="ru-RU"/>
              <a:t> </a:t>
            </a:r>
            <a:r>
              <a:rPr lang="ru-RU" smtClean="0"/>
              <a:t>специфічна політична організація суспільства.</a:t>
            </a: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 rot="2507045">
            <a:off x="2344429" y="3453142"/>
            <a:ext cx="432343" cy="1727709"/>
          </a:xfrm>
          <a:prstGeom prst="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5543413" y="3760632"/>
            <a:ext cx="476518" cy="1210978"/>
          </a:xfrm>
          <a:prstGeom prst="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19292143">
            <a:off x="8734867" y="3505655"/>
            <a:ext cx="411736" cy="1651366"/>
          </a:xfrm>
          <a:prstGeom prst="downArrow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425003" y="5105180"/>
            <a:ext cx="2872397" cy="1540319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4300601" y="5125144"/>
            <a:ext cx="2962141" cy="1500389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8265943" y="5123482"/>
            <a:ext cx="2990192" cy="1500389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37746" y="5552174"/>
            <a:ext cx="22759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mtClean="0"/>
              <a:t>Форма державного правління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428076" y="5552174"/>
            <a:ext cx="26659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mtClean="0"/>
              <a:t>Державно-правовий </a:t>
            </a:r>
            <a:r>
              <a:rPr lang="ru-RU" dirty="0" smtClean="0"/>
              <a:t>(</a:t>
            </a:r>
            <a:r>
              <a:rPr lang="ru-RU" dirty="0" err="1" smtClean="0"/>
              <a:t>політичний</a:t>
            </a:r>
            <a:r>
              <a:rPr lang="ru-RU" dirty="0" smtClean="0"/>
              <a:t>) режим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644398" y="5550510"/>
            <a:ext cx="22745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mtClean="0"/>
              <a:t>Форма державного </a:t>
            </a:r>
            <a:r>
              <a:rPr lang="ru-RU" dirty="0"/>
              <a:t>устрою</a:t>
            </a:r>
          </a:p>
        </p:txBody>
      </p:sp>
    </p:spTree>
    <p:extLst>
      <p:ext uri="{BB962C8B-B14F-4D97-AF65-F5344CB8AC3E}">
        <p14:creationId xmlns:p14="http://schemas.microsoft.com/office/powerpoint/2010/main" val="352831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667" y="609599"/>
            <a:ext cx="11590985" cy="3627549"/>
          </a:xfrm>
        </p:spPr>
        <p:txBody>
          <a:bodyPr>
            <a:normAutofit/>
          </a:bodyPr>
          <a:lstStyle/>
          <a:p>
            <a:r>
              <a:rPr lang="uk-UA" sz="2800" b="1" smtClean="0"/>
              <a:t>Форма державного правління</a:t>
            </a: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>                            </a:t>
            </a:r>
            <a:r>
              <a:rPr lang="uk-UA" sz="2800" b="1" smtClean="0"/>
              <a:t>Форми державного правління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456348" y="669835"/>
            <a:ext cx="62763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— </a:t>
            </a:r>
            <a:r>
              <a:rPr lang="ru-RU" err="1"/>
              <a:t>спосіб</a:t>
            </a:r>
            <a:r>
              <a:rPr lang="ru-RU"/>
              <a:t> </a:t>
            </a:r>
            <a:r>
              <a:rPr lang="ru-RU" smtClean="0"/>
              <a:t>організації </a:t>
            </a:r>
            <a:r>
              <a:rPr lang="ru-RU" err="1"/>
              <a:t>верховної</a:t>
            </a:r>
            <a:r>
              <a:rPr lang="ru-RU"/>
              <a:t> </a:t>
            </a:r>
            <a:r>
              <a:rPr lang="ru-RU" smtClean="0"/>
              <a:t>влади</a:t>
            </a:r>
            <a:r>
              <a:rPr lang="ru-RU" dirty="0"/>
              <a:t>, </a:t>
            </a:r>
            <a:r>
              <a:rPr lang="ru-RU" err="1"/>
              <a:t>який</a:t>
            </a:r>
            <a:r>
              <a:rPr lang="ru-RU"/>
              <a:t> </a:t>
            </a:r>
            <a:r>
              <a:rPr lang="ru-RU" smtClean="0"/>
              <a:t>визначає </a:t>
            </a:r>
            <a:r>
              <a:rPr lang="ru-RU" dirty="0"/>
              <a:t>систему </a:t>
            </a:r>
            <a:r>
              <a:rPr lang="ru-RU" err="1"/>
              <a:t>її</a:t>
            </a:r>
            <a:r>
              <a:rPr lang="ru-RU"/>
              <a:t> </a:t>
            </a:r>
            <a:r>
              <a:rPr lang="ru-RU" smtClean="0"/>
              <a:t>найвищих органів</a:t>
            </a:r>
            <a:r>
              <a:rPr lang="ru-RU" dirty="0"/>
              <a:t>, порядок </a:t>
            </a:r>
            <a:r>
              <a:rPr lang="ru-RU" err="1"/>
              <a:t>їх</a:t>
            </a:r>
            <a:r>
              <a:rPr lang="ru-RU"/>
              <a:t> </a:t>
            </a:r>
            <a:r>
              <a:rPr lang="ru-RU" smtClean="0"/>
              <a:t>формування </a:t>
            </a:r>
            <a:r>
              <a:rPr lang="ru-RU" dirty="0"/>
              <a:t>і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err="1"/>
              <a:t>розподілу</a:t>
            </a:r>
            <a:r>
              <a:rPr lang="ru-RU"/>
              <a:t> </a:t>
            </a:r>
            <a:r>
              <a:rPr lang="ru-RU" smtClean="0"/>
              <a:t>повноважень </a:t>
            </a:r>
            <a:r>
              <a:rPr lang="ru-RU" dirty="0" err="1"/>
              <a:t>між</a:t>
            </a:r>
            <a:r>
              <a:rPr lang="ru-RU" dirty="0"/>
              <a:t> ними</a:t>
            </a:r>
            <a:r>
              <a:rPr lang="ru-RU"/>
              <a:t>, </a:t>
            </a:r>
            <a:r>
              <a:rPr lang="ru-RU" smtClean="0"/>
              <a:t>а також взаємовідносини </a:t>
            </a:r>
            <a:r>
              <a:rPr lang="ru-RU"/>
              <a:t>з </a:t>
            </a:r>
            <a:r>
              <a:rPr lang="ru-RU" smtClean="0"/>
              <a:t>населенням держави</a:t>
            </a:r>
            <a:r>
              <a:rPr lang="ru-RU" dirty="0"/>
              <a:t>.</a:t>
            </a:r>
          </a:p>
        </p:txBody>
      </p:sp>
      <p:sp>
        <p:nvSpPr>
          <p:cNvPr id="4" name="Стрелка вниз 3"/>
          <p:cNvSpPr/>
          <p:nvPr/>
        </p:nvSpPr>
        <p:spPr>
          <a:xfrm rot="1783932">
            <a:off x="3907038" y="3064836"/>
            <a:ext cx="474837" cy="17908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 rot="19785903">
            <a:off x="6760390" y="3097651"/>
            <a:ext cx="450761" cy="17644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813952" y="4855538"/>
            <a:ext cx="2980747" cy="16354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smtClean="0">
                <a:solidFill>
                  <a:schemeClr val="tx1"/>
                </a:solidFill>
              </a:rPr>
              <a:t>Монархія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346818" y="4855538"/>
            <a:ext cx="3119154" cy="16354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smtClean="0">
                <a:solidFill>
                  <a:schemeClr val="tx1"/>
                </a:solidFill>
              </a:rPr>
              <a:t>Республіка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72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4836" y="377077"/>
            <a:ext cx="2762933" cy="1320800"/>
          </a:xfrm>
        </p:spPr>
        <p:txBody>
          <a:bodyPr>
            <a:normAutofit fontScale="90000"/>
          </a:bodyPr>
          <a:lstStyle/>
          <a:p>
            <a:r>
              <a:rPr lang="uk-UA" sz="4800" b="1" smtClean="0"/>
              <a:t>Монархія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646348" y="2681013"/>
            <a:ext cx="4468120" cy="3880772"/>
          </a:xfrm>
        </p:spPr>
        <p:txBody>
          <a:bodyPr>
            <a:normAutofit/>
          </a:bodyPr>
          <a:lstStyle/>
          <a:p>
            <a:r>
              <a:rPr lang="uk-UA" sz="1900" smtClean="0"/>
              <a:t>Влада передається у спадок</a:t>
            </a:r>
            <a:endParaRPr lang="uk-UA" sz="1900" dirty="0" smtClean="0"/>
          </a:p>
          <a:p>
            <a:r>
              <a:rPr lang="uk-UA" sz="1900" smtClean="0"/>
              <a:t>Влада </a:t>
            </a:r>
            <a:r>
              <a:rPr lang="uk-UA" sz="1900" dirty="0" smtClean="0"/>
              <a:t>здійснюється безстроково</a:t>
            </a:r>
          </a:p>
          <a:p>
            <a:r>
              <a:rPr lang="uk-UA" sz="1900" smtClean="0"/>
              <a:t>Влада не залежить </a:t>
            </a:r>
            <a:r>
              <a:rPr lang="uk-UA" sz="1900" dirty="0" smtClean="0"/>
              <a:t>від </a:t>
            </a:r>
            <a:r>
              <a:rPr lang="uk-UA" sz="1900" smtClean="0"/>
              <a:t>волевиявлення народу</a:t>
            </a:r>
            <a:endParaRPr lang="ru-RU" sz="1900" dirty="0"/>
          </a:p>
        </p:txBody>
      </p:sp>
      <p:sp>
        <p:nvSpPr>
          <p:cNvPr id="6" name="TextBox 5"/>
          <p:cNvSpPr txBox="1"/>
          <p:nvPr/>
        </p:nvSpPr>
        <p:spPr>
          <a:xfrm>
            <a:off x="3554569" y="611983"/>
            <a:ext cx="68258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mtClean="0"/>
              <a:t>-форма державного правління, за </a:t>
            </a:r>
            <a:r>
              <a:rPr lang="uk-UA" dirty="0" smtClean="0"/>
              <a:t>якої </a:t>
            </a:r>
            <a:r>
              <a:rPr lang="uk-UA" smtClean="0"/>
              <a:t>вся влада в державі належить </a:t>
            </a:r>
            <a:r>
              <a:rPr lang="uk-UA" dirty="0" smtClean="0"/>
              <a:t>одній </a:t>
            </a:r>
            <a:r>
              <a:rPr lang="uk-UA" smtClean="0"/>
              <a:t>особо та, як правило, передається у спадок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774287" y="1677276"/>
            <a:ext cx="34387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smtClean="0"/>
              <a:t>Ознаки монархії</a:t>
            </a:r>
            <a:endParaRPr lang="ru-RU" sz="3200" b="1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3013" y="4501451"/>
            <a:ext cx="4854486" cy="2060334"/>
          </a:xfrm>
          <a:prstGeom prst="rect">
            <a:avLst/>
          </a:prstGeom>
        </p:spPr>
      </p:pic>
      <p:sp>
        <p:nvSpPr>
          <p:cNvPr id="10" name="Объект 9"/>
          <p:cNvSpPr>
            <a:spLocks noGrp="1"/>
          </p:cNvSpPr>
          <p:nvPr>
            <p:ph sz="half" idx="2"/>
          </p:nvPr>
        </p:nvSpPr>
        <p:spPr>
          <a:xfrm>
            <a:off x="1277823" y="3090930"/>
            <a:ext cx="4118425" cy="31132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smtClean="0"/>
              <a:t>   </a:t>
            </a:r>
            <a:r>
              <a:rPr lang="uk-UA" sz="2800" b="1" smtClean="0"/>
              <a:t>Абсолютну</a:t>
            </a:r>
            <a:endParaRPr lang="uk-UA" sz="2800" b="1" dirty="0" smtClean="0"/>
          </a:p>
          <a:p>
            <a:pPr marL="0" indent="0">
              <a:buNone/>
            </a:pPr>
            <a:endParaRPr lang="uk-UA" sz="2800" b="1" dirty="0"/>
          </a:p>
          <a:p>
            <a:pPr marL="0" indent="0">
              <a:buNone/>
            </a:pPr>
            <a:r>
              <a:rPr lang="uk-UA" sz="2800" b="1" dirty="0" smtClean="0"/>
              <a:t>  </a:t>
            </a:r>
          </a:p>
          <a:p>
            <a:pPr marL="0" indent="0">
              <a:buNone/>
            </a:pPr>
            <a:r>
              <a:rPr lang="uk-UA" sz="2800" b="1" dirty="0"/>
              <a:t> </a:t>
            </a:r>
            <a:r>
              <a:rPr lang="uk-UA" sz="2800" b="1" dirty="0" smtClean="0"/>
              <a:t> Обмежену</a:t>
            </a:r>
            <a:endParaRPr lang="ru-RU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75726" y="1583621"/>
            <a:ext cx="47205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smtClean="0"/>
              <a:t>Монархія поділяється на:</a:t>
            </a:r>
            <a:endParaRPr lang="ru-RU" sz="3200" b="1" dirty="0"/>
          </a:p>
        </p:txBody>
      </p:sp>
      <p:sp>
        <p:nvSpPr>
          <p:cNvPr id="20" name="Стрелка вправо 19"/>
          <p:cNvSpPr/>
          <p:nvPr/>
        </p:nvSpPr>
        <p:spPr>
          <a:xfrm>
            <a:off x="675726" y="3142445"/>
            <a:ext cx="818223" cy="3219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675725" y="4783608"/>
            <a:ext cx="818223" cy="3538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3901296" y="3303431"/>
            <a:ext cx="2097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(</a:t>
            </a:r>
            <a:r>
              <a:rPr lang="uk-UA" smtClean="0"/>
              <a:t>вся необмежена </a:t>
            </a:r>
            <a:endParaRPr lang="uk-UA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475514" y="3619997"/>
            <a:ext cx="57230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mtClean="0"/>
              <a:t>влада належить монарху(королю,царю,імператору</a:t>
            </a:r>
            <a:r>
              <a:rPr lang="uk-UA" dirty="0" smtClean="0"/>
              <a:t>,</a:t>
            </a:r>
          </a:p>
          <a:p>
            <a:r>
              <a:rPr lang="uk-UA" smtClean="0"/>
              <a:t>султану</a:t>
            </a:r>
            <a:r>
              <a:rPr lang="uk-UA" dirty="0" smtClean="0"/>
              <a:t>)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3887777" y="4989431"/>
            <a:ext cx="1850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mtClean="0"/>
              <a:t>(влада монарха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675725" y="5358617"/>
            <a:ext cx="53226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б</a:t>
            </a:r>
            <a:r>
              <a:rPr lang="uk-UA" dirty="0" smtClean="0"/>
              <a:t>ільшою чи меншою </a:t>
            </a:r>
            <a:r>
              <a:rPr lang="uk-UA" smtClean="0"/>
              <a:t>мірою обмежена законом </a:t>
            </a:r>
            <a:r>
              <a:rPr lang="uk-UA" dirty="0" smtClean="0"/>
              <a:t>(конституцією) </a:t>
            </a:r>
            <a:r>
              <a:rPr lang="uk-UA" smtClean="0"/>
              <a:t>і парламентом,який обирається народом</a:t>
            </a:r>
            <a:r>
              <a:rPr lang="uk-UA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152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945" y="246127"/>
            <a:ext cx="3274869" cy="897228"/>
          </a:xfrm>
        </p:spPr>
        <p:txBody>
          <a:bodyPr>
            <a:normAutofit/>
          </a:bodyPr>
          <a:lstStyle/>
          <a:p>
            <a:r>
              <a:rPr lang="uk-UA" sz="4000" b="1" smtClean="0"/>
              <a:t>Республіка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66722" y="2351771"/>
            <a:ext cx="3328781" cy="40490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 smtClean="0"/>
              <a:t>Президентську</a:t>
            </a:r>
          </a:p>
          <a:p>
            <a:pPr marL="0" indent="0">
              <a:buNone/>
            </a:pPr>
            <a:endParaRPr lang="uk-UA" sz="2400" b="1" dirty="0"/>
          </a:p>
          <a:p>
            <a:pPr marL="0" indent="0">
              <a:buNone/>
            </a:pPr>
            <a:endParaRPr lang="uk-UA" sz="2400" b="1" dirty="0" smtClean="0"/>
          </a:p>
          <a:p>
            <a:pPr marL="0" indent="0">
              <a:buNone/>
            </a:pPr>
            <a:r>
              <a:rPr lang="uk-UA" sz="2400" b="1" smtClean="0"/>
              <a:t>Парламентську</a:t>
            </a:r>
            <a:endParaRPr lang="uk-UA" sz="2400" b="1" dirty="0" smtClean="0"/>
          </a:p>
          <a:p>
            <a:pPr marL="0" indent="0">
              <a:buNone/>
            </a:pPr>
            <a:endParaRPr lang="uk-UA" sz="2400" b="1" dirty="0"/>
          </a:p>
          <a:p>
            <a:pPr marL="0" indent="0">
              <a:buNone/>
            </a:pPr>
            <a:endParaRPr lang="uk-UA" sz="2000" b="1" dirty="0"/>
          </a:p>
          <a:p>
            <a:pPr marL="0" indent="0">
              <a:buNone/>
            </a:pPr>
            <a:endParaRPr lang="uk-UA" sz="2400" b="1" dirty="0"/>
          </a:p>
          <a:p>
            <a:pPr marL="0" indent="0">
              <a:buNone/>
            </a:pPr>
            <a:r>
              <a:rPr lang="uk-UA" sz="2400" b="1" smtClean="0"/>
              <a:t>Змішану</a:t>
            </a:r>
            <a:endParaRPr lang="uk-UA" sz="2400" b="1" dirty="0" smtClean="0"/>
          </a:p>
          <a:p>
            <a:pPr marL="0" indent="0">
              <a:buNone/>
            </a:pPr>
            <a:endParaRPr lang="uk-UA" sz="2400" b="1" dirty="0"/>
          </a:p>
          <a:p>
            <a:pPr marL="0" indent="0">
              <a:buNone/>
            </a:pPr>
            <a:endParaRPr lang="uk-UA" sz="2400" b="1" dirty="0" smtClean="0"/>
          </a:p>
          <a:p>
            <a:pPr marL="0" indent="0">
              <a:buNone/>
            </a:pPr>
            <a:endParaRPr lang="uk-UA" sz="2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89117" y="2267970"/>
            <a:ext cx="4687909" cy="1678170"/>
          </a:xfrm>
        </p:spPr>
        <p:txBody>
          <a:bodyPr>
            <a:normAutofit/>
          </a:bodyPr>
          <a:lstStyle/>
          <a:p>
            <a:r>
              <a:rPr lang="uk-UA" smtClean="0"/>
              <a:t>Виборність влади</a:t>
            </a:r>
            <a:endParaRPr lang="uk-UA" dirty="0" smtClean="0"/>
          </a:p>
          <a:p>
            <a:r>
              <a:rPr lang="uk-UA" dirty="0" smtClean="0"/>
              <a:t>Обмеженість </a:t>
            </a:r>
            <a:r>
              <a:rPr lang="uk-UA" smtClean="0"/>
              <a:t>терміну повноважень влади</a:t>
            </a:r>
            <a:endParaRPr lang="uk-UA" dirty="0" smtClean="0"/>
          </a:p>
          <a:p>
            <a:r>
              <a:rPr lang="uk-UA" smtClean="0"/>
              <a:t>Залежність </a:t>
            </a:r>
            <a:r>
              <a:rPr lang="uk-UA" dirty="0" smtClean="0"/>
              <a:t>від виборців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497594" y="421900"/>
            <a:ext cx="72228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mtClean="0"/>
              <a:t>-форма державного правління, за </a:t>
            </a:r>
            <a:r>
              <a:rPr lang="uk-UA" dirty="0" smtClean="0"/>
              <a:t>якої </a:t>
            </a:r>
            <a:r>
              <a:rPr lang="uk-UA" smtClean="0"/>
              <a:t>джерелом влади є народ, представники влади обираються на </a:t>
            </a:r>
            <a:r>
              <a:rPr lang="uk-UA" dirty="0" smtClean="0"/>
              <a:t>певний строк і </a:t>
            </a:r>
            <a:r>
              <a:rPr lang="uk-UA" smtClean="0"/>
              <a:t>несуть відповідальність за  </a:t>
            </a:r>
            <a:r>
              <a:rPr lang="uk-UA" dirty="0" smtClean="0"/>
              <a:t>свої дії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608408" y="1642799"/>
            <a:ext cx="41120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smtClean="0"/>
              <a:t>Ознаки </a:t>
            </a:r>
            <a:r>
              <a:rPr lang="uk-UA" sz="3200" b="1" dirty="0" smtClean="0"/>
              <a:t>республіки</a:t>
            </a:r>
            <a:endParaRPr lang="ru-RU" sz="3200" b="1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9012" y="4014591"/>
            <a:ext cx="3448121" cy="178434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67096" y="1592244"/>
            <a:ext cx="512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/>
              <a:t>Республіки </a:t>
            </a:r>
            <a:r>
              <a:rPr lang="uk-UA" sz="3200" b="1" smtClean="0"/>
              <a:t>діляться на:</a:t>
            </a:r>
            <a:endParaRPr lang="ru-RU" sz="3200" b="1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354877" y="2427730"/>
            <a:ext cx="779580" cy="3200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497594" y="2407910"/>
            <a:ext cx="2040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mtClean="0"/>
              <a:t>(республіканська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14000" y="2731318"/>
            <a:ext cx="56713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mtClean="0"/>
              <a:t>форма правління,за </a:t>
            </a:r>
            <a:r>
              <a:rPr lang="uk-UA" dirty="0" smtClean="0"/>
              <a:t>якої </a:t>
            </a:r>
            <a:r>
              <a:rPr lang="uk-UA" smtClean="0"/>
              <a:t>вищу державну владу </a:t>
            </a:r>
            <a:r>
              <a:rPr lang="uk-UA" dirty="0" err="1" smtClean="0"/>
              <a:t>здійсює</a:t>
            </a:r>
            <a:r>
              <a:rPr lang="uk-UA" dirty="0" smtClean="0"/>
              <a:t> президент, котрий </a:t>
            </a:r>
            <a:r>
              <a:rPr lang="uk-UA" smtClean="0"/>
              <a:t>поєднує повноваження глави держави і глави </a:t>
            </a:r>
            <a:r>
              <a:rPr lang="uk-UA" dirty="0" smtClean="0"/>
              <a:t>уряду)</a:t>
            </a:r>
            <a:endParaRPr lang="ru-RU" dirty="0"/>
          </a:p>
        </p:txBody>
      </p:sp>
      <p:sp>
        <p:nvSpPr>
          <p:cNvPr id="14" name="Стрелка вправо 13"/>
          <p:cNvSpPr/>
          <p:nvPr/>
        </p:nvSpPr>
        <p:spPr>
          <a:xfrm>
            <a:off x="394638" y="3916613"/>
            <a:ext cx="772084" cy="3618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3497594" y="3883989"/>
            <a:ext cx="2816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mtClean="0"/>
              <a:t>(республіканська форма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337934" y="4249091"/>
            <a:ext cx="6319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mtClean="0"/>
              <a:t>правління, за якої парламент як повновладний орган </a:t>
            </a:r>
            <a:r>
              <a:rPr lang="uk-UA" dirty="0" smtClean="0"/>
              <a:t>формує </a:t>
            </a:r>
            <a:r>
              <a:rPr lang="uk-UA" smtClean="0"/>
              <a:t>політично відповідальний </a:t>
            </a:r>
            <a:r>
              <a:rPr lang="uk-UA" dirty="0" smtClean="0"/>
              <a:t>перед ним уряд </a:t>
            </a:r>
            <a:r>
              <a:rPr lang="uk-UA" smtClean="0"/>
              <a:t>і зазвичай обирає президента, </a:t>
            </a:r>
            <a:r>
              <a:rPr lang="uk-UA" dirty="0" smtClean="0"/>
              <a:t>який в </a:t>
            </a:r>
            <a:r>
              <a:rPr lang="uk-UA" smtClean="0"/>
              <a:t>системі державних органів відіграє </a:t>
            </a:r>
            <a:r>
              <a:rPr lang="uk-UA" dirty="0" smtClean="0"/>
              <a:t>символічну юридичну роль)</a:t>
            </a:r>
            <a:endParaRPr lang="ru-RU" dirty="0"/>
          </a:p>
        </p:txBody>
      </p:sp>
      <p:sp>
        <p:nvSpPr>
          <p:cNvPr id="17" name="Стрелка вправо 16"/>
          <p:cNvSpPr/>
          <p:nvPr/>
        </p:nvSpPr>
        <p:spPr>
          <a:xfrm>
            <a:off x="337934" y="5781898"/>
            <a:ext cx="796523" cy="3863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2543969" y="5798933"/>
            <a:ext cx="3538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mtClean="0"/>
              <a:t>(форма державного правління</a:t>
            </a:r>
            <a:r>
              <a:rPr lang="uk-UA" dirty="0" smtClean="0"/>
              <a:t>,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267096" y="6206225"/>
            <a:ext cx="7122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mtClean="0"/>
              <a:t>яка поєднує ознаки </a:t>
            </a:r>
            <a:r>
              <a:rPr lang="uk-UA" dirty="0" smtClean="0"/>
              <a:t>президентської </a:t>
            </a:r>
            <a:r>
              <a:rPr lang="uk-UA" smtClean="0"/>
              <a:t>і парламентської </a:t>
            </a:r>
            <a:r>
              <a:rPr lang="uk-UA" dirty="0" smtClean="0"/>
              <a:t>республіки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964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059" y="416416"/>
            <a:ext cx="10243950" cy="3910885"/>
          </a:xfrm>
        </p:spPr>
        <p:txBody>
          <a:bodyPr>
            <a:normAutofit/>
          </a:bodyPr>
          <a:lstStyle/>
          <a:p>
            <a:r>
              <a:rPr lang="uk-UA" sz="3200" b="1" smtClean="0"/>
              <a:t>Форма державного </a:t>
            </a:r>
            <a:r>
              <a:rPr lang="uk-UA" sz="3200" b="1" dirty="0" smtClean="0"/>
              <a:t>устрою</a:t>
            </a:r>
            <a:br>
              <a:rPr lang="uk-UA" sz="3200" b="1" dirty="0" smtClean="0"/>
            </a:br>
            <a:r>
              <a:rPr lang="uk-UA" sz="3200" b="1" dirty="0"/>
              <a:t/>
            </a:r>
            <a:br>
              <a:rPr lang="uk-UA" sz="3200" b="1" dirty="0"/>
            </a:br>
            <a:r>
              <a:rPr lang="uk-UA" sz="3200" b="1" dirty="0" smtClean="0"/>
              <a:t/>
            </a:r>
            <a:br>
              <a:rPr lang="uk-UA" sz="3200" b="1" dirty="0" smtClean="0"/>
            </a:br>
            <a:r>
              <a:rPr lang="uk-UA" sz="3200" b="1" dirty="0" smtClean="0"/>
              <a:t>                      </a:t>
            </a:r>
            <a:r>
              <a:rPr lang="uk-UA" sz="3200" b="1" smtClean="0"/>
              <a:t>Форми державного </a:t>
            </a:r>
            <a:r>
              <a:rPr lang="uk-UA" sz="3200" b="1" dirty="0" smtClean="0"/>
              <a:t>устрою</a:t>
            </a:r>
            <a:endParaRPr lang="ru-RU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692461" y="525819"/>
            <a:ext cx="57826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-</a:t>
            </a:r>
            <a:r>
              <a:rPr lang="uk-UA" smtClean="0"/>
              <a:t>це територіальна організація держави, взаємодія між центральними </a:t>
            </a:r>
            <a:r>
              <a:rPr lang="uk-UA" dirty="0" smtClean="0"/>
              <a:t>і </a:t>
            </a:r>
            <a:r>
              <a:rPr lang="uk-UA" smtClean="0"/>
              <a:t>місцевими органами влади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 rot="1826409">
            <a:off x="3296991" y="2637630"/>
            <a:ext cx="502277" cy="17128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 rot="19949955">
            <a:off x="7270771" y="2657517"/>
            <a:ext cx="528035" cy="16432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339495" y="4610638"/>
            <a:ext cx="2859064" cy="17772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mtClean="0">
                <a:solidFill>
                  <a:schemeClr val="tx1"/>
                </a:solidFill>
              </a:rPr>
              <a:t>Проста(унітарна) держава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921198" y="4610638"/>
            <a:ext cx="2949262" cy="17772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mtClean="0">
                <a:solidFill>
                  <a:schemeClr val="tx1"/>
                </a:solidFill>
              </a:rPr>
              <a:t>Складна держава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3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smtClean="0"/>
              <a:t>Унітарна держава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825284" y="73007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/>
              <a:t>— </a:t>
            </a:r>
            <a:r>
              <a:rPr lang="ru-RU" smtClean="0"/>
              <a:t>єдина цілісна держава, </a:t>
            </a:r>
            <a:r>
              <a:rPr lang="ru-RU" dirty="0" err="1"/>
              <a:t>територія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err="1"/>
              <a:t>поділяється</a:t>
            </a:r>
            <a:r>
              <a:rPr lang="ru-RU"/>
              <a:t> </a:t>
            </a:r>
            <a:r>
              <a:rPr lang="ru-RU" smtClean="0"/>
              <a:t>на адміністративно-територіальні </a:t>
            </a:r>
            <a:r>
              <a:rPr lang="ru-RU" dirty="0" err="1"/>
              <a:t>одиниці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/>
              <a:t>не </a:t>
            </a:r>
            <a:r>
              <a:rPr lang="ru-RU" smtClean="0"/>
              <a:t>мають статусу державних </a:t>
            </a:r>
            <a:r>
              <a:rPr lang="ru-RU" dirty="0" err="1"/>
              <a:t>утворень</a:t>
            </a:r>
            <a:r>
              <a:rPr lang="ru-RU" dirty="0"/>
              <a:t> і не </a:t>
            </a:r>
            <a:r>
              <a:rPr lang="ru-RU" dirty="0" err="1"/>
              <a:t>володіють</a:t>
            </a:r>
            <a:r>
              <a:rPr lang="ru-RU" dirty="0"/>
              <a:t> </a:t>
            </a:r>
            <a:r>
              <a:rPr lang="ru-RU" err="1"/>
              <a:t>суверенними</a:t>
            </a:r>
            <a:r>
              <a:rPr lang="ru-RU"/>
              <a:t> </a:t>
            </a:r>
            <a:r>
              <a:rPr lang="ru-RU" smtClean="0"/>
              <a:t>правами</a:t>
            </a:r>
            <a:r>
              <a:rPr lang="ru-RU" dirty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9063" y="2408908"/>
            <a:ext cx="55996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/>
              <a:t>Ознаки унітарної держави:</a:t>
            </a:r>
            <a:endParaRPr lang="ru-RU" sz="3200" b="1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463639" y="3633919"/>
            <a:ext cx="798491" cy="2941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262130" y="3558724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Єдина територія</a:t>
            </a:r>
            <a:endParaRPr lang="ru-RU" dirty="0"/>
          </a:p>
        </p:txBody>
      </p:sp>
      <p:sp>
        <p:nvSpPr>
          <p:cNvPr id="12" name="Стрелка вправо 11"/>
          <p:cNvSpPr/>
          <p:nvPr/>
        </p:nvSpPr>
        <p:spPr>
          <a:xfrm>
            <a:off x="463639" y="4174757"/>
            <a:ext cx="798491" cy="2802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262130" y="4130222"/>
            <a:ext cx="3368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Єдина система вищих органів</a:t>
            </a:r>
            <a:endParaRPr lang="ru-RU" dirty="0"/>
          </a:p>
        </p:txBody>
      </p:sp>
      <p:sp>
        <p:nvSpPr>
          <p:cNvPr id="14" name="Стрелка вправо 13"/>
          <p:cNvSpPr/>
          <p:nvPr/>
        </p:nvSpPr>
        <p:spPr>
          <a:xfrm>
            <a:off x="458586" y="4652351"/>
            <a:ext cx="803544" cy="3317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458587" y="5179314"/>
            <a:ext cx="803544" cy="3021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458586" y="5663884"/>
            <a:ext cx="803544" cy="3505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262130" y="4627525"/>
            <a:ext cx="3384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Єдина система законодавства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1262130" y="5145704"/>
            <a:ext cx="2380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Єдине громадянство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1262130" y="5655160"/>
            <a:ext cx="4033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Єдина загальнодержавна символіка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7432677" y="2853896"/>
            <a:ext cx="22878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/>
              <a:t>Приклади:</a:t>
            </a:r>
            <a:endParaRPr lang="ru-RU" sz="3200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5640197" y="3917179"/>
            <a:ext cx="5872767" cy="18842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834130" y="4191597"/>
            <a:ext cx="53447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/>
              <a:t>Україна</a:t>
            </a:r>
            <a:r>
              <a:rPr lang="ru-RU" sz="2000" dirty="0"/>
              <a:t>, </a:t>
            </a:r>
            <a:r>
              <a:rPr lang="ru-RU" sz="2000" dirty="0" err="1"/>
              <a:t>Болгарія</a:t>
            </a:r>
            <a:r>
              <a:rPr lang="ru-RU" sz="2000" dirty="0"/>
              <a:t>, Польша, </a:t>
            </a:r>
            <a:r>
              <a:rPr lang="ru-RU" sz="2000" dirty="0" err="1"/>
              <a:t>Франція</a:t>
            </a:r>
            <a:r>
              <a:rPr lang="ru-RU" sz="2000" dirty="0"/>
              <a:t>, </a:t>
            </a:r>
            <a:r>
              <a:rPr lang="ru-RU" sz="2000" dirty="0" err="1"/>
              <a:t>Італія</a:t>
            </a:r>
            <a:r>
              <a:rPr lang="ru-RU" sz="2000" dirty="0"/>
              <a:t>, </a:t>
            </a:r>
            <a:r>
              <a:rPr lang="ru-RU" sz="2000" dirty="0" err="1"/>
              <a:t>Швеція</a:t>
            </a:r>
            <a:r>
              <a:rPr lang="ru-RU" sz="2000" dirty="0"/>
              <a:t>, </a:t>
            </a:r>
            <a:r>
              <a:rPr lang="ru-RU" sz="2000" dirty="0" err="1" smtClean="0"/>
              <a:t>Норвегія,Фінляндія</a:t>
            </a:r>
            <a:r>
              <a:rPr lang="ru-RU" sz="2000" dirty="0"/>
              <a:t>, </a:t>
            </a:r>
            <a:r>
              <a:rPr lang="ru-RU" sz="2000" dirty="0" err="1"/>
              <a:t>Греція</a:t>
            </a:r>
            <a:r>
              <a:rPr lang="ru-RU" sz="2000" dirty="0"/>
              <a:t>, </a:t>
            </a:r>
            <a:r>
              <a:rPr lang="ru-RU" sz="2000" dirty="0" err="1"/>
              <a:t>Іспанія</a:t>
            </a:r>
            <a:r>
              <a:rPr lang="ru-RU" sz="2000" dirty="0"/>
              <a:t>, </a:t>
            </a:r>
            <a:r>
              <a:rPr lang="ru-RU" sz="2000" dirty="0" err="1"/>
              <a:t>Португалія</a:t>
            </a:r>
            <a:r>
              <a:rPr lang="ru-RU" sz="2000" dirty="0"/>
              <a:t>, Лаос, </a:t>
            </a:r>
            <a:r>
              <a:rPr lang="ru-RU" sz="2000" dirty="0" err="1"/>
              <a:t>Японія</a:t>
            </a:r>
            <a:r>
              <a:rPr lang="ru-RU" sz="2000" dirty="0"/>
              <a:t>, </a:t>
            </a:r>
            <a:r>
              <a:rPr lang="ru-RU" sz="2000" dirty="0" err="1"/>
              <a:t>Таїланд</a:t>
            </a:r>
            <a:r>
              <a:rPr lang="ru-RU" sz="2000" dirty="0"/>
              <a:t> та </a:t>
            </a:r>
            <a:r>
              <a:rPr lang="ru-RU" sz="2000" dirty="0" err="1" smtClean="0"/>
              <a:t>інші</a:t>
            </a:r>
            <a:r>
              <a:rPr lang="ru-RU" sz="2000" dirty="0" smtClean="0"/>
              <a:t>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03903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815" y="261871"/>
            <a:ext cx="4301149" cy="1026017"/>
          </a:xfrm>
        </p:spPr>
        <p:txBody>
          <a:bodyPr/>
          <a:lstStyle/>
          <a:p>
            <a:r>
              <a:rPr lang="uk-UA" b="1" dirty="0" smtClean="0"/>
              <a:t>Складна держава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07583" y="2659302"/>
            <a:ext cx="3882575" cy="38763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 smtClean="0"/>
              <a:t>Федерації</a:t>
            </a:r>
          </a:p>
          <a:p>
            <a:pPr marL="0" indent="0">
              <a:buNone/>
            </a:pPr>
            <a:endParaRPr lang="uk-UA" sz="2400" b="1" dirty="0"/>
          </a:p>
          <a:p>
            <a:pPr marL="0" indent="0">
              <a:buNone/>
            </a:pPr>
            <a:r>
              <a:rPr lang="uk-UA" sz="2400" b="1" dirty="0" smtClean="0"/>
              <a:t>Конфедерації</a:t>
            </a:r>
          </a:p>
          <a:p>
            <a:pPr marL="0" indent="0">
              <a:buNone/>
            </a:pPr>
            <a:endParaRPr lang="uk-UA" sz="2400" b="1" dirty="0"/>
          </a:p>
          <a:p>
            <a:pPr marL="0" indent="0">
              <a:buNone/>
            </a:pPr>
            <a:endParaRPr lang="uk-UA" sz="2400" b="1" dirty="0" smtClean="0"/>
          </a:p>
          <a:p>
            <a:pPr marL="0" indent="0">
              <a:buNone/>
            </a:pPr>
            <a:endParaRPr lang="uk-UA" sz="2400" b="1" dirty="0"/>
          </a:p>
          <a:p>
            <a:pPr marL="0" indent="0">
              <a:buNone/>
            </a:pPr>
            <a:r>
              <a:rPr lang="uk-UA" sz="2400" b="1" dirty="0" smtClean="0"/>
              <a:t>Імперії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67072" y="1209804"/>
            <a:ext cx="2139109" cy="3001948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70144" y="377780"/>
            <a:ext cx="75011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-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/>
              <a:t>форма державного устрою, держава, яка </a:t>
            </a:r>
            <a:r>
              <a:rPr lang="ru-RU" dirty="0" err="1"/>
              <a:t>утворилася</a:t>
            </a:r>
            <a:r>
              <a:rPr lang="ru-RU" dirty="0"/>
              <a:t> з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утворень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мали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але </a:t>
            </a:r>
            <a:r>
              <a:rPr lang="ru-RU" dirty="0" err="1"/>
              <a:t>певну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суверенних</a:t>
            </a:r>
            <a:r>
              <a:rPr lang="ru-RU" dirty="0"/>
              <a:t> прав передали </a:t>
            </a:r>
            <a:r>
              <a:rPr lang="ru-RU" dirty="0" err="1"/>
              <a:t>вищим</a:t>
            </a:r>
            <a:r>
              <a:rPr lang="ru-RU" dirty="0"/>
              <a:t> </a:t>
            </a:r>
            <a:r>
              <a:rPr lang="ru-RU" dirty="0" err="1"/>
              <a:t>центральним</a:t>
            </a:r>
            <a:r>
              <a:rPr lang="ru-RU" dirty="0"/>
              <a:t> органам </a:t>
            </a:r>
            <a:r>
              <a:rPr lang="ru-RU" dirty="0" err="1"/>
              <a:t>союзної</a:t>
            </a:r>
            <a:r>
              <a:rPr lang="ru-RU" dirty="0"/>
              <a:t> </a:t>
            </a:r>
            <a:r>
              <a:rPr lang="ru-RU" dirty="0" err="1" smtClean="0"/>
              <a:t>держави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390223" y="1826318"/>
            <a:ext cx="73977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/>
              <a:t>Складні держави поділяються на:</a:t>
            </a:r>
            <a:endParaRPr lang="ru-RU" sz="3200" b="1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200815" y="2681063"/>
            <a:ext cx="906768" cy="2735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00815" y="3023728"/>
            <a:ext cx="117765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(</a:t>
            </a:r>
            <a:r>
              <a:rPr lang="ru-RU" sz="1600" dirty="0" smtClean="0"/>
              <a:t>форма </a:t>
            </a:r>
            <a:r>
              <a:rPr lang="ru-RU" sz="1600" dirty="0"/>
              <a:t>державного устрою, за </a:t>
            </a:r>
            <a:r>
              <a:rPr lang="ru-RU" sz="1600" dirty="0" err="1"/>
              <a:t>якої</a:t>
            </a:r>
            <a:r>
              <a:rPr lang="ru-RU" sz="1600" dirty="0"/>
              <a:t> </a:t>
            </a:r>
            <a:r>
              <a:rPr lang="ru-RU" sz="1600" dirty="0" err="1"/>
              <a:t>вищі</a:t>
            </a:r>
            <a:r>
              <a:rPr lang="ru-RU" sz="1600" dirty="0"/>
              <a:t> </a:t>
            </a:r>
            <a:r>
              <a:rPr lang="ru-RU" sz="1600" dirty="0" err="1"/>
              <a:t>територіальні</a:t>
            </a:r>
            <a:r>
              <a:rPr lang="ru-RU" sz="1600" dirty="0"/>
              <a:t> </a:t>
            </a:r>
            <a:r>
              <a:rPr lang="ru-RU" sz="1600" dirty="0" err="1"/>
              <a:t>одиниці</a:t>
            </a:r>
            <a:r>
              <a:rPr lang="ru-RU" sz="1600" dirty="0"/>
              <a:t> </a:t>
            </a:r>
            <a:r>
              <a:rPr lang="ru-RU" sz="1600" dirty="0" err="1" smtClean="0"/>
              <a:t>держави</a:t>
            </a:r>
            <a:r>
              <a:rPr lang="ru-RU" sz="1600" dirty="0"/>
              <a:t> </a:t>
            </a:r>
            <a:r>
              <a:rPr lang="ru-RU" sz="1600" dirty="0" err="1" smtClean="0"/>
              <a:t>мають</a:t>
            </a:r>
            <a:r>
              <a:rPr lang="ru-RU" sz="1600" dirty="0" smtClean="0"/>
              <a:t> </a:t>
            </a:r>
            <a:r>
              <a:rPr lang="ru-RU" sz="1600" dirty="0" err="1"/>
              <a:t>певну</a:t>
            </a:r>
            <a:r>
              <a:rPr lang="ru-RU" sz="1600" dirty="0"/>
              <a:t> </a:t>
            </a:r>
            <a:r>
              <a:rPr lang="ru-RU" sz="1600" dirty="0" err="1" smtClean="0"/>
              <a:t>юридично</a:t>
            </a:r>
            <a:r>
              <a:rPr lang="ru-RU" sz="1600" dirty="0" smtClean="0"/>
              <a:t> </a:t>
            </a:r>
            <a:r>
              <a:rPr lang="ru-RU" sz="1600" dirty="0" err="1" smtClean="0"/>
              <a:t>визначену</a:t>
            </a:r>
            <a:r>
              <a:rPr lang="ru-RU" sz="1600" dirty="0" smtClean="0"/>
              <a:t> </a:t>
            </a:r>
            <a:r>
              <a:rPr lang="ru-RU" sz="1600" dirty="0" err="1"/>
              <a:t>політичну</a:t>
            </a:r>
            <a:r>
              <a:rPr lang="ru-RU" sz="1600" dirty="0"/>
              <a:t> </a:t>
            </a:r>
            <a:r>
              <a:rPr lang="ru-RU" sz="1600" dirty="0" err="1"/>
              <a:t>самостійність</a:t>
            </a:r>
            <a:r>
              <a:rPr lang="ru-RU" sz="1600" dirty="0"/>
              <a:t>, </a:t>
            </a:r>
            <a:r>
              <a:rPr lang="ru-RU" sz="1600" dirty="0" err="1"/>
              <a:t>чим</a:t>
            </a:r>
            <a:r>
              <a:rPr lang="ru-RU" sz="1600" dirty="0"/>
              <a:t> </a:t>
            </a:r>
            <a:r>
              <a:rPr lang="ru-RU" sz="1600" dirty="0" err="1"/>
              <a:t>відрізняються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</a:t>
            </a:r>
            <a:r>
              <a:rPr lang="ru-RU" sz="1600" dirty="0" err="1"/>
              <a:t>адміністративно-територіальних</a:t>
            </a:r>
            <a:r>
              <a:rPr lang="ru-RU" sz="1600" dirty="0"/>
              <a:t> </a:t>
            </a:r>
            <a:r>
              <a:rPr lang="ru-RU" sz="1600" dirty="0" err="1"/>
              <a:t>одиниць</a:t>
            </a:r>
            <a:r>
              <a:rPr lang="ru-RU" sz="1600" dirty="0"/>
              <a:t> </a:t>
            </a:r>
            <a:r>
              <a:rPr lang="ru-RU" sz="1600" dirty="0" err="1"/>
              <a:t>унітарної</a:t>
            </a:r>
            <a:r>
              <a:rPr lang="ru-RU" sz="1600" dirty="0"/>
              <a:t> </a:t>
            </a:r>
            <a:r>
              <a:rPr lang="ru-RU" sz="1600" dirty="0" err="1" smtClean="0"/>
              <a:t>держави</a:t>
            </a:r>
            <a:r>
              <a:rPr lang="ru-RU" sz="1600" dirty="0" smtClean="0"/>
              <a:t>)</a:t>
            </a:r>
            <a:endParaRPr lang="ru-RU" sz="1600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200815" y="3713106"/>
            <a:ext cx="906768" cy="3219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4133667"/>
            <a:ext cx="12067505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1600" dirty="0" err="1"/>
              <a:t>політичний</a:t>
            </a:r>
            <a:r>
              <a:rPr lang="ru-RU" sz="1600" dirty="0"/>
              <a:t> союз, </a:t>
            </a:r>
            <a:r>
              <a:rPr lang="ru-RU" sz="1600" dirty="0" err="1"/>
              <a:t>кожний</a:t>
            </a:r>
            <a:r>
              <a:rPr lang="ru-RU" sz="1600" dirty="0"/>
              <a:t> член </a:t>
            </a:r>
            <a:r>
              <a:rPr lang="ru-RU" sz="1600" dirty="0" err="1"/>
              <a:t>якого</a:t>
            </a:r>
            <a:r>
              <a:rPr lang="ru-RU" sz="1600" dirty="0"/>
              <a:t> </a:t>
            </a:r>
            <a:r>
              <a:rPr lang="ru-RU" sz="1600" dirty="0" err="1"/>
              <a:t>зберігає</a:t>
            </a:r>
            <a:r>
              <a:rPr lang="ru-RU" sz="1600" dirty="0"/>
              <a:t> </a:t>
            </a:r>
            <a:r>
              <a:rPr lang="ru-RU" sz="1600" dirty="0" err="1"/>
              <a:t>незалежність</a:t>
            </a:r>
            <a:r>
              <a:rPr lang="ru-RU" sz="1600" dirty="0"/>
              <a:t>. Форма державного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соціального</a:t>
            </a:r>
            <a:r>
              <a:rPr lang="ru-RU" sz="1600" dirty="0"/>
              <a:t> устрою. Держава-</a:t>
            </a:r>
            <a:r>
              <a:rPr lang="ru-RU" sz="1600" dirty="0" err="1"/>
              <a:t>конфедерація</a:t>
            </a:r>
            <a:r>
              <a:rPr lang="ru-RU" sz="1600" dirty="0"/>
              <a:t> </a:t>
            </a:r>
            <a:r>
              <a:rPr lang="ru-RU" sz="1600" dirty="0" err="1"/>
              <a:t>має</a:t>
            </a:r>
            <a:r>
              <a:rPr lang="ru-RU" sz="1600" dirty="0"/>
              <a:t> </a:t>
            </a:r>
            <a:r>
              <a:rPr lang="ru-RU" sz="1600" dirty="0" err="1"/>
              <a:t>власні</a:t>
            </a:r>
            <a:r>
              <a:rPr lang="ru-RU" sz="1600" dirty="0"/>
              <a:t> </a:t>
            </a:r>
            <a:r>
              <a:rPr lang="ru-RU" sz="1600" dirty="0" err="1"/>
              <a:t>органи</a:t>
            </a:r>
            <a:r>
              <a:rPr lang="ru-RU" sz="1600" dirty="0"/>
              <a:t> </a:t>
            </a:r>
            <a:r>
              <a:rPr lang="ru-RU" sz="1600" dirty="0" err="1"/>
              <a:t>державної</a:t>
            </a:r>
            <a:r>
              <a:rPr lang="ru-RU" sz="1600" dirty="0"/>
              <a:t> </a:t>
            </a:r>
            <a:r>
              <a:rPr lang="ru-RU" sz="1600" dirty="0" err="1"/>
              <a:t>влади</a:t>
            </a:r>
            <a:r>
              <a:rPr lang="ru-RU" sz="1600" dirty="0"/>
              <a:t> та </a:t>
            </a:r>
            <a:r>
              <a:rPr lang="ru-RU" sz="1600" dirty="0" err="1"/>
              <a:t>управління</a:t>
            </a:r>
            <a:r>
              <a:rPr lang="ru-RU" sz="1600" dirty="0"/>
              <a:t>, але </a:t>
            </a:r>
            <a:r>
              <a:rPr lang="ru-RU" sz="1600" dirty="0" err="1"/>
              <a:t>водночас</a:t>
            </a:r>
            <a:r>
              <a:rPr lang="ru-RU" sz="1600" dirty="0"/>
              <a:t> </a:t>
            </a:r>
            <a:r>
              <a:rPr lang="ru-RU" sz="1600" dirty="0" err="1"/>
              <a:t>створює</a:t>
            </a:r>
            <a:r>
              <a:rPr lang="ru-RU" sz="1600" dirty="0"/>
              <a:t> </a:t>
            </a:r>
            <a:r>
              <a:rPr lang="ru-RU" sz="1600" dirty="0" err="1"/>
              <a:t>спеціальні</a:t>
            </a:r>
            <a:r>
              <a:rPr lang="ru-RU" sz="1600" dirty="0"/>
              <a:t> </a:t>
            </a:r>
            <a:r>
              <a:rPr lang="ru-RU" sz="1600" dirty="0" err="1"/>
              <a:t>органи</a:t>
            </a:r>
            <a:r>
              <a:rPr lang="ru-RU" sz="1600" dirty="0"/>
              <a:t> для </a:t>
            </a:r>
            <a:r>
              <a:rPr lang="ru-RU" sz="1600" dirty="0" err="1"/>
              <a:t>координації</a:t>
            </a:r>
            <a:r>
              <a:rPr lang="ru-RU" sz="1600" dirty="0"/>
              <a:t> </a:t>
            </a:r>
            <a:r>
              <a:rPr lang="ru-RU" sz="1600" dirty="0" err="1"/>
              <a:t>діяльності</a:t>
            </a:r>
            <a:r>
              <a:rPr lang="ru-RU" sz="1600" dirty="0"/>
              <a:t> в </a:t>
            </a:r>
            <a:r>
              <a:rPr lang="ru-RU" sz="1600" dirty="0" err="1"/>
              <a:t>певних</a:t>
            </a:r>
            <a:r>
              <a:rPr lang="ru-RU" sz="1600" dirty="0"/>
              <a:t>, </a:t>
            </a:r>
            <a:r>
              <a:rPr lang="ru-RU" sz="1600" dirty="0" err="1"/>
              <a:t>чітко</a:t>
            </a:r>
            <a:r>
              <a:rPr lang="ru-RU" sz="1600" dirty="0"/>
              <a:t> </a:t>
            </a:r>
            <a:r>
              <a:rPr lang="ru-RU" sz="1600" dirty="0" err="1"/>
              <a:t>визначених</a:t>
            </a:r>
            <a:r>
              <a:rPr lang="ru-RU" sz="1600" dirty="0"/>
              <a:t> сферах (</a:t>
            </a:r>
            <a:r>
              <a:rPr lang="ru-RU" sz="1600" dirty="0" err="1"/>
              <a:t>насамперед</a:t>
            </a:r>
            <a:r>
              <a:rPr lang="ru-RU" sz="1600" dirty="0"/>
              <a:t> </a:t>
            </a:r>
            <a:r>
              <a:rPr lang="ru-RU" sz="1600" dirty="0" err="1"/>
              <a:t>військовій</a:t>
            </a:r>
            <a:r>
              <a:rPr lang="ru-RU" sz="1600" dirty="0"/>
              <a:t>, </a:t>
            </a:r>
            <a:r>
              <a:rPr lang="ru-RU" sz="1600" dirty="0" err="1"/>
              <a:t>рідше</a:t>
            </a:r>
            <a:r>
              <a:rPr lang="ru-RU" sz="1600" dirty="0"/>
              <a:t> </a:t>
            </a:r>
            <a:r>
              <a:rPr lang="ru-RU" sz="1600" dirty="0" err="1"/>
              <a:t>зовнішньополітичній</a:t>
            </a:r>
            <a:r>
              <a:rPr lang="ru-RU" sz="1600" dirty="0"/>
              <a:t>, </a:t>
            </a:r>
            <a:r>
              <a:rPr lang="ru-RU" sz="1600" dirty="0" err="1"/>
              <a:t>економічній</a:t>
            </a:r>
            <a:r>
              <a:rPr lang="ru-RU" sz="1600" dirty="0"/>
              <a:t> та </a:t>
            </a:r>
            <a:r>
              <a:rPr lang="ru-RU" sz="1600" dirty="0" err="1"/>
              <a:t>інших</a:t>
            </a:r>
            <a:r>
              <a:rPr lang="ru-RU" sz="1600" dirty="0"/>
              <a:t> сферах). </a:t>
            </a:r>
            <a:r>
              <a:rPr lang="ru-RU" sz="1600" dirty="0" smtClean="0"/>
              <a:t>Союзу </a:t>
            </a:r>
            <a:r>
              <a:rPr lang="ru-RU" sz="1600" dirty="0" err="1"/>
              <a:t>лише</a:t>
            </a:r>
            <a:r>
              <a:rPr lang="ru-RU" sz="1600" dirty="0"/>
              <a:t> </a:t>
            </a:r>
            <a:r>
              <a:rPr lang="ru-RU" sz="1600" dirty="0" err="1"/>
              <a:t>рішення</a:t>
            </a:r>
            <a:r>
              <a:rPr lang="ru-RU" sz="1600" dirty="0"/>
              <a:t> </a:t>
            </a:r>
            <a:r>
              <a:rPr lang="ru-RU" sz="1600" dirty="0" err="1"/>
              <a:t>обмеженої</a:t>
            </a:r>
            <a:r>
              <a:rPr lang="ru-RU" sz="1600" dirty="0"/>
              <a:t> </a:t>
            </a:r>
            <a:r>
              <a:rPr lang="ru-RU" sz="1600" dirty="0" err="1"/>
              <a:t>кількості</a:t>
            </a:r>
            <a:r>
              <a:rPr lang="ru-RU" sz="1600" dirty="0"/>
              <a:t> </a:t>
            </a:r>
            <a:r>
              <a:rPr lang="ru-RU" sz="1600" dirty="0" err="1"/>
              <a:t>питань</a:t>
            </a:r>
            <a:r>
              <a:rPr lang="ru-RU" sz="1600" dirty="0"/>
              <a:t> — </a:t>
            </a:r>
            <a:r>
              <a:rPr lang="ru-RU" sz="1600" dirty="0" err="1"/>
              <a:t>найчастіше</a:t>
            </a:r>
            <a:r>
              <a:rPr lang="ru-RU" sz="1600" dirty="0"/>
              <a:t> в </a:t>
            </a:r>
            <a:r>
              <a:rPr lang="ru-RU" sz="1600" dirty="0" err="1"/>
              <a:t>області</a:t>
            </a:r>
            <a:r>
              <a:rPr lang="ru-RU" sz="1600" dirty="0"/>
              <a:t> оборони, </a:t>
            </a:r>
            <a:r>
              <a:rPr lang="ru-RU" sz="1600" dirty="0" err="1"/>
              <a:t>зовнішньої</a:t>
            </a:r>
            <a:r>
              <a:rPr lang="ru-RU" sz="1600" dirty="0"/>
              <a:t> </a:t>
            </a:r>
            <a:r>
              <a:rPr lang="ru-RU" sz="1600" dirty="0" err="1"/>
              <a:t>політики</a:t>
            </a:r>
            <a:r>
              <a:rPr lang="ru-RU" sz="1600" dirty="0"/>
              <a:t>. </a:t>
            </a:r>
            <a:r>
              <a:rPr lang="ru-RU" sz="1600" dirty="0" err="1"/>
              <a:t>Рішення</a:t>
            </a:r>
            <a:r>
              <a:rPr lang="ru-RU" sz="1600" dirty="0"/>
              <a:t> </a:t>
            </a:r>
            <a:r>
              <a:rPr lang="ru-RU" sz="1600" dirty="0" err="1"/>
              <a:t>щодо</a:t>
            </a:r>
            <a:r>
              <a:rPr lang="ru-RU" sz="1600" dirty="0"/>
              <a:t> </a:t>
            </a:r>
            <a:r>
              <a:rPr lang="ru-RU" sz="1600" dirty="0" err="1"/>
              <a:t>загальних</a:t>
            </a:r>
            <a:r>
              <a:rPr lang="ru-RU" sz="1600" dirty="0"/>
              <a:t> для </a:t>
            </a:r>
            <a:r>
              <a:rPr lang="ru-RU" sz="1600" dirty="0" err="1"/>
              <a:t>союзних</a:t>
            </a:r>
            <a:r>
              <a:rPr lang="ru-RU" sz="1600" dirty="0"/>
              <a:t> держав </a:t>
            </a:r>
            <a:r>
              <a:rPr lang="ru-RU" sz="1600" dirty="0" err="1"/>
              <a:t>питань</a:t>
            </a:r>
            <a:r>
              <a:rPr lang="ru-RU" sz="1600" dirty="0"/>
              <a:t> не </a:t>
            </a:r>
            <a:r>
              <a:rPr lang="ru-RU" sz="1600" dirty="0" err="1"/>
              <a:t>обов'язково</a:t>
            </a:r>
            <a:r>
              <a:rPr lang="ru-RU" sz="1600" dirty="0"/>
              <a:t> </a:t>
            </a:r>
            <a:r>
              <a:rPr lang="ru-RU" sz="1600" dirty="0" err="1"/>
              <a:t>діють</a:t>
            </a:r>
            <a:r>
              <a:rPr lang="ru-RU" sz="1600" dirty="0"/>
              <a:t> на </a:t>
            </a:r>
            <a:r>
              <a:rPr lang="ru-RU" sz="1600" dirty="0" err="1"/>
              <a:t>території</a:t>
            </a:r>
            <a:r>
              <a:rPr lang="ru-RU" sz="1600" dirty="0"/>
              <a:t> </a:t>
            </a:r>
            <a:r>
              <a:rPr lang="ru-RU" sz="1600" dirty="0" err="1"/>
              <a:t>кожної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входить в </a:t>
            </a:r>
            <a:r>
              <a:rPr lang="ru-RU" sz="1600" dirty="0" err="1"/>
              <a:t>конфедерацію</a:t>
            </a:r>
            <a:r>
              <a:rPr lang="ru-RU" sz="1600" dirty="0"/>
              <a:t>.</a:t>
            </a:r>
          </a:p>
        </p:txBody>
      </p:sp>
      <p:sp>
        <p:nvSpPr>
          <p:cNvPr id="11" name="Стрелка вправо 10"/>
          <p:cNvSpPr/>
          <p:nvPr/>
        </p:nvSpPr>
        <p:spPr>
          <a:xfrm>
            <a:off x="200816" y="5655090"/>
            <a:ext cx="906768" cy="3579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00815" y="6038783"/>
            <a:ext cx="118666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/>
              <a:t>це</a:t>
            </a:r>
            <a:r>
              <a:rPr lang="ru-RU" sz="1600" dirty="0"/>
              <a:t> велика </a:t>
            </a:r>
            <a:r>
              <a:rPr lang="ru-RU" sz="1600" dirty="0" err="1"/>
              <a:t>монархічна</a:t>
            </a:r>
            <a:r>
              <a:rPr lang="ru-RU" sz="1600" dirty="0"/>
              <a:t> держава, на </a:t>
            </a:r>
            <a:r>
              <a:rPr lang="ru-RU" sz="1600" dirty="0" err="1"/>
              <a:t>чолі</a:t>
            </a:r>
            <a:r>
              <a:rPr lang="ru-RU" sz="1600" dirty="0"/>
              <a:t> </a:t>
            </a:r>
            <a:r>
              <a:rPr lang="ru-RU" sz="1600" dirty="0" err="1"/>
              <a:t>якої</a:t>
            </a:r>
            <a:r>
              <a:rPr lang="ru-RU" sz="1600" dirty="0"/>
              <a:t> </a:t>
            </a:r>
            <a:r>
              <a:rPr lang="ru-RU" sz="1600" dirty="0" err="1"/>
              <a:t>стоїть</a:t>
            </a:r>
            <a:r>
              <a:rPr lang="ru-RU" sz="1600" dirty="0"/>
              <a:t> </a:t>
            </a:r>
            <a:r>
              <a:rPr lang="ru-RU" sz="1600" dirty="0" err="1"/>
              <a:t>імператор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 smtClean="0"/>
              <a:t>імператриця</a:t>
            </a:r>
            <a:r>
              <a:rPr lang="ru-RU" sz="1600" dirty="0" smtClean="0"/>
              <a:t>. </a:t>
            </a:r>
            <a:r>
              <a:rPr lang="ru-RU" sz="1600" dirty="0" err="1"/>
              <a:t>Також</a:t>
            </a:r>
            <a:r>
              <a:rPr lang="ru-RU" sz="1600" dirty="0"/>
              <a:t> велика </a:t>
            </a:r>
            <a:r>
              <a:rPr lang="ru-RU" sz="1600" dirty="0" err="1"/>
              <a:t>імперіалістична</a:t>
            </a:r>
            <a:r>
              <a:rPr lang="ru-RU" sz="1600" dirty="0"/>
              <a:t> держава, яка </a:t>
            </a:r>
            <a:r>
              <a:rPr lang="ru-RU" sz="1600" dirty="0" err="1"/>
              <a:t>має</a:t>
            </a:r>
            <a:r>
              <a:rPr lang="ru-RU" sz="1600" dirty="0"/>
              <a:t> </a:t>
            </a:r>
            <a:r>
              <a:rPr lang="ru-RU" sz="1600" dirty="0" err="1" smtClean="0"/>
              <a:t>колонії</a:t>
            </a:r>
            <a:r>
              <a:rPr lang="ru-RU" sz="1600" dirty="0" smtClean="0"/>
              <a:t>. </a:t>
            </a:r>
            <a:r>
              <a:rPr lang="ru-RU" sz="1600" dirty="0" err="1"/>
              <a:t>Історична</a:t>
            </a:r>
            <a:r>
              <a:rPr lang="ru-RU" sz="1600" dirty="0"/>
              <a:t> форма державного </a:t>
            </a:r>
            <a:r>
              <a:rPr lang="ru-RU" sz="1600" dirty="0" err="1"/>
              <a:t>утворення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має</a:t>
            </a:r>
            <a:r>
              <a:rPr lang="ru-RU" sz="1600" dirty="0"/>
              <a:t> у </a:t>
            </a:r>
            <a:r>
              <a:rPr lang="ru-RU" sz="1600" dirty="0" err="1"/>
              <a:t>своєму</a:t>
            </a:r>
            <a:r>
              <a:rPr lang="ru-RU" sz="1600" dirty="0"/>
              <a:t> </a:t>
            </a:r>
            <a:r>
              <a:rPr lang="ru-RU" sz="1600" dirty="0" err="1"/>
              <a:t>складі</a:t>
            </a:r>
            <a:r>
              <a:rPr lang="ru-RU" sz="1600" dirty="0"/>
              <a:t> </a:t>
            </a:r>
            <a:r>
              <a:rPr lang="ru-RU" sz="1600" dirty="0" err="1"/>
              <a:t>силоміць</a:t>
            </a:r>
            <a:r>
              <a:rPr lang="ru-RU" sz="1600" dirty="0"/>
              <a:t> </a:t>
            </a:r>
            <a:r>
              <a:rPr lang="ru-RU" sz="1600" dirty="0" err="1"/>
              <a:t>приєднані</a:t>
            </a:r>
            <a:r>
              <a:rPr lang="ru-RU" sz="1600" dirty="0"/>
              <a:t> (</a:t>
            </a:r>
            <a:r>
              <a:rPr lang="ru-RU" sz="1600" dirty="0" err="1"/>
              <a:t>підкорені</a:t>
            </a:r>
            <a:r>
              <a:rPr lang="ru-RU" sz="1600" dirty="0"/>
              <a:t>) </a:t>
            </a:r>
            <a:r>
              <a:rPr lang="ru-RU" sz="1600" dirty="0" err="1"/>
              <a:t>інші</a:t>
            </a:r>
            <a:r>
              <a:rPr lang="ru-RU" sz="1600" dirty="0"/>
              <a:t> народи та </a:t>
            </a:r>
            <a:r>
              <a:rPr lang="ru-RU" sz="1600" dirty="0" err="1" smtClean="0"/>
              <a:t>території</a:t>
            </a:r>
            <a:r>
              <a:rPr lang="ru-RU" sz="1600" dirty="0" smtClean="0"/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2550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694" y="416416"/>
            <a:ext cx="11403050" cy="4297251"/>
          </a:xfrm>
        </p:spPr>
        <p:txBody>
          <a:bodyPr>
            <a:normAutofit/>
          </a:bodyPr>
          <a:lstStyle/>
          <a:p>
            <a:r>
              <a:rPr lang="uk-UA" sz="3200" b="1" dirty="0" smtClean="0"/>
              <a:t>Державно-правовий режим</a:t>
            </a:r>
            <a:br>
              <a:rPr lang="uk-UA" sz="3200" b="1" dirty="0" smtClean="0"/>
            </a:br>
            <a:r>
              <a:rPr lang="uk-UA" sz="3200" b="1" dirty="0"/>
              <a:t/>
            </a:r>
            <a:br>
              <a:rPr lang="uk-UA" sz="3200" b="1" dirty="0"/>
            </a:br>
            <a:r>
              <a:rPr lang="uk-UA" sz="3200" b="1" dirty="0" smtClean="0"/>
              <a:t/>
            </a:r>
            <a:br>
              <a:rPr lang="uk-UA" sz="3200" b="1" dirty="0" smtClean="0"/>
            </a:br>
            <a:r>
              <a:rPr lang="uk-UA" sz="3200" b="1" dirty="0" smtClean="0"/>
              <a:t>                     Державно-правовий режим   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826757" y="615152"/>
            <a:ext cx="56483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– </a:t>
            </a:r>
            <a:r>
              <a:rPr lang="ru-RU" dirty="0" err="1"/>
              <a:t>сукупність</a:t>
            </a:r>
            <a:r>
              <a:rPr lang="ru-RU" dirty="0"/>
              <a:t> форм і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та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в </a:t>
            </a:r>
            <a:r>
              <a:rPr lang="ru-RU" dirty="0" err="1"/>
              <a:t>управлінні</a:t>
            </a:r>
            <a:r>
              <a:rPr lang="ru-RU" dirty="0"/>
              <a:t> справами </a:t>
            </a:r>
            <a:r>
              <a:rPr lang="ru-RU" dirty="0" err="1"/>
              <a:t>держави</a:t>
            </a:r>
            <a:r>
              <a:rPr lang="ru-RU" dirty="0"/>
              <a:t> і </a:t>
            </a:r>
            <a:r>
              <a:rPr lang="ru-RU" dirty="0" err="1"/>
              <a:t>суспільства</a:t>
            </a:r>
            <a:r>
              <a:rPr lang="ru-RU" dirty="0"/>
              <a:t>.</a:t>
            </a:r>
          </a:p>
        </p:txBody>
      </p:sp>
      <p:sp>
        <p:nvSpPr>
          <p:cNvPr id="4" name="Стрелка вниз 3"/>
          <p:cNvSpPr/>
          <p:nvPr/>
        </p:nvSpPr>
        <p:spPr>
          <a:xfrm rot="992744">
            <a:off x="2863181" y="2666353"/>
            <a:ext cx="425002" cy="14132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 rot="20626882">
            <a:off x="7796261" y="2667282"/>
            <a:ext cx="441672" cy="14822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485140" y="4571997"/>
            <a:ext cx="2975019" cy="16742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529589" y="4571999"/>
            <a:ext cx="2975019" cy="16742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651979" y="5209069"/>
            <a:ext cx="2730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b="1" dirty="0" smtClean="0"/>
              <a:t>Антидемократичний</a:t>
            </a:r>
            <a:endParaRPr lang="ru-RU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891263" y="5209069"/>
            <a:ext cx="21627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b="1" dirty="0" smtClean="0"/>
              <a:t>Демократичний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94977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266</TotalTime>
  <Words>908</Words>
  <Application>Microsoft Office PowerPoint</Application>
  <PresentationFormat>Произвольный</PresentationFormat>
  <Paragraphs>104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Грань</vt:lpstr>
      <vt:lpstr>Форми держави      </vt:lpstr>
      <vt:lpstr>Форма держави                                                    Елементи форми держави   </vt:lpstr>
      <vt:lpstr>Форма державного правління                                Форми державного правління</vt:lpstr>
      <vt:lpstr>Монархія</vt:lpstr>
      <vt:lpstr>Республіка</vt:lpstr>
      <vt:lpstr>Форма державного устрою                         Форми державного устрою</vt:lpstr>
      <vt:lpstr>Унітарна держава</vt:lpstr>
      <vt:lpstr>Складна держава</vt:lpstr>
      <vt:lpstr>Державно-правовий режим                        Державно-правовий режим   </vt:lpstr>
      <vt:lpstr>Демократичний режим</vt:lpstr>
      <vt:lpstr>Антидемократичний режим                          Антидемократичний режим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 тему: «Форми держави»</dc:title>
  <dc:creator>Admin</dc:creator>
  <cp:lastModifiedBy>TARAS</cp:lastModifiedBy>
  <cp:revision>29</cp:revision>
  <dcterms:created xsi:type="dcterms:W3CDTF">2022-10-18T18:21:32Z</dcterms:created>
  <dcterms:modified xsi:type="dcterms:W3CDTF">2022-10-20T06:04:03Z</dcterms:modified>
</cp:coreProperties>
</file>