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5" r:id="rId2"/>
    <p:sldId id="336" r:id="rId3"/>
    <p:sldId id="256" r:id="rId4"/>
    <p:sldId id="343" r:id="rId5"/>
    <p:sldId id="339" r:id="rId6"/>
    <p:sldId id="338" r:id="rId7"/>
    <p:sldId id="337" r:id="rId8"/>
    <p:sldId id="323" r:id="rId9"/>
    <p:sldId id="329" r:id="rId10"/>
    <p:sldId id="340" r:id="rId11"/>
    <p:sldId id="330" r:id="rId12"/>
    <p:sldId id="341" r:id="rId13"/>
    <p:sldId id="342" r:id="rId14"/>
    <p:sldId id="334" r:id="rId15"/>
    <p:sldId id="276" r:id="rId16"/>
    <p:sldId id="33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42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удова і склад кісток — урок. Біологія, 8 клас."/>
          <p:cNvPicPr>
            <a:picLocks noChangeAspect="1" noChangeArrowheads="1"/>
          </p:cNvPicPr>
          <p:nvPr/>
        </p:nvPicPr>
        <p:blipFill>
          <a:blip r:embed="rId2" cstate="print"/>
          <a:srcRect t="14741"/>
          <a:stretch>
            <a:fillRect/>
          </a:stretch>
        </p:blipFill>
        <p:spPr bwMode="auto">
          <a:xfrm>
            <a:off x="4836457" y="4221088"/>
            <a:ext cx="4307543" cy="2636912"/>
          </a:xfrm>
          <a:prstGeom prst="rect">
            <a:avLst/>
          </a:prstGeom>
          <a:noFill/>
        </p:spPr>
      </p:pic>
      <p:pic>
        <p:nvPicPr>
          <p:cNvPr id="74" name="Picture 1" descr="D:\розробки презентацій\Человечки+смайлики\6108433-9d294361d7a3b60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0276"/>
            <a:ext cx="1115616" cy="13477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116632"/>
            <a:ext cx="8100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Кісткова тканина –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сполучна опорна тканина, що складається з клітин-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остеоцитів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і міжклітинної речовини та формує кістки скелету. У міжклітинній речовині переважають неорганічні сполуки.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0120" y="1916832"/>
            <a:ext cx="7884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Остеїн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білок, що утворює волокна й забезпечує  гнучкість та пружність кісток.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0120" y="270892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Живлення клітин і росту кісток забезпечують кровоносні судини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0120" y="357301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Остеоцити мають відростки, за допомогою яких з’єднуються між собою для більшої міцності тканин.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" descr="D:\розробки презентацій\Человечки+смайлики\6108433-9d294361d7a3b6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0276"/>
            <a:ext cx="1115616" cy="1347724"/>
          </a:xfrm>
          <a:prstGeom prst="rect">
            <a:avLst/>
          </a:prstGeom>
          <a:noFill/>
        </p:spPr>
      </p:pic>
      <p:sp>
        <p:nvSpPr>
          <p:cNvPr id="25604" name="AutoShape 4" descr="34. Регуляція діяльності організму. Нервова система — презентация на 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34. Регуляція діяльності організму. Нервова система — презентация на 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0" name="AutoShape 2" descr="Імунна регуляція - Підручник з Біології. 8 клас. Соболь - Нова прогр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Імунна регуляція - Підручник з Біології. 8 клас. Соболь - Нова прогр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Імунна регуляція - Підручник з Біології. 8 клас. Соболь - Нова прогр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https://uahistory.co/pidruchniki/sobol-biology-8-class-2016-ua/sobol-biology-8-class-2016-ua.files/image3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https://uahistory.co/pidruchniki/sobol-biology-8-class-2016-ua/sobol-biology-8-class-2016-ua.files/image3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15616" y="-27384"/>
            <a:ext cx="79563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Будова кістки</a:t>
            </a:r>
            <a:endParaRPr kumimoji="0" lang="uk-UA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Презентація &amp;quot;Будова кісток, їх розвиток. З&amp;#39;єднання кісток&amp;quot; | Презентація.  Біологія"/>
          <p:cNvPicPr>
            <a:picLocks noChangeAspect="1" noChangeArrowheads="1"/>
          </p:cNvPicPr>
          <p:nvPr/>
        </p:nvPicPr>
        <p:blipFill>
          <a:blip r:embed="rId3" cstate="print"/>
          <a:srcRect l="4134" t="22260" r="57476" b="7601"/>
          <a:stretch>
            <a:fillRect/>
          </a:stretch>
        </p:blipFill>
        <p:spPr bwMode="auto">
          <a:xfrm>
            <a:off x="1115616" y="548680"/>
            <a:ext cx="2802713" cy="2880319"/>
          </a:xfrm>
          <a:prstGeom prst="rect">
            <a:avLst/>
          </a:prstGeom>
          <a:noFill/>
        </p:spPr>
      </p:pic>
      <p:pic>
        <p:nvPicPr>
          <p:cNvPr id="13" name="Picture 2" descr="Презентація &amp;quot;Будова кісток, їх розвиток. З&amp;#39;єднання кісток&amp;quot; | Презентація.  Біологія"/>
          <p:cNvPicPr>
            <a:picLocks noChangeAspect="1" noChangeArrowheads="1"/>
          </p:cNvPicPr>
          <p:nvPr/>
        </p:nvPicPr>
        <p:blipFill>
          <a:blip r:embed="rId3" cstate="print"/>
          <a:srcRect l="44837" t="32172" r="2280" b="26014"/>
          <a:stretch>
            <a:fillRect/>
          </a:stretch>
        </p:blipFill>
        <p:spPr bwMode="auto">
          <a:xfrm>
            <a:off x="4211960" y="764704"/>
            <a:ext cx="4860032" cy="2161564"/>
          </a:xfrm>
          <a:prstGeom prst="rect">
            <a:avLst/>
          </a:prstGeom>
          <a:noFill/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043608" y="3429000"/>
            <a:ext cx="795637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Стінки кістки – 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компактної речовини, одиниця - </a:t>
            </a:r>
            <a:r>
              <a:rPr kumimoji="0" lang="uk-UA" sz="2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остеон</a:t>
            </a:r>
            <a:endParaRPr kumimoji="0" lang="uk-UA" sz="28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043608" y="4221088"/>
            <a:ext cx="795637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Кісткова порожнина – 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всередині кістки, заповнена жовтим кістковим мозком з кровоносними судинами</a:t>
            </a:r>
            <a:endParaRPr kumimoji="0" lang="uk-UA" sz="28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080120" y="4984720"/>
            <a:ext cx="795637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Окістя – 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вкриває поверхню кістки,</a:t>
            </a:r>
            <a:r>
              <a:rPr kumimoji="0" lang="uk-UA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забезпечує ріст в товщину</a:t>
            </a:r>
            <a:endParaRPr kumimoji="0" lang="uk-UA" sz="28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" descr="D:\розробки презентацій\Человечки+смайлики\6108433-9d294361d7a3b6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0276"/>
            <a:ext cx="1115616" cy="134772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915816" y="260648"/>
            <a:ext cx="4320480" cy="6926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Кістки</a:t>
            </a:r>
            <a:endParaRPr lang="ru-RU" sz="5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1628800"/>
            <a:ext cx="2736304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парні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1628800"/>
            <a:ext cx="2736304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непарні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endCxn id="13" idx="0"/>
          </p:cNvCxnSpPr>
          <p:nvPr/>
        </p:nvCxnSpPr>
        <p:spPr>
          <a:xfrm flipH="1">
            <a:off x="2555776" y="980728"/>
            <a:ext cx="172819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4" idx="0"/>
          </p:cNvCxnSpPr>
          <p:nvPr/>
        </p:nvCxnSpPr>
        <p:spPr>
          <a:xfrm>
            <a:off x="5868144" y="980728"/>
            <a:ext cx="172819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979712" y="2204864"/>
            <a:ext cx="1275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ключиці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00192" y="2204864"/>
            <a:ext cx="2550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під’язикова кістка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Ключиця — Вікіпедія"/>
          <p:cNvPicPr>
            <a:picLocks noChangeAspect="1" noChangeArrowheads="1"/>
          </p:cNvPicPr>
          <p:nvPr/>
        </p:nvPicPr>
        <p:blipFill>
          <a:blip r:embed="rId3" cstate="print"/>
          <a:srcRect b="11429"/>
          <a:stretch>
            <a:fillRect/>
          </a:stretch>
        </p:blipFill>
        <p:spPr bwMode="auto">
          <a:xfrm>
            <a:off x="1043608" y="2708920"/>
            <a:ext cx="3387471" cy="2232248"/>
          </a:xfrm>
          <a:prstGeom prst="rect">
            <a:avLst/>
          </a:prstGeom>
          <a:noFill/>
        </p:spPr>
      </p:pic>
      <p:pic>
        <p:nvPicPr>
          <p:cNvPr id="12292" name="Picture 4" descr="Скелет черепа - презентация онлайн"/>
          <p:cNvPicPr>
            <a:picLocks noChangeAspect="1" noChangeArrowheads="1"/>
          </p:cNvPicPr>
          <p:nvPr/>
        </p:nvPicPr>
        <p:blipFill>
          <a:blip r:embed="rId4" cstate="print"/>
          <a:srcRect l="10304" t="9302" r="11310" b="4651"/>
          <a:stretch>
            <a:fillRect/>
          </a:stretch>
        </p:blipFill>
        <p:spPr bwMode="auto">
          <a:xfrm>
            <a:off x="5724128" y="2780928"/>
            <a:ext cx="324036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70278" t="52781" r="19480" b="11782"/>
          <a:stretch>
            <a:fillRect/>
          </a:stretch>
        </p:blipFill>
        <p:spPr bwMode="auto">
          <a:xfrm>
            <a:off x="-1" y="0"/>
            <a:ext cx="31694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" descr="D:\розробки презентацій\Человечки+смайлики\6108433-9d294361d7a3b60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234"/>
            <a:ext cx="827584" cy="99976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Кістки</a:t>
            </a:r>
            <a:endParaRPr lang="ru-RU" sz="5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980728"/>
            <a:ext cx="1979712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трубчасті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204864"/>
            <a:ext cx="1763688" cy="5760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губчасті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717032"/>
            <a:ext cx="1584176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плоскі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4653136"/>
            <a:ext cx="1584176" cy="5760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змішані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5489937"/>
            <a:ext cx="2339752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повітроносні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55776" y="908720"/>
            <a:ext cx="212372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(фаланги пальців, кістки зап’ястка)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95736" y="4725144"/>
            <a:ext cx="288032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(хребці, нижня щелепа)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36096" y="764704"/>
            <a:ext cx="3707904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видовжене тіло, міцні головки, порожнина з жовтим кістковим мозком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55776" y="1988840"/>
            <a:ext cx="2952328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 губчастої речовини і тонкого шару компактної речовини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04656" y="1916832"/>
            <a:ext cx="1115616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довгі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96136" y="2564904"/>
            <a:ext cx="1296144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короткі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20272" y="1948770"/>
            <a:ext cx="212372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(ребра, грудина)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92280" y="2596842"/>
            <a:ext cx="2304256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(кістки зап’ястка)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99992" y="3068960"/>
            <a:ext cx="4464496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сесамоподібні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кістки (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надколінник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60240" y="3657218"/>
            <a:ext cx="212372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(лопатка, тім’яна, скроневі, тазові)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44008" y="3637473"/>
            <a:ext cx="432048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 губчастої речовини з червоним кістковим мозком, вкриті пластинками компактної речовини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15816" y="5417929"/>
            <a:ext cx="230425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(лобова, решітчаста, верхньощелепні)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72608" y="5345921"/>
            <a:ext cx="3671392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повітряні порожнини вистелені слизовою оболонкою; збільшуються; пристосовані для вентиляції повітря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692696"/>
            <a:ext cx="0" cy="51125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07504" y="126876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07504" y="249289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0" idx="1"/>
          </p:cNvCxnSpPr>
          <p:nvPr/>
        </p:nvCxnSpPr>
        <p:spPr>
          <a:xfrm>
            <a:off x="107504" y="400506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11" idx="1"/>
          </p:cNvCxnSpPr>
          <p:nvPr/>
        </p:nvCxnSpPr>
        <p:spPr>
          <a:xfrm>
            <a:off x="107504" y="494116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15" idx="1"/>
          </p:cNvCxnSpPr>
          <p:nvPr/>
        </p:nvCxnSpPr>
        <p:spPr>
          <a:xfrm>
            <a:off x="107504" y="5777969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endCxn id="23" idx="1"/>
          </p:cNvCxnSpPr>
          <p:nvPr/>
        </p:nvCxnSpPr>
        <p:spPr>
          <a:xfrm flipV="1">
            <a:off x="5508104" y="2132856"/>
            <a:ext cx="39655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22" idx="3"/>
            <a:endCxn id="24" idx="1"/>
          </p:cNvCxnSpPr>
          <p:nvPr/>
        </p:nvCxnSpPr>
        <p:spPr>
          <a:xfrm>
            <a:off x="5508104" y="2496672"/>
            <a:ext cx="288032" cy="28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22" idx="2"/>
            <a:endCxn id="27" idx="1"/>
          </p:cNvCxnSpPr>
          <p:nvPr/>
        </p:nvCxnSpPr>
        <p:spPr>
          <a:xfrm>
            <a:off x="4031940" y="3004503"/>
            <a:ext cx="468052" cy="26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17" idx="3"/>
            <a:endCxn id="20" idx="1"/>
          </p:cNvCxnSpPr>
          <p:nvPr/>
        </p:nvCxnSpPr>
        <p:spPr>
          <a:xfrm>
            <a:off x="4679504" y="1262663"/>
            <a:ext cx="756592" cy="9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endCxn id="22" idx="1"/>
          </p:cNvCxnSpPr>
          <p:nvPr/>
        </p:nvCxnSpPr>
        <p:spPr>
          <a:xfrm>
            <a:off x="2339752" y="2492896"/>
            <a:ext cx="216024" cy="3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28" idx="3"/>
            <a:endCxn id="29" idx="1"/>
          </p:cNvCxnSpPr>
          <p:nvPr/>
        </p:nvCxnSpPr>
        <p:spPr>
          <a:xfrm>
            <a:off x="4283968" y="4011161"/>
            <a:ext cx="360040" cy="134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30" idx="3"/>
            <a:endCxn id="31" idx="1"/>
          </p:cNvCxnSpPr>
          <p:nvPr/>
        </p:nvCxnSpPr>
        <p:spPr>
          <a:xfrm>
            <a:off x="5220072" y="5925761"/>
            <a:ext cx="252536" cy="81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Суглоб — Вікіпедія"/>
          <p:cNvPicPr>
            <a:picLocks noChangeAspect="1" noChangeArrowheads="1"/>
          </p:cNvPicPr>
          <p:nvPr/>
        </p:nvPicPr>
        <p:blipFill>
          <a:blip r:embed="rId2" cstate="print"/>
          <a:srcRect t="10526" b="5263"/>
          <a:stretch>
            <a:fillRect/>
          </a:stretch>
        </p:blipFill>
        <p:spPr bwMode="auto">
          <a:xfrm>
            <a:off x="5880367" y="3212976"/>
            <a:ext cx="3263633" cy="3068960"/>
          </a:xfrm>
          <a:prstGeom prst="rect">
            <a:avLst/>
          </a:prstGeom>
          <a:noFill/>
        </p:spPr>
      </p:pic>
      <p:pic>
        <p:nvPicPr>
          <p:cNvPr id="45" name="Picture 1" descr="D:\розробки презентацій\Человечки+смайлики\6108433-9d294361d7a3b60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0276"/>
            <a:ext cx="1115616" cy="134772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267744" y="260648"/>
            <a:ext cx="5616624" cy="6926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З’єднання кісток</a:t>
            </a:r>
            <a:endParaRPr lang="ru-RU" sz="5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1628800"/>
            <a:ext cx="2088232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нерухоме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92280" y="1628800"/>
            <a:ext cx="1872208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рухоме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endCxn id="13" idx="0"/>
          </p:cNvCxnSpPr>
          <p:nvPr/>
        </p:nvCxnSpPr>
        <p:spPr>
          <a:xfrm flipH="1">
            <a:off x="2231740" y="980728"/>
            <a:ext cx="205222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4" idx="0"/>
          </p:cNvCxnSpPr>
          <p:nvPr/>
        </p:nvCxnSpPr>
        <p:spPr>
          <a:xfrm>
            <a:off x="5868144" y="980728"/>
            <a:ext cx="216024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779912" y="1628800"/>
            <a:ext cx="2664296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напіврухоме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15617" y="2204864"/>
            <a:ext cx="2448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зростання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кісток</a:t>
            </a:r>
          </a:p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(кістки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черепної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коробки)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2204864"/>
            <a:ext cx="27363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забезпечують хрящові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прошарки </a:t>
            </a:r>
          </a:p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міжхребцеві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диски)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236296" y="2204864"/>
            <a:ext cx="1907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суглоб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7452320" y="2708920"/>
            <a:ext cx="36004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187624" y="4581128"/>
            <a:ext cx="43924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ипи суглобів: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кулясті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(плечовий)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сідлоподібні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(один із суглобів великого пальця руки)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циліндричні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(один із суглобів передпліччя)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озробки презентацій\Человечки+смайлики\93328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7342257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04864"/>
            <a:ext cx="8172400" cy="4104456"/>
          </a:xfrm>
        </p:spPr>
        <p:txBody>
          <a:bodyPr>
            <a:noAutofit/>
          </a:bodyPr>
          <a:lstStyle/>
          <a:p>
            <a:pPr algn="ctr"/>
            <a:r>
              <a:rPr lang="uk-UA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Домашнє завдання:</a:t>
            </a:r>
            <a:br>
              <a:rPr lang="uk-UA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опрацювати § </a:t>
            </a:r>
            <a:r>
              <a:rPr lang="uk-UA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29-30, вивчити </a:t>
            </a:r>
            <a:r>
              <a:rPr lang="uk-UA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конспект. </a:t>
            </a:r>
            <a:r>
              <a:rPr lang="uk-UA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 l="29051" t="27693" r="26674" b="11782"/>
          <a:stretch>
            <a:fillRect/>
          </a:stretch>
        </p:blipFill>
        <p:spPr bwMode="auto">
          <a:xfrm>
            <a:off x="1043608" y="216024"/>
            <a:ext cx="802158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1" descr="D:\розробки презентацій\Человечки+смайлики\6108433-9d294361d7a3b6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0276"/>
            <a:ext cx="1115616" cy="134772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187624" y="1052736"/>
            <a:ext cx="2376264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компактна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1052736"/>
            <a:ext cx="2699792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губчаста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endCxn id="12" idx="0"/>
          </p:cNvCxnSpPr>
          <p:nvPr/>
        </p:nvCxnSpPr>
        <p:spPr>
          <a:xfrm flipH="1">
            <a:off x="2375756" y="116632"/>
            <a:ext cx="169218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4" idx="0"/>
          </p:cNvCxnSpPr>
          <p:nvPr/>
        </p:nvCxnSpPr>
        <p:spPr>
          <a:xfrm>
            <a:off x="5868144" y="116632"/>
            <a:ext cx="185395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043608" y="1700808"/>
            <a:ext cx="374441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Структурна одиниця – </a:t>
            </a:r>
            <a:r>
              <a:rPr lang="uk-UA" sz="2600" b="1" dirty="0" err="1" smtClean="0">
                <a:latin typeface="Times New Roman" pitchFamily="18" charset="0"/>
                <a:cs typeface="Times New Roman" pitchFamily="18" charset="0"/>
              </a:rPr>
              <a:t>остеон</a:t>
            </a:r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що складається із 5-20 циліндричних пластинок, вставлених одна в одну. У центрі – кровоносні судини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76056" y="1700808"/>
            <a:ext cx="406794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Губчаста речовина має тонкі кісткові пластинки й перекладинки (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трабекули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), які перехрещуються з утворенням комірок.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116632"/>
            <a:ext cx="4392488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Кісткова речовина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Будова і склад кісток — урок. Біологія, 8 клас."/>
          <p:cNvPicPr>
            <a:picLocks noChangeAspect="1" noChangeArrowheads="1"/>
          </p:cNvPicPr>
          <p:nvPr/>
        </p:nvPicPr>
        <p:blipFill>
          <a:blip r:embed="rId3" cstate="print"/>
          <a:srcRect t="14741"/>
          <a:stretch>
            <a:fillRect/>
          </a:stretch>
        </p:blipFill>
        <p:spPr bwMode="auto">
          <a:xfrm>
            <a:off x="2627784" y="4080927"/>
            <a:ext cx="4536504" cy="2777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59898"/>
            <a:ext cx="8100392" cy="3573158"/>
          </a:xfrm>
        </p:spPr>
        <p:txBody>
          <a:bodyPr>
            <a:noAutofit/>
          </a:bodyPr>
          <a:lstStyle/>
          <a:p>
            <a:pPr algn="ctr"/>
            <a:r>
              <a:rPr lang="uk-UA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З’єднання кісток. </a:t>
            </a:r>
            <a:r>
              <a:rPr lang="uk-UA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Огляд будови </a:t>
            </a:r>
            <a:r>
              <a:rPr lang="uk-UA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скелета</a:t>
            </a:r>
            <a:endParaRPr lang="ru-RU" sz="7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D:\розробки презентацій\Человечки+смайлики\6108433-9d294361d7a3b6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0276"/>
            <a:ext cx="1115616" cy="1347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Типи з&amp;#39;єднання кісток - YouTube"/>
          <p:cNvPicPr>
            <a:picLocks noChangeAspect="1" noChangeArrowheads="1"/>
          </p:cNvPicPr>
          <p:nvPr/>
        </p:nvPicPr>
        <p:blipFill>
          <a:blip r:embed="rId2" cstate="print"/>
          <a:srcRect r="45073"/>
          <a:stretch>
            <a:fillRect/>
          </a:stretch>
        </p:blipFill>
        <p:spPr bwMode="auto">
          <a:xfrm>
            <a:off x="1691680" y="233264"/>
            <a:ext cx="6468964" cy="6624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" descr="D:\розробки презентацій\Человечки+смайлики\6108433-9d294361d7a3b6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0276"/>
            <a:ext cx="1115616" cy="1347724"/>
          </a:xfrm>
          <a:prstGeom prst="rect">
            <a:avLst/>
          </a:prstGeom>
          <a:noFill/>
        </p:spPr>
      </p:pic>
      <p:sp>
        <p:nvSpPr>
          <p:cNvPr id="25604" name="AutoShape 4" descr="34. Регуляція діяльності організму. Нервова система — презентация на 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34. Регуляція діяльності організму. Нервова система — презентация на 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0" name="AutoShape 2" descr="Імунна регуляція - Підручник з Біології. 8 клас. Соболь - Нова прогр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Імунна регуляція - Підручник з Біології. 8 клас. Соболь - Нова прогр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Імунна регуляція - Підручник з Біології. 8 клас. Соболь - Нова прогр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https://uahistory.co/pidruchniki/sobol-biology-8-class-2016-ua/sobol-biology-8-class-2016-ua.files/image3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https://uahistory.co/pidruchniki/sobol-biology-8-class-2016-ua/sobol-biology-8-class-2016-ua.files/image3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43608" y="229871"/>
            <a:ext cx="7956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uk-UA" sz="3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кісток: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43608" y="737408"/>
            <a:ext cx="795637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обмін речовин 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(товща кісток пронизана системою </a:t>
            </a:r>
            <a:r>
              <a:rPr kumimoji="0" lang="uk-UA" sz="2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канальців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 отворами, до яких підходять кровоносні судини і нерви)</a:t>
            </a:r>
            <a:endParaRPr kumimoji="0" lang="uk-UA" sz="28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" descr="D:\розробки презентацій\Человечки+смайлики\6108433-9d294361d7a3b6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0276"/>
            <a:ext cx="1115616" cy="1347724"/>
          </a:xfrm>
          <a:prstGeom prst="rect">
            <a:avLst/>
          </a:prstGeom>
          <a:noFill/>
        </p:spPr>
      </p:pic>
      <p:sp>
        <p:nvSpPr>
          <p:cNvPr id="25604" name="AutoShape 4" descr="34. Регуляція діяльності організму. Нервова система — презентация на 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34. Регуляція діяльності організму. Нервова система — презентация на 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0" name="AutoShape 2" descr="Імунна регуляція - Підручник з Біології. 8 клас. Соболь - Нова прогр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Імунна регуляція - Підручник з Біології. 8 клас. Соболь - Нова прогр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Імунна регуляція - Підручник з Біології. 8 клас. Соболь - Нова прогр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https://uahistory.co/pidruchniki/sobol-biology-8-class-2016-ua/sobol-biology-8-class-2016-ua.files/image3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https://uahistory.co/pidruchniki/sobol-biology-8-class-2016-ua/sobol-biology-8-class-2016-ua.files/image3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43608" y="229871"/>
            <a:ext cx="7956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uk-UA" sz="3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кісток: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43608" y="737408"/>
            <a:ext cx="795637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обмін речовин 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(товща кісток пронизана системою </a:t>
            </a:r>
            <a:r>
              <a:rPr kumimoji="0" lang="uk-UA" sz="2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канальців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 отворами, до яких підходять кровоносні судини і нерви)</a:t>
            </a:r>
            <a:endParaRPr kumimoji="0" lang="uk-UA" sz="28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043608" y="1844824"/>
            <a:ext cx="795637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регенерація 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(оновлення шляхом знищення старих клітин</a:t>
            </a:r>
            <a:r>
              <a:rPr kumimoji="0" lang="uk-UA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утворення нових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uk-UA" sz="28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" descr="D:\розробки презентацій\Человечки+смайлики\6108433-9d294361d7a3b6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0276"/>
            <a:ext cx="1115616" cy="1347724"/>
          </a:xfrm>
          <a:prstGeom prst="rect">
            <a:avLst/>
          </a:prstGeom>
          <a:noFill/>
        </p:spPr>
      </p:pic>
      <p:sp>
        <p:nvSpPr>
          <p:cNvPr id="25604" name="AutoShape 4" descr="34. Регуляція діяльності організму. Нервова система — презентация на 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34. Регуляція діяльності організму. Нервова система — презентация на 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0" name="AutoShape 2" descr="Імунна регуляція - Підручник з Біології. 8 клас. Соболь - Нова прогр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Імунна регуляція - Підручник з Біології. 8 клас. Соболь - Нова прогр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Імунна регуляція - Підручник з Біології. 8 клас. Соболь - Нова прогр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https://uahistory.co/pidruchniki/sobol-biology-8-class-2016-ua/sobol-biology-8-class-2016-ua.files/image3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https://uahistory.co/pidruchniki/sobol-biology-8-class-2016-ua/sobol-biology-8-class-2016-ua.files/image3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43608" y="229871"/>
            <a:ext cx="7956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uk-UA" sz="3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кісток: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43608" y="737408"/>
            <a:ext cx="795637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обмін речовин 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(товща кісток пронизана системою </a:t>
            </a:r>
            <a:r>
              <a:rPr kumimoji="0" lang="uk-UA" sz="2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канальців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 отворами, до яких підходять кровоносні судини і нерви)</a:t>
            </a:r>
            <a:endParaRPr kumimoji="0" lang="uk-UA" sz="28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043608" y="1844824"/>
            <a:ext cx="795637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регенерація 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(оновлення шляхом знищення старих клітин</a:t>
            </a:r>
            <a:r>
              <a:rPr kumimoji="0" lang="uk-UA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утворення нових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uk-UA" sz="28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043608" y="2636912"/>
            <a:ext cx="795637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ріст 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 довжину</a:t>
            </a:r>
            <a:r>
              <a:rPr kumimoji="0" lang="uk-UA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хрящовою тканиною пластинки росту, у товщину – поділом клітин окістя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uk-UA" sz="28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" descr="D:\розробки презентацій\Человечки+смайлики\6108433-9d294361d7a3b6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0276"/>
            <a:ext cx="1115616" cy="1347724"/>
          </a:xfrm>
          <a:prstGeom prst="rect">
            <a:avLst/>
          </a:prstGeom>
          <a:noFill/>
        </p:spPr>
      </p:pic>
      <p:sp>
        <p:nvSpPr>
          <p:cNvPr id="25604" name="AutoShape 4" descr="34. Регуляція діяльності організму. Нервова система — презентация на 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34. Регуляція діяльності організму. Нервова система — презентация на 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0" name="AutoShape 2" descr="Імунна регуляція - Підручник з Біології. 8 клас. Соболь - Нова прогр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Імунна регуляція - Підручник з Біології. 8 клас. Соболь - Нова прогр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Імунна регуляція - Підручник з Біології. 8 клас. Соболь - Нова прогр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https://uahistory.co/pidruchniki/sobol-biology-8-class-2016-ua/sobol-biology-8-class-2016-ua.files/image3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https://uahistory.co/pidruchniki/sobol-biology-8-class-2016-ua/sobol-biology-8-class-2016-ua.files/image3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43608" y="229871"/>
            <a:ext cx="7956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uk-UA" sz="3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кісток: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43608" y="737408"/>
            <a:ext cx="795637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обмін речовин 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(товща кісток пронизана системою </a:t>
            </a:r>
            <a:r>
              <a:rPr kumimoji="0" lang="uk-UA" sz="2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канальців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 отворами, до яких підходять кровоносні судини і нерви)</a:t>
            </a:r>
            <a:endParaRPr kumimoji="0" lang="uk-UA" sz="28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043608" y="1844824"/>
            <a:ext cx="795637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регенерація 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(оновлення шляхом знищення старих клітин</a:t>
            </a:r>
            <a:r>
              <a:rPr kumimoji="0" lang="uk-UA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утворення нових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uk-UA" sz="28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043608" y="2636912"/>
            <a:ext cx="795637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ріст 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 довжину</a:t>
            </a:r>
            <a:r>
              <a:rPr kumimoji="0" lang="uk-UA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хрящовою тканиною пластинки росту, у товщину – поділом клітин окістя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uk-UA" sz="28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43608" y="3463260"/>
            <a:ext cx="795637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пристосування до впливів середовища 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(збільшення горбкуватості</a:t>
            </a:r>
            <a:r>
              <a:rPr kumimoji="0" lang="uk-UA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кістки під впливом навантаження на м’язи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uk-UA" sz="28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" descr="D:\розробки презентацій\Человечки+смайлики\6108433-9d294361d7a3b6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0276"/>
            <a:ext cx="1115616" cy="1347724"/>
          </a:xfrm>
          <a:prstGeom prst="rect">
            <a:avLst/>
          </a:prstGeom>
          <a:noFill/>
        </p:spPr>
      </p:pic>
      <p:sp>
        <p:nvSpPr>
          <p:cNvPr id="25604" name="AutoShape 4" descr="34. Регуляція діяльності організму. Нервова система — презентация на 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34. Регуляція діяльності організму. Нервова система — презентация на 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0" name="AutoShape 2" descr="Імунна регуляція - Підручник з Біології. 8 клас. Соболь - Нова прогр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Імунна регуляція - Підручник з Біології. 8 клас. Соболь - Нова прогр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Імунна регуляція - Підручник з Біології. 8 клас. Соболь - Нова прогр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https://uahistory.co/pidruchniki/sobol-biology-8-class-2016-ua/sobol-biology-8-class-2016-ua.files/image3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https://uahistory.co/pidruchniki/sobol-biology-8-class-2016-ua/sobol-biology-8-class-2016-ua.files/image3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15616" y="-27384"/>
            <a:ext cx="79563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Будова кістки</a:t>
            </a:r>
            <a:endParaRPr kumimoji="0" lang="uk-UA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Презентація &amp;quot;Будова кісток, їх розвиток. З&amp;#39;єднання кісток&amp;quot; | Презентація.  Біологія"/>
          <p:cNvPicPr>
            <a:picLocks noChangeAspect="1" noChangeArrowheads="1"/>
          </p:cNvPicPr>
          <p:nvPr/>
        </p:nvPicPr>
        <p:blipFill>
          <a:blip r:embed="rId3" cstate="print"/>
          <a:srcRect l="4134" t="22260" r="57476" b="7601"/>
          <a:stretch>
            <a:fillRect/>
          </a:stretch>
        </p:blipFill>
        <p:spPr bwMode="auto">
          <a:xfrm>
            <a:off x="1115616" y="548680"/>
            <a:ext cx="2802713" cy="2880319"/>
          </a:xfrm>
          <a:prstGeom prst="rect">
            <a:avLst/>
          </a:prstGeom>
          <a:noFill/>
        </p:spPr>
      </p:pic>
      <p:pic>
        <p:nvPicPr>
          <p:cNvPr id="13" name="Picture 2" descr="Презентація &amp;quot;Будова кісток, їх розвиток. З&amp;#39;єднання кісток&amp;quot; | Презентація.  Біологія"/>
          <p:cNvPicPr>
            <a:picLocks noChangeAspect="1" noChangeArrowheads="1"/>
          </p:cNvPicPr>
          <p:nvPr/>
        </p:nvPicPr>
        <p:blipFill>
          <a:blip r:embed="rId3" cstate="print"/>
          <a:srcRect l="44837" t="32172" r="2280" b="26014"/>
          <a:stretch>
            <a:fillRect/>
          </a:stretch>
        </p:blipFill>
        <p:spPr bwMode="auto">
          <a:xfrm>
            <a:off x="4211960" y="764704"/>
            <a:ext cx="4860032" cy="2161564"/>
          </a:xfrm>
          <a:prstGeom prst="rect">
            <a:avLst/>
          </a:prstGeom>
          <a:noFill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43608" y="3429000"/>
            <a:ext cx="79563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Тіло кістки – 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видовжена середня</a:t>
            </a:r>
            <a:r>
              <a:rPr kumimoji="0" lang="uk-UA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частина</a:t>
            </a:r>
            <a:endParaRPr kumimoji="0" lang="uk-UA" sz="28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43608" y="3817496"/>
            <a:ext cx="795637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Головки кістки – 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потовщені кінці кістки, утворені</a:t>
            </a:r>
            <a:r>
              <a:rPr kumimoji="0" lang="uk-UA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губчастою речовиною; містять червоний кістковий мозок</a:t>
            </a:r>
            <a:endParaRPr kumimoji="0" lang="uk-UA" sz="28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43608" y="4581128"/>
            <a:ext cx="795637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Пластинка росту – 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 хрящову тканину, розташована між головкою</a:t>
            </a:r>
            <a:r>
              <a:rPr kumimoji="0" lang="uk-UA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тілом кістки</a:t>
            </a:r>
            <a:endParaRPr kumimoji="0" lang="uk-UA" sz="28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043608" y="5344760"/>
            <a:ext cx="795637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Стінки кістки – </a:t>
            </a:r>
            <a:r>
              <a:rPr kumimoji="0" lang="uk-UA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компактної речовини, одиниця - </a:t>
            </a:r>
            <a:r>
              <a:rPr kumimoji="0" lang="uk-UA" sz="2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остеон</a:t>
            </a:r>
            <a:endParaRPr kumimoji="0" lang="uk-UA" sz="28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344</TotalTime>
  <Words>525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Слайд 2</vt:lpstr>
      <vt:lpstr>З’єднання кісток. Огляд будови скелета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Домашнє завдання:  опрацювати § 29-30, вивчити конспект.     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Біосоціальна природа людини. Науки, що вивчають людину</dc:title>
  <dc:creator>Admin</dc:creator>
  <cp:lastModifiedBy>Admin</cp:lastModifiedBy>
  <cp:revision>48</cp:revision>
  <dcterms:created xsi:type="dcterms:W3CDTF">2021-09-01T18:00:20Z</dcterms:created>
  <dcterms:modified xsi:type="dcterms:W3CDTF">2021-10-06T19:21:06Z</dcterms:modified>
</cp:coreProperties>
</file>