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629" r:id="rId2"/>
    <p:sldId id="1625" r:id="rId3"/>
    <p:sldId id="1413" r:id="rId4"/>
    <p:sldId id="589" r:id="rId5"/>
    <p:sldId id="1624" r:id="rId6"/>
    <p:sldId id="641" r:id="rId7"/>
    <p:sldId id="1623" r:id="rId8"/>
    <p:sldId id="1565" r:id="rId9"/>
    <p:sldId id="1566" r:id="rId10"/>
    <p:sldId id="1567" r:id="rId11"/>
    <p:sldId id="1628" r:id="rId12"/>
    <p:sldId id="1621" r:id="rId13"/>
    <p:sldId id="1622" r:id="rId14"/>
    <p:sldId id="371" r:id="rId15"/>
    <p:sldId id="1569" r:id="rId16"/>
    <p:sldId id="1570" r:id="rId17"/>
    <p:sldId id="644" r:id="rId18"/>
    <p:sldId id="1407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26B"/>
    <a:srgbClr val="008000"/>
    <a:srgbClr val="C55A11"/>
    <a:srgbClr val="2497FF"/>
    <a:srgbClr val="99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42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які бувають програми, який вигляд має вікно програми;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 smtClean="0">
              <a:solidFill>
                <a:schemeClr val="bg1"/>
              </a:solidFill>
            </a:rPr>
            <a:t>Навчимося</a:t>
          </a:r>
          <a:endParaRPr lang="uk-UA" b="1" i="1" noProof="0" dirty="0">
            <a:solidFill>
              <a:schemeClr val="bg1"/>
            </a:solidFill>
          </a:endParaRPr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знаходити елементи вікна програми.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noProof="0" dirty="0"/>
            <a:t>Сьогодні ви дізнаєтеся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90971"/>
          <a:ext cx="12050141" cy="136714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700" b="1" i="1" kern="1200" noProof="0" dirty="0"/>
            <a:t>Сьогодні ви дізнаєтеся</a:t>
          </a:r>
        </a:p>
      </dsp:txBody>
      <dsp:txXfrm>
        <a:off x="66738" y="157709"/>
        <a:ext cx="11916665" cy="1233668"/>
      </dsp:txXfrm>
    </dsp:sp>
    <dsp:sp modelId="{025CB6B8-CA2B-431B-8414-06FEB88A9357}">
      <dsp:nvSpPr>
        <dsp:cNvPr id="0" name=""/>
        <dsp:cNvSpPr/>
      </dsp:nvSpPr>
      <dsp:spPr>
        <a:xfrm>
          <a:off x="0" y="1483626"/>
          <a:ext cx="12050141" cy="1386382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72390" rIns="405384" bIns="7239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4400" i="1" kern="1200" noProof="0" dirty="0"/>
            <a:t>які бувають програми, який вигляд має вікно програми;</a:t>
          </a:r>
        </a:p>
      </dsp:txBody>
      <dsp:txXfrm>
        <a:off x="0" y="1483626"/>
        <a:ext cx="12050141" cy="1386382"/>
      </dsp:txXfrm>
    </dsp:sp>
    <dsp:sp modelId="{79A6FD81-FCF4-4CE0-8871-588E983C05B5}">
      <dsp:nvSpPr>
        <dsp:cNvPr id="0" name=""/>
        <dsp:cNvSpPr/>
      </dsp:nvSpPr>
      <dsp:spPr>
        <a:xfrm>
          <a:off x="0" y="2870008"/>
          <a:ext cx="12050141" cy="1367144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700" b="1" i="1" kern="1200" noProof="0" dirty="0" smtClean="0">
              <a:solidFill>
                <a:schemeClr val="bg1"/>
              </a:solidFill>
            </a:rPr>
            <a:t>Навчимося</a:t>
          </a:r>
          <a:endParaRPr lang="uk-UA" sz="5700" b="1" i="1" kern="1200" noProof="0" dirty="0">
            <a:solidFill>
              <a:schemeClr val="bg1"/>
            </a:solidFill>
          </a:endParaRPr>
        </a:p>
      </dsp:txBody>
      <dsp:txXfrm>
        <a:off x="66738" y="2936746"/>
        <a:ext cx="11916665" cy="1233668"/>
      </dsp:txXfrm>
    </dsp:sp>
    <dsp:sp modelId="{FAB089FA-E62B-4CA2-81E6-4269C82BD344}">
      <dsp:nvSpPr>
        <dsp:cNvPr id="0" name=""/>
        <dsp:cNvSpPr/>
      </dsp:nvSpPr>
      <dsp:spPr>
        <a:xfrm>
          <a:off x="0" y="4237153"/>
          <a:ext cx="12050141" cy="94392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72390" rIns="405384" bIns="7239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4400" i="1" kern="1200" noProof="0" dirty="0">
              <a:solidFill>
                <a:schemeClr val="bg1"/>
              </a:solidFill>
            </a:rPr>
            <a:t>знаходити елементи вікна програми.</a:t>
          </a:r>
        </a:p>
      </dsp:txBody>
      <dsp:txXfrm>
        <a:off x="0" y="4237153"/>
        <a:ext cx="12050141" cy="94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890F28-18AC-428A-AC36-95008B18A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9"/>
          <a:stretch/>
        </p:blipFill>
        <p:spPr>
          <a:xfrm>
            <a:off x="272" y="0"/>
            <a:ext cx="4546761" cy="5005234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xmlns="" id="{36DD4E8F-7AFE-4B20-8199-CD50FEF3C5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A8BCB60-3CD3-42A6-BAE7-C9A3EA487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8" name="Rectangle 17">
            <a:extLst>
              <a:ext uri="{FF2B5EF4-FFF2-40B4-BE49-F238E27FC236}">
                <a16:creationId xmlns:a16="http://schemas.microsoft.com/office/drawing/2014/main" xmlns="" id="{27379365-6BE4-45D7-84F6-049B9DC8584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xmlns="" id="{E7EF410E-0AB3-4124-8DBA-D3207C4EDC17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4BE153C2-9176-411C-A7E5-3906CA88B4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938C7BF3-85C4-4CD5-A4F3-A73E03288FA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xmlns="" id="{F785A720-DB7F-47E5-AF80-193CA074A43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2">
            <a:extLst>
              <a:ext uri="{FF2B5EF4-FFF2-40B4-BE49-F238E27FC236}">
                <a16:creationId xmlns:a16="http://schemas.microsoft.com/office/drawing/2014/main" xmlns="" id="{AF4C6B19-8327-48F6-B153-248564F8358F}"/>
              </a:ext>
            </a:extLst>
          </p:cNvPr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9" descr="4">
            <a:extLst>
              <a:ext uri="{FF2B5EF4-FFF2-40B4-BE49-F238E27FC236}">
                <a16:creationId xmlns:a16="http://schemas.microsoft.com/office/drawing/2014/main" xmlns="" id="{6ECE3C05-D9C4-41A0-A432-DBD2EF775C5D}"/>
              </a:ext>
            </a:extLst>
          </p:cNvPr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20" descr="1">
            <a:extLst>
              <a:ext uri="{FF2B5EF4-FFF2-40B4-BE49-F238E27FC236}">
                <a16:creationId xmlns:a16="http://schemas.microsoft.com/office/drawing/2014/main" xmlns="" id="{E3E4BADD-6D17-4D74-A381-6D560B9B69AE}"/>
              </a:ext>
            </a:extLst>
          </p:cNvPr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22" descr="55282">
            <a:extLst>
              <a:ext uri="{FF2B5EF4-FFF2-40B4-BE49-F238E27FC236}">
                <a16:creationId xmlns:a16="http://schemas.microsoft.com/office/drawing/2014/main" xmlns="" id="{B4BCDAFE-EC09-4432-8FB4-61A4E23E87C2}"/>
              </a:ext>
            </a:extLst>
          </p:cNvPr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xmlns="" id="{4FE8C664-C910-46F9-BB6C-0CD71C804B6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3DCE515-A64B-432E-B6E9-041371DB099F}"/>
              </a:ext>
            </a:extLst>
          </p:cNvPr>
          <p:cNvSpPr txBox="1"/>
          <p:nvPr userDrawn="1"/>
        </p:nvSpPr>
        <p:spPr>
          <a:xfrm>
            <a:off x="1416466" y="3045082"/>
            <a:ext cx="2441027" cy="196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D2A9EDB9-D229-4B61-8938-4456B7212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0" name="Підзаголовок 2">
            <a:extLst>
              <a:ext uri="{FF2B5EF4-FFF2-40B4-BE49-F238E27FC236}">
                <a16:creationId xmlns:a16="http://schemas.microsoft.com/office/drawing/2014/main" xmlns="" id="{A17CD5B7-6510-4D04-97AA-09F1B306B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2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09.12.2019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77" y="301624"/>
            <a:ext cx="9800495" cy="375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08" y="3879703"/>
            <a:ext cx="2417762" cy="294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18" y="3673417"/>
            <a:ext cx="1705150" cy="318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585" y="3166498"/>
            <a:ext cx="2974975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92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question, sign icon">
            <a:extLst>
              <a:ext uri="{FF2B5EF4-FFF2-40B4-BE49-F238E27FC236}">
                <a16:creationId xmlns:a16="http://schemas.microsoft.com/office/drawing/2014/main" xmlns="" id="{842852D4-F987-4526-8D59-10355862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E85552-1D9C-4609-96DA-2EEC5ACD8EE0}"/>
              </a:ext>
            </a:extLst>
          </p:cNvPr>
          <p:cNvSpPr txBox="1"/>
          <p:nvPr/>
        </p:nvSpPr>
        <p:spPr>
          <a:xfrm>
            <a:off x="1401490" y="1199586"/>
            <a:ext cx="1071850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малюнок.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98F8CF3-BBDE-4DC6-A4F2-0A01C7FBB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764" y="1876394"/>
            <a:ext cx="7837799" cy="459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97163" y1="51543" x2="54255" y2="99691"/>
                        <a14:backgroundMark x1="90071" y1="2778" x2="98582" y2="10802"/>
                        <a14:backgroundMark x1="97163" y1="19444" x2="99645" y2="19444"/>
                        <a14:backgroundMark x1="26950" y1="12654" x2="47872" y2="3704"/>
                        <a14:backgroundMark x1="56028" y1="2469" x2="62411" y2="2778"/>
                        <a14:backgroundMark x1="27660" y1="22840" x2="25532" y2="39815"/>
                        <a14:backgroundMark x1="3901" y1="37346" x2="14894" y2="63580"/>
                        <a14:backgroundMark x1="35106" y1="63272" x2="50355" y2="81173"/>
                        <a14:backgroundMark x1="40780" y1="53704" x2="46809" y2="58333"/>
                        <a14:backgroundMark x1="25887" y1="71296" x2="28723" y2="74074"/>
                        <a14:backgroundMark x1="1773" y1="19753" x2="4255" y2="21914"/>
                        <a14:backgroundMark x1="75887" y1="1543" x2="79433" y2="617"/>
                        <a14:backgroundMark x1="97872" y1="28704" x2="99645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549" y="4301542"/>
            <a:ext cx="1973554" cy="226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3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question, sign icon">
            <a:extLst>
              <a:ext uri="{FF2B5EF4-FFF2-40B4-BE49-F238E27FC236}">
                <a16:creationId xmlns:a16="http://schemas.microsoft.com/office/drawing/2014/main" xmlns="" id="{842852D4-F987-4526-8D59-10355862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E85552-1D9C-4609-96DA-2EEC5ACD8EE0}"/>
              </a:ext>
            </a:extLst>
          </p:cNvPr>
          <p:cNvSpPr txBox="1"/>
          <p:nvPr/>
        </p:nvSpPr>
        <p:spPr>
          <a:xfrm>
            <a:off x="1401490" y="1199586"/>
            <a:ext cx="1071850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малюнок.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83DBFA-3CFC-4EF1-98F6-D87EDFB53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861" y="1863515"/>
            <a:ext cx="3013165" cy="493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6833" y1="27459" x2="71820" y2="31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90" y="2504605"/>
            <a:ext cx="3004096" cy="365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63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7695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7" b="98333" l="0" r="977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97" y="2475187"/>
            <a:ext cx="2970945" cy="386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24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162513"/>
            <a:ext cx="8839199" cy="635149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43148" y="0"/>
            <a:ext cx="2205011" cy="412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46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0DCBF84A-B4BA-4010-847C-511BCC39A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b="17630"/>
          <a:stretch/>
        </p:blipFill>
        <p:spPr bwMode="auto">
          <a:xfrm>
            <a:off x="993789" y="1228567"/>
            <a:ext cx="10204422" cy="530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8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rgbClr val="FFFFFF"/>
                </a:solidFill>
                <a:ea typeface="+mj-ea"/>
                <a:cs typeface="+mj-cs"/>
              </a:rPr>
              <a:t>Нижче рядка заголовка розташоване </a:t>
            </a:r>
            <a:r>
              <a:rPr lang="uk-UA" sz="2800" b="1" i="1" dirty="0">
                <a:solidFill>
                  <a:srgbClr val="FFFF00"/>
                </a:solidFill>
                <a:ea typeface="+mj-ea"/>
                <a:cs typeface="+mj-cs"/>
              </a:rPr>
              <a:t>меню програми</a:t>
            </a:r>
            <a:r>
              <a:rPr lang="uk-UA" sz="2800" b="1" i="1" dirty="0">
                <a:solidFill>
                  <a:srgbClr val="FFFFFF"/>
                </a:solidFill>
                <a:ea typeface="+mj-ea"/>
                <a:cs typeface="+mj-cs"/>
              </a:rPr>
              <a:t>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704A80-B168-4DC2-8F46-693D308E1937}"/>
              </a:ext>
            </a:extLst>
          </p:cNvPr>
          <p:cNvSpPr txBox="1"/>
          <p:nvPr/>
        </p:nvSpPr>
        <p:spPr>
          <a:xfrm>
            <a:off x="72007" y="1861604"/>
            <a:ext cx="973384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rgbClr val="FFFF00"/>
                </a:solidFill>
              </a:rPr>
              <a:t>Меню</a:t>
            </a:r>
            <a:r>
              <a:rPr lang="uk-UA" sz="2800" b="1" i="1" dirty="0">
                <a:solidFill>
                  <a:srgbClr val="FFFFFF"/>
                </a:solidFill>
              </a:rPr>
              <a:t> — це  список об’єктів, які можна </a:t>
            </a:r>
            <a:r>
              <a:rPr lang="uk-UA" sz="2800" b="1" i="1" dirty="0" smtClean="0">
                <a:solidFill>
                  <a:srgbClr val="FFFFFF"/>
                </a:solidFill>
              </a:rPr>
              <a:t>вибирати.</a:t>
            </a:r>
            <a:r>
              <a:rPr lang="uk-UA" sz="2800" b="1" i="1" dirty="0">
                <a:solidFill>
                  <a:srgbClr val="FFFFFF"/>
                </a:solidFill>
              </a:rPr>
              <a:t> </a:t>
            </a:r>
            <a:r>
              <a:rPr lang="uk-UA" sz="2800" b="1" i="1" dirty="0" smtClean="0">
                <a:solidFill>
                  <a:srgbClr val="FFFFFF"/>
                </a:solidFill>
              </a:rPr>
              <a:t>Кожний </a:t>
            </a:r>
            <a:r>
              <a:rPr lang="uk-UA" sz="2800" b="1" i="1" dirty="0">
                <a:solidFill>
                  <a:srgbClr val="FFFFFF"/>
                </a:solidFill>
              </a:rPr>
              <a:t>пункт містить певні команди для роботи з  програмою.</a:t>
            </a:r>
            <a:endParaRPr lang="uk-UA" sz="2800" b="1" i="1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C8C91C-F81D-4908-B549-DF38A1B2CA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917"/>
          <a:stretch/>
        </p:blipFill>
        <p:spPr>
          <a:xfrm>
            <a:off x="785813" y="4439602"/>
            <a:ext cx="10620375" cy="1730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36E59867-2D9C-416F-B7DA-588963EDCFE3}"/>
              </a:ext>
            </a:extLst>
          </p:cNvPr>
          <p:cNvSpPr/>
          <p:nvPr/>
        </p:nvSpPr>
        <p:spPr>
          <a:xfrm>
            <a:off x="785812" y="4770825"/>
            <a:ext cx="703898" cy="31933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C4AEEC00-6F5D-45B2-A840-37E3D2D2381A}"/>
              </a:ext>
            </a:extLst>
          </p:cNvPr>
          <p:cNvSpPr/>
          <p:nvPr/>
        </p:nvSpPr>
        <p:spPr>
          <a:xfrm rot="18900000">
            <a:off x="1198163" y="419740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696" y="1786005"/>
            <a:ext cx="1640150" cy="257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46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question, sign icon">
            <a:extLst>
              <a:ext uri="{FF2B5EF4-FFF2-40B4-BE49-F238E27FC236}">
                <a16:creationId xmlns:a16="http://schemas.microsoft.com/office/drawing/2014/main" xmlns="" id="{8AAA86F7-0B79-4758-A690-33AE6BDAC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1C7485-008A-431F-81CA-8B31EEDAD134}"/>
              </a:ext>
            </a:extLst>
          </p:cNvPr>
          <p:cNvSpPr txBox="1"/>
          <p:nvPr/>
        </p:nvSpPr>
        <p:spPr>
          <a:xfrm>
            <a:off x="1437945" y="131895"/>
            <a:ext cx="867766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малюнки. Які команди містять меню?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531CAB2-5E10-44B6-8AE3-D718F72AB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974" y="1735014"/>
            <a:ext cx="4441294" cy="44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45A6351-3D9C-4F35-98A0-BDACA5FD8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394" y="1735014"/>
            <a:ext cx="5763739" cy="44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47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579" y="1308736"/>
            <a:ext cx="4659625" cy="53478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E499753-8159-4B4C-AB9C-E1DCF775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2" r="9530"/>
          <a:stretch/>
        </p:blipFill>
        <p:spPr>
          <a:xfrm>
            <a:off x="10251731" y="73163"/>
            <a:ext cx="1830541" cy="213350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69" y1="25251" x2="18231" y2="58317"/>
                        <a14:foregroundMark x1="92231" y1="7615" x2="75615" y2="84569"/>
                        <a14:backgroundMark x1="55769" y1="36874" x2="56154" y2="37675"/>
                        <a14:backgroundMark x1="28385" y1="43888" x2="30231" y2="44890"/>
                        <a14:backgroundMark x1="9692" y1="67735" x2="8154" y2="69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382" y="2701035"/>
            <a:ext cx="8373618" cy="321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011A7F-B78F-4A2A-85BB-F2B7CAE8F289}"/>
              </a:ext>
            </a:extLst>
          </p:cNvPr>
          <p:cNvSpPr txBox="1"/>
          <p:nvPr/>
        </p:nvSpPr>
        <p:spPr>
          <a:xfrm>
            <a:off x="72008" y="1196763"/>
            <a:ext cx="4473866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Знайди значок і запусти програму на виконання</a:t>
            </a:r>
          </a:p>
        </p:txBody>
      </p:sp>
      <p:sp>
        <p:nvSpPr>
          <p:cNvPr id="19" name="Стрілка вліво 20">
            <a:extLst>
              <a:ext uri="{FF2B5EF4-FFF2-40B4-BE49-F238E27FC236}">
                <a16:creationId xmlns:a16="http://schemas.microsoft.com/office/drawing/2014/main" xmlns="" id="{555F0722-8C6F-4A27-82AD-DEA1DE34F902}"/>
              </a:ext>
            </a:extLst>
          </p:cNvPr>
          <p:cNvSpPr/>
          <p:nvPr/>
        </p:nvSpPr>
        <p:spPr>
          <a:xfrm rot="18900000">
            <a:off x="4883993" y="135964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89" y="1241905"/>
            <a:ext cx="3796938" cy="26477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88" y="4068083"/>
            <a:ext cx="3937054" cy="26745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5" y="2998576"/>
            <a:ext cx="5126476" cy="27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3538" y="391559"/>
            <a:ext cx="784221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.МП</a:t>
            </a:r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uk-UA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. </a:t>
            </a:r>
            <a:r>
              <a:rPr lang="uk-UA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Т. </a:t>
            </a:r>
            <a:r>
              <a:rPr lang="uk-UA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РН .</a:t>
            </a:r>
          </a:p>
          <a:p>
            <a:pPr algn="ctr"/>
            <a:r>
              <a:rPr lang="uk-UA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 </a:t>
            </a:r>
            <a:r>
              <a:rPr lang="uk-UA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.ГР .М </a:t>
            </a:r>
            <a:r>
              <a:rPr lang="uk-UA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0624" y="394572"/>
            <a:ext cx="9701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1433" y="386887"/>
            <a:ext cx="12891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18228" y="389223"/>
            <a:ext cx="8146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25712" y="391557"/>
            <a:ext cx="9012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9684" y="1515023"/>
            <a:ext cx="9701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6950" y="1490898"/>
            <a:ext cx="9012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53736" y="1498583"/>
            <a:ext cx="9012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71835" y="4062058"/>
            <a:ext cx="897713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.МП</a:t>
            </a:r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uk-UA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. Т . РН . Ї</a:t>
            </a:r>
          </a:p>
          <a:p>
            <a:pPr algn="ctr"/>
            <a:r>
              <a:rPr lang="uk-UA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 . ГР . М . 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07" y="4062058"/>
            <a:ext cx="9701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09278" y="4070812"/>
            <a:ext cx="12891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44737" y="4063837"/>
            <a:ext cx="8146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98184" y="4061504"/>
            <a:ext cx="9701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49381" y="5189640"/>
            <a:ext cx="9701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7225" y="5186079"/>
            <a:ext cx="9012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08047" y="5186079"/>
            <a:ext cx="9653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57375" y="2921041"/>
            <a:ext cx="36711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.КН </a:t>
            </a:r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506" y="2921039"/>
            <a:ext cx="6880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19680" y="2915845"/>
            <a:ext cx="9701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2" y="1008448"/>
            <a:ext cx="1991434" cy="330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156" y="1223682"/>
            <a:ext cx="1973643" cy="29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92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2F6DCD98-BE37-48F5-8F92-D06DF3158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473388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204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7570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Комп’ютер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Розгадай ребус</a:t>
            </a:r>
          </a:p>
        </p:txBody>
      </p:sp>
      <p:pic>
        <p:nvPicPr>
          <p:cNvPr id="20" name="Picture 2" descr="http://photo.deshevshe.net.ua/products/251/251502/vinzer-69325-89325.html.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932" y="2010598"/>
            <a:ext cx="2341970" cy="23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duotone>
              <a:srgbClr val="337DB4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970177" y="2025838"/>
            <a:ext cx="1405243" cy="22413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059" y="2300034"/>
            <a:ext cx="432048" cy="68911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45379" y="1877567"/>
            <a:ext cx="55415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13800" b="1" kern="0" dirty="0">
                <a:solidFill>
                  <a:srgbClr val="19426B"/>
                </a:solidFill>
                <a:latin typeface="Arial" panose="020B0604020202020204" pitchFamily="34" charset="0"/>
              </a:rPr>
              <a:t>П’Ю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8626" y="1949380"/>
            <a:ext cx="432048" cy="68911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4954" y="1949380"/>
            <a:ext cx="432048" cy="6891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7258" y="4168221"/>
            <a:ext cx="2164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кома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283980" y="4367878"/>
            <a:ext cx="538687" cy="69180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8073283" y="4267200"/>
            <a:ext cx="2427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терка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9525000" y="4511040"/>
            <a:ext cx="379313" cy="58051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9904313" y="4511040"/>
            <a:ext cx="553589" cy="5805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7725" y="4366710"/>
            <a:ext cx="432048" cy="68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9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"/>
            <a:ext cx="12192001" cy="68262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981" y="2640020"/>
            <a:ext cx="4333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25484" y="4628710"/>
            <a:ext cx="3922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виноград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5551242" y="4932609"/>
            <a:ext cx="570515" cy="47651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095999" y="4932609"/>
            <a:ext cx="485105" cy="47651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581104" y="4932609"/>
            <a:ext cx="515155" cy="47651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8860665" y="4919730"/>
            <a:ext cx="425002" cy="47651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705312" y="4627466"/>
            <a:ext cx="2460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Маша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0935777" y="4803820"/>
            <a:ext cx="629451" cy="605307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1565228" y="4919730"/>
            <a:ext cx="463640" cy="489397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4649273" y="5473522"/>
            <a:ext cx="6247867" cy="10560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4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Вікно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760" y="1123328"/>
            <a:ext cx="8882747" cy="30484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95644" y="4064615"/>
            <a:ext cx="1300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сік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963910" y="4358641"/>
            <a:ext cx="278650" cy="58358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983246" y="4064615"/>
            <a:ext cx="2103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гном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25" y="4294505"/>
            <a:ext cx="577582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85" y="4309745"/>
            <a:ext cx="3349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47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112460"/>
            <a:ext cx="10455373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Комп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’</a:t>
            </a:r>
            <a:r>
              <a:rPr lang="ru-RU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ютерна</a:t>
            </a:r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програма</a:t>
            </a:r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–</a:t>
            </a:r>
            <a:r>
              <a:rPr lang="ru-RU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</a:t>
            </a:r>
            <a:endParaRPr lang="ru-RU" sz="4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послідовність інструкцій</a:t>
            </a:r>
          </a:p>
          <a:p>
            <a:pPr algn="ctr"/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призначених для керуванням</a:t>
            </a:r>
          </a:p>
          <a:p>
            <a:pPr algn="ctr"/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роботою </a:t>
            </a:r>
            <a:r>
              <a:rPr lang="uk-UA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комп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’</a:t>
            </a:r>
            <a:r>
              <a:rPr lang="uk-UA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ютера</a:t>
            </a:r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833" y="3640183"/>
            <a:ext cx="5456097" cy="308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rgbClr val="FFFF00"/>
                </a:solidFill>
                <a:ea typeface="+mj-ea"/>
                <a:cs typeface="+mj-cs"/>
              </a:rPr>
              <a:t>Комп’ютер</a:t>
            </a:r>
            <a:r>
              <a:rPr lang="uk-UA" sz="2800" b="1" i="1" dirty="0">
                <a:solidFill>
                  <a:srgbClr val="FFFFFF"/>
                </a:solidFill>
                <a:ea typeface="+mj-ea"/>
                <a:cs typeface="+mj-cs"/>
              </a:rPr>
              <a:t> і  </a:t>
            </a:r>
            <a:r>
              <a:rPr lang="uk-UA" sz="2800" b="1" i="1" dirty="0">
                <a:solidFill>
                  <a:srgbClr val="FFFF00"/>
                </a:solidFill>
                <a:ea typeface="+mj-ea"/>
                <a:cs typeface="+mj-cs"/>
              </a:rPr>
              <a:t>програми</a:t>
            </a:r>
            <a:r>
              <a:rPr lang="uk-UA" sz="2800" b="1" i="1" dirty="0">
                <a:solidFill>
                  <a:srgbClr val="FFFFFF"/>
                </a:solidFill>
                <a:ea typeface="+mj-ea"/>
                <a:cs typeface="+mj-cs"/>
              </a:rPr>
              <a:t>  — нерозлучні друзі. Комп’ютер завжди працює під керуванням програм. Програми керують діями комп’ютера, коли ти дивишся мультфільми, слухаєш музику тощо. </a:t>
            </a:r>
          </a:p>
        </p:txBody>
      </p:sp>
      <p:sp>
        <p:nvSpPr>
          <p:cNvPr id="15" name="Shape 200">
            <a:extLst>
              <a:ext uri="{FF2B5EF4-FFF2-40B4-BE49-F238E27FC236}">
                <a16:creationId xmlns:a16="http://schemas.microsoft.com/office/drawing/2014/main" xmlns="" id="{5E1E282C-5DA3-400D-9F72-686A85156E84}"/>
              </a:ext>
            </a:extLst>
          </p:cNvPr>
          <p:cNvSpPr/>
          <p:nvPr/>
        </p:nvSpPr>
        <p:spPr>
          <a:xfrm>
            <a:off x="6285813" y="3097164"/>
            <a:ext cx="4701502" cy="376083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A62AC10-DFCE-422E-A2DE-3850EB54A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67" y="3097164"/>
            <a:ext cx="3519597" cy="35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rgbClr val="FFFFFF"/>
                </a:solidFill>
                <a:ea typeface="+mj-ea"/>
                <a:cs typeface="+mj-cs"/>
              </a:rPr>
              <a:t>Після запуску програми на екрані монітора з’являється </a:t>
            </a:r>
            <a:r>
              <a:rPr lang="uk-UA" sz="2800" b="1" i="1" dirty="0">
                <a:solidFill>
                  <a:srgbClr val="FFFF00"/>
                </a:solidFill>
                <a:ea typeface="+mj-ea"/>
                <a:cs typeface="+mj-cs"/>
              </a:rPr>
              <a:t>вікно комп’ютерної програми</a:t>
            </a:r>
            <a:r>
              <a:rPr lang="uk-UA" sz="2800" b="1" i="1" dirty="0">
                <a:solidFill>
                  <a:srgbClr val="FFFFFF"/>
                </a:solidFill>
                <a:ea typeface="+mj-ea"/>
                <a:cs typeface="+mj-cs"/>
              </a:rPr>
              <a:t>. Це  обмежена рамкою прямокутна область екрана, у  якій ти  бачиш роботу даної програми.</a:t>
            </a:r>
          </a:p>
        </p:txBody>
      </p:sp>
      <p:pic>
        <p:nvPicPr>
          <p:cNvPr id="6" name="Picture 2" descr="browser, chrome, safari, window icon">
            <a:extLst>
              <a:ext uri="{FF2B5EF4-FFF2-40B4-BE49-F238E27FC236}">
                <a16:creationId xmlns:a16="http://schemas.microsoft.com/office/drawing/2014/main" xmlns="" id="{AE759138-0899-4870-8638-C0B26733A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66" y="3228413"/>
            <a:ext cx="3389641" cy="338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pplication files, computer window, files, folders, folders window icon">
            <a:extLst>
              <a:ext uri="{FF2B5EF4-FFF2-40B4-BE49-F238E27FC236}">
                <a16:creationId xmlns:a16="http://schemas.microsoft.com/office/drawing/2014/main" xmlns="" id="{4C8ADDAD-C137-4330-BC20-B5828204E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395" y="3228410"/>
            <a:ext cx="3389644" cy="338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1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192290</TotalTime>
  <Words>164</Words>
  <Application>Microsoft Office PowerPoint</Application>
  <PresentationFormat>Произвольный</PresentationFormat>
  <Paragraphs>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Розгадай ребус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Фізкультхвилинка</vt:lpstr>
      <vt:lpstr>Презентация PowerPoint</vt:lpstr>
      <vt:lpstr>Презентация PowerPoint</vt:lpstr>
      <vt:lpstr>Працюємо за комп’ютером</vt:lpstr>
      <vt:lpstr>Працюємо за комп’ютером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RePack by Diakov</cp:lastModifiedBy>
  <cp:revision>681</cp:revision>
  <dcterms:created xsi:type="dcterms:W3CDTF">2016-06-06T19:48:43Z</dcterms:created>
  <dcterms:modified xsi:type="dcterms:W3CDTF">2019-12-09T20:25:05Z</dcterms:modified>
</cp:coreProperties>
</file>