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charset="-79"/>
      <p:regular r:id="rId12"/>
      <p:bold r:id="rId13"/>
    </p:embeddedFont>
    <p:embeddedFont>
      <p:font typeface="Source Code Pro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d8a8a5900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d8a8a5900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d8a8a5900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d8a8a5900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d8a8a5900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d8a8a5900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124200"/>
            <a:ext cx="8520600" cy="20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Комп’ютерні програми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525" y="172425"/>
            <a:ext cx="5464924" cy="307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Поставити у відповідність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29300" y="1738450"/>
            <a:ext cx="2686800" cy="704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Штучний інтелект - це</a:t>
            </a:r>
            <a:endParaRPr sz="1800" b="1"/>
          </a:p>
        </p:txBody>
      </p:sp>
      <p:sp>
        <p:nvSpPr>
          <p:cNvPr id="65" name="Google Shape;65;p14"/>
          <p:cNvSpPr/>
          <p:nvPr/>
        </p:nvSpPr>
        <p:spPr>
          <a:xfrm>
            <a:off x="129300" y="2731338"/>
            <a:ext cx="2686800" cy="704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Робот - це</a:t>
            </a:r>
            <a:endParaRPr sz="1800" b="1"/>
          </a:p>
        </p:txBody>
      </p:sp>
      <p:sp>
        <p:nvSpPr>
          <p:cNvPr id="66" name="Google Shape;66;p14"/>
          <p:cNvSpPr/>
          <p:nvPr/>
        </p:nvSpPr>
        <p:spPr>
          <a:xfrm>
            <a:off x="129300" y="3724250"/>
            <a:ext cx="2686800" cy="704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Розумний пристрій - це</a:t>
            </a:r>
            <a:endParaRPr sz="1800" b="1"/>
          </a:p>
        </p:txBody>
      </p:sp>
      <p:sp>
        <p:nvSpPr>
          <p:cNvPr id="67" name="Google Shape;67;p14"/>
          <p:cNvSpPr/>
          <p:nvPr/>
        </p:nvSpPr>
        <p:spPr>
          <a:xfrm>
            <a:off x="3658000" y="1178125"/>
            <a:ext cx="4991400" cy="10920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автономна машина, здатна отримувати інформацію з довкілля, приймати рішення і виконувати дії в реальному часі.</a:t>
            </a:r>
            <a:endParaRPr sz="1800" b="1"/>
          </a:p>
        </p:txBody>
      </p:sp>
      <p:sp>
        <p:nvSpPr>
          <p:cNvPr id="68" name="Google Shape;68;p14"/>
          <p:cNvSpPr/>
          <p:nvPr/>
        </p:nvSpPr>
        <p:spPr>
          <a:xfrm>
            <a:off x="3657900" y="2442550"/>
            <a:ext cx="5071800" cy="10920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девайс, який забезпечує приймання, збереження, обробку й передавання інформації.</a:t>
            </a:r>
            <a:endParaRPr sz="2000" b="1"/>
          </a:p>
        </p:txBody>
      </p:sp>
      <p:sp>
        <p:nvSpPr>
          <p:cNvPr id="69" name="Google Shape;69;p14"/>
          <p:cNvSpPr/>
          <p:nvPr/>
        </p:nvSpPr>
        <p:spPr>
          <a:xfrm>
            <a:off x="3658000" y="3724225"/>
            <a:ext cx="5071800" cy="10920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здатність комп’ютерної системи самостійно здобувати, обробляти та застосовувати інформацію подібно до того, як це робить людина.</a:t>
            </a:r>
            <a:endParaRPr sz="1900" b="1"/>
          </a:p>
        </p:txBody>
      </p:sp>
      <p:sp>
        <p:nvSpPr>
          <p:cNvPr id="70" name="Google Shape;70;p14"/>
          <p:cNvSpPr/>
          <p:nvPr/>
        </p:nvSpPr>
        <p:spPr>
          <a:xfrm rot="3704132">
            <a:off x="2322219" y="2908444"/>
            <a:ext cx="1764363" cy="526962"/>
          </a:xfrm>
          <a:prstGeom prst="rightArrow">
            <a:avLst>
              <a:gd name="adj1" fmla="val 763"/>
              <a:gd name="adj2" fmla="val 54013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-2352179">
            <a:off x="2580933" y="2309538"/>
            <a:ext cx="1245432" cy="526876"/>
          </a:xfrm>
          <a:prstGeom prst="rightArrow">
            <a:avLst>
              <a:gd name="adj1" fmla="val 763"/>
              <a:gd name="adj2" fmla="val 54013"/>
            </a:avLst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 rot="-2416893">
            <a:off x="2612563" y="3135167"/>
            <a:ext cx="1183678" cy="522562"/>
          </a:xfrm>
          <a:prstGeom prst="rightArrow">
            <a:avLst>
              <a:gd name="adj1" fmla="val 763"/>
              <a:gd name="adj2" fmla="val 54013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243" y="0"/>
            <a:ext cx="551551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59421" y="515007"/>
            <a:ext cx="357351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  <a:latin typeface="+mj-lt"/>
                <a:cs typeface="Amatic SC" charset="-79"/>
              </a:rPr>
              <a:t>Види програм </a:t>
            </a:r>
            <a:endParaRPr lang="ru-RU" sz="3600" b="1" dirty="0">
              <a:solidFill>
                <a:schemeClr val="accent1"/>
              </a:solidFill>
              <a:latin typeface="+mj-lt"/>
              <a:cs typeface="Amatic SC" charset="-79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629105"/>
            <a:ext cx="2837793" cy="22597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1"/>
                </a:solidFill>
              </a:rPr>
              <a:t>Системні</a:t>
            </a: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2593" y="1655379"/>
            <a:ext cx="2711670" cy="2285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1"/>
                </a:solidFill>
              </a:rPr>
              <a:t>Прикладні</a:t>
            </a: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0595" y="1665891"/>
            <a:ext cx="2648606" cy="228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1"/>
                </a:solidFill>
              </a:rPr>
              <a:t>Інструментальні</a:t>
            </a: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uk-UA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2050" name="AutoShape 2" descr="Linux или Mac OS: сравн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16635" b="15636"/>
          <a:stretch>
            <a:fillRect/>
          </a:stretch>
        </p:blipFill>
        <p:spPr bwMode="auto">
          <a:xfrm>
            <a:off x="337972" y="2596056"/>
            <a:ext cx="975820" cy="11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5" descr="Иконка сайта в плитках Windows. Как сделать свою?. Со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 b="14504"/>
          <a:stretch>
            <a:fillRect/>
          </a:stretch>
        </p:blipFill>
        <p:spPr bwMode="auto">
          <a:xfrm>
            <a:off x="1401160" y="2448910"/>
            <a:ext cx="1376855" cy="11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8" descr="Paint.net 10 - скачать для windows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8292" y="2657607"/>
            <a:ext cx="1131668" cy="10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 rotWithShape="1">
          <a:blip r:embed="rId6" cstate="print"/>
          <a:srcRect l="51112" t="50713" r="42281" b="32171"/>
          <a:stretch/>
        </p:blipFill>
        <p:spPr bwMode="auto">
          <a:xfrm>
            <a:off x="4661337" y="2622331"/>
            <a:ext cx="856593" cy="1045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6" cstate="print"/>
          <a:srcRect l="61023" t="49795" r="23321" b="31557"/>
          <a:stretch/>
        </p:blipFill>
        <p:spPr bwMode="auto">
          <a:xfrm>
            <a:off x="6463863" y="2448911"/>
            <a:ext cx="2007476" cy="1292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2217683" y="1187669"/>
            <a:ext cx="683172" cy="5990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93324" y="1166648"/>
            <a:ext cx="10510" cy="6306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17628" y="1166648"/>
            <a:ext cx="1072055" cy="5780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2249" y="4195419"/>
            <a:ext cx="590681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chemeClr val="accent1"/>
                </a:solidFill>
              </a:rPr>
              <a:t>Операційна система </a:t>
            </a:r>
            <a:r>
              <a:rPr lang="uk-UA" sz="1200" dirty="0" smtClean="0">
                <a:solidFill>
                  <a:schemeClr val="accent1"/>
                </a:solidFill>
              </a:rPr>
              <a:t>- </a:t>
            </a:r>
            <a:r>
              <a:rPr lang="uk-UA" sz="1200" dirty="0" smtClean="0">
                <a:solidFill>
                  <a:schemeClr val="accent1"/>
                </a:solidFill>
              </a:rPr>
              <a:t>це набір комп’ютерних програм, які керують усіма пристроями комп’ютера і забезпечують взаємодію з користувачем та прикладними програмами.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12524" y="1228675"/>
            <a:ext cx="3219776" cy="33402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uk-UA" b="1" dirty="0" smtClean="0">
                <a:solidFill>
                  <a:schemeClr val="accent1"/>
                </a:solidFill>
              </a:rPr>
              <a:t>Цей ПК (Мій комп’ютер)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uk-UA" b="1" dirty="0" smtClean="0">
                <a:solidFill>
                  <a:schemeClr val="accent1"/>
                </a:solidFill>
              </a:rPr>
              <a:t>Папка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uk-UA" b="1" dirty="0" err="1" smtClean="0">
                <a:solidFill>
                  <a:schemeClr val="accent1"/>
                </a:solidFill>
              </a:rPr>
              <a:t>Вебпереглядач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uk-UA" b="1" dirty="0" smtClean="0">
                <a:solidFill>
                  <a:schemeClr val="accent1"/>
                </a:solidFill>
              </a:rPr>
              <a:t>Меню «Пуск»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uk-UA" b="1" dirty="0" smtClean="0">
                <a:solidFill>
                  <a:schemeClr val="accent1"/>
                </a:solidFill>
              </a:rPr>
              <a:t>Панель завдань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uk-UA" b="1" dirty="0" smtClean="0">
                <a:solidFill>
                  <a:schemeClr val="accent1"/>
                </a:solidFill>
              </a:rPr>
              <a:t>Кошик</a:t>
            </a:r>
            <a:endParaRPr lang="ru-RU" b="1" dirty="0" smtClean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</a:pPr>
            <a:r>
              <a:rPr lang="uk-UA" b="1" dirty="0" smtClean="0">
                <a:solidFill>
                  <a:schemeClr val="accent1"/>
                </a:solidFill>
              </a:rPr>
              <a:t>Панель мови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22769" t="8556" r="22715" b="5894"/>
          <a:stretch/>
        </p:blipFill>
        <p:spPr bwMode="auto">
          <a:xfrm>
            <a:off x="0" y="0"/>
            <a:ext cx="5770179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За допомогою миші можна виконати наступні дії: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520600" cy="1493504"/>
          </a:xfrm>
        </p:spPr>
        <p:txBody>
          <a:bodyPr/>
          <a:lstStyle/>
          <a:p>
            <a:pPr lvl="0"/>
            <a:r>
              <a:rPr lang="uk-UA" b="1" dirty="0" smtClean="0">
                <a:solidFill>
                  <a:schemeClr val="accent1"/>
                </a:solidFill>
              </a:rPr>
              <a:t>Виділити </a:t>
            </a:r>
            <a:r>
              <a:rPr lang="uk-UA" b="1" i="1" dirty="0" smtClean="0">
                <a:solidFill>
                  <a:schemeClr val="accent1"/>
                </a:solidFill>
              </a:rPr>
              <a:t>(1ЛКМ)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0"/>
            <a:r>
              <a:rPr lang="uk-UA" b="1" dirty="0" smtClean="0">
                <a:solidFill>
                  <a:schemeClr val="accent1"/>
                </a:solidFill>
              </a:rPr>
              <a:t>Перетягнути </a:t>
            </a:r>
            <a:r>
              <a:rPr lang="uk-UA" b="1" i="1" dirty="0" smtClean="0">
                <a:solidFill>
                  <a:schemeClr val="accent1"/>
                </a:solidFill>
              </a:rPr>
              <a:t>(зажати ЛКМ)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0"/>
            <a:r>
              <a:rPr lang="uk-UA" b="1" dirty="0" smtClean="0">
                <a:solidFill>
                  <a:schemeClr val="accent1"/>
                </a:solidFill>
              </a:rPr>
              <a:t>Видалити </a:t>
            </a:r>
            <a:r>
              <a:rPr lang="uk-UA" b="1" i="1" dirty="0" smtClean="0">
                <a:solidFill>
                  <a:schemeClr val="accent1"/>
                </a:solidFill>
              </a:rPr>
              <a:t>(ПКМ – видалити)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0"/>
            <a:r>
              <a:rPr lang="uk-UA" b="1" dirty="0" smtClean="0">
                <a:solidFill>
                  <a:schemeClr val="accent1"/>
                </a:solidFill>
              </a:rPr>
              <a:t>Запустити програму </a:t>
            </a:r>
            <a:r>
              <a:rPr lang="uk-UA" b="1" i="1" dirty="0" smtClean="0">
                <a:solidFill>
                  <a:schemeClr val="accent1"/>
                </a:solidFill>
              </a:rPr>
              <a:t>(2ЛКМ або ПКМ – відкрити)</a:t>
            </a:r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3554" name="Picture 2" descr="🖱 Комп'ютерна мишка HyperX Pulsefire Surge (HX-MC002B) - купити в Києві,  Харкові, Одесі, Україні - ціна, відгуки | AKS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93" y="2570905"/>
            <a:ext cx="3796314" cy="2572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Операції з вікнами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520600" cy="7262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Вікно програми – це область екрана, яка містить робочу зону для відображення інформації та значки для керування вікном.</a:t>
            </a:r>
            <a:endParaRPr lang="ru-RU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2448" t="31369" r="21432" b="17015"/>
          <a:stretch/>
        </p:blipFill>
        <p:spPr bwMode="auto">
          <a:xfrm>
            <a:off x="357352" y="2123090"/>
            <a:ext cx="6001407" cy="3020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248" y="2102070"/>
            <a:ext cx="830318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11310" y="2768608"/>
            <a:ext cx="2448911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Згорнути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Закрити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Розгорнути на весь екран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Повернутися до попередніх розмірів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Усунення простих несправностей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1697" y="2279708"/>
            <a:ext cx="4067503" cy="15880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chemeClr val="accent1"/>
                </a:solidFill>
              </a:rPr>
              <a:t>ALT+Ctrl+Del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25602" name="Picture 2" descr="Диспетчер завдань - Стандартні програми ОС Windows. Призначення та  характеристи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561" y="1198180"/>
            <a:ext cx="3974231" cy="3756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7" y="52550"/>
            <a:ext cx="8520600" cy="801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зошитом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8294" t="2357" r="9591" b="4236"/>
          <a:stretch>
            <a:fillRect/>
          </a:stretch>
        </p:blipFill>
        <p:spPr bwMode="auto">
          <a:xfrm>
            <a:off x="3647089" y="903890"/>
            <a:ext cx="2774731" cy="42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4860" r="8649"/>
          <a:stretch>
            <a:fillRect/>
          </a:stretch>
        </p:blipFill>
        <p:spPr bwMode="auto">
          <a:xfrm>
            <a:off x="325821" y="891735"/>
            <a:ext cx="2732689" cy="421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350" y="1552575"/>
            <a:ext cx="1247775" cy="18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" y="1857375"/>
            <a:ext cx="1247775" cy="18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0700" y="2254250"/>
            <a:ext cx="1247775" cy="18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7525" y="3613150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2400" y="3590925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17750" y="3571875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3250" y="4222750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95425" y="4191000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63800" y="4181475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0225" y="4797425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35100" y="4752975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01875" y="4730750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34100" y="3590926"/>
            <a:ext cx="152400" cy="146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19750" y="3879850"/>
            <a:ext cx="168275" cy="1619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68850" y="4156075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54525" y="4425950"/>
            <a:ext cx="139700" cy="13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97549" y="4803775"/>
            <a:ext cx="174625" cy="1650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182</Words>
  <Application>Microsoft Office PowerPoint</Application>
  <PresentationFormat>Экран (16:9)</PresentationFormat>
  <Paragraphs>46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Amatic SC</vt:lpstr>
      <vt:lpstr>Source Code Pro</vt:lpstr>
      <vt:lpstr>Times New Roman</vt:lpstr>
      <vt:lpstr>Calibri</vt:lpstr>
      <vt:lpstr>Beach Day</vt:lpstr>
      <vt:lpstr>Комп’ютерні програми</vt:lpstr>
      <vt:lpstr>Поставити у відповідність</vt:lpstr>
      <vt:lpstr>Слайд 3</vt:lpstr>
      <vt:lpstr>Слайд 4</vt:lpstr>
      <vt:lpstr>Слайд 5</vt:lpstr>
      <vt:lpstr>За допомогою миші можна виконати наступні дії:</vt:lpstr>
      <vt:lpstr>Операції з вікнами</vt:lpstr>
      <vt:lpstr>Усунення простих несправностей</vt:lpstr>
      <vt:lpstr>Робота з зошитом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Комп’ютерні програми</dc:title>
  <cp:lastModifiedBy>Елена Шевченко</cp:lastModifiedBy>
  <cp:revision>8</cp:revision>
  <dcterms:modified xsi:type="dcterms:W3CDTF">2021-11-04T07:35:20Z</dcterms:modified>
</cp:coreProperties>
</file>