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49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20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8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3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16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56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5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4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1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03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05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B2EC-0DCF-4319-A4BC-A12CA0E4D228}" type="datetimeFigureOut">
              <a:rPr lang="uk-UA" smtClean="0"/>
              <a:t>25.10.2022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D5F1-A99A-44C3-9887-B3F3487D4A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5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axuct.at.ua/tests/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дії солдата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56509" y="3901296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Розділ 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uk-UA" dirty="0" smtClean="0">
                <a:solidFill>
                  <a:srgbClr val="FFFF00"/>
                </a:solidFill>
              </a:rPr>
              <a:t>тактична підготовка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867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Способи нанесення бойового маскувального гриму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69657"/>
              </p:ext>
            </p:extLst>
          </p:nvPr>
        </p:nvGraphicFramePr>
        <p:xfrm>
          <a:off x="1" y="1620737"/>
          <a:ext cx="7132320" cy="42397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4281">
                  <a:extLst>
                    <a:ext uri="{9D8B030D-6E8A-4147-A177-3AD203B41FA5}">
                      <a16:colId xmlns:a16="http://schemas.microsoft.com/office/drawing/2014/main" val="2159582581"/>
                    </a:ext>
                  </a:extLst>
                </a:gridCol>
                <a:gridCol w="3568039">
                  <a:extLst>
                    <a:ext uri="{9D8B030D-6E8A-4147-A177-3AD203B41FA5}">
                      <a16:colId xmlns:a16="http://schemas.microsoft.com/office/drawing/2014/main" val="3357566865"/>
                    </a:ext>
                  </a:extLst>
                </a:gridCol>
              </a:tblGrid>
              <a:tr h="553669">
                <a:tc>
                  <a:txBody>
                    <a:bodyPr/>
                    <a:lstStyle/>
                    <a:p>
                      <a:r>
                        <a:rPr lang="uk-UA" dirty="0" smtClean="0"/>
                        <a:t>Частини голови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Кольори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14379"/>
                  </a:ext>
                </a:extLst>
              </a:tr>
              <a:tr h="1365210">
                <a:tc>
                  <a:txBody>
                    <a:bodyPr/>
                    <a:lstStyle/>
                    <a:p>
                      <a:r>
                        <a:rPr lang="uk-UA" dirty="0" smtClean="0"/>
                        <a:t>Заглиблення</a:t>
                      </a:r>
                      <a:r>
                        <a:rPr lang="uk-UA" baseline="0" dirty="0" smtClean="0"/>
                        <a:t> обличчя(навколо очей, скроні, під носом, нижня губа)</a:t>
                      </a:r>
                    </a:p>
                    <a:p>
                      <a:r>
                        <a:rPr lang="uk-UA" baseline="0" dirty="0" smtClean="0"/>
                        <a:t>Решта ділянок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Світло-коричневий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Темніші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49736"/>
                  </a:ext>
                </a:extLst>
              </a:tr>
              <a:tr h="955647">
                <a:tc>
                  <a:txBody>
                    <a:bodyPr/>
                    <a:lstStyle/>
                    <a:p>
                      <a:r>
                        <a:rPr lang="uk-UA" dirty="0" smtClean="0"/>
                        <a:t>Виступаючі(чоло,</a:t>
                      </a:r>
                      <a:r>
                        <a:rPr lang="uk-UA" baseline="0" dirty="0" smtClean="0"/>
                        <a:t> ніс, щоки, вуха, підборіддя)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Темні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99569"/>
                  </a:ext>
                </a:extLst>
              </a:tr>
              <a:tr h="1365210">
                <a:tc gridSpan="2">
                  <a:txBody>
                    <a:bodyPr/>
                    <a:lstStyle/>
                    <a:p>
                      <a:r>
                        <a:rPr lang="uk-UA" dirty="0" smtClean="0"/>
                        <a:t>Наносять широкими непаралельними діагоналями темно-зеленою</a:t>
                      </a:r>
                      <a:r>
                        <a:rPr lang="uk-UA" baseline="0" dirty="0" smtClean="0"/>
                        <a:t> чи чорного кольори, починаючи від чола і скронь.</a:t>
                      </a:r>
                    </a:p>
                    <a:p>
                      <a:r>
                        <a:rPr lang="uk-UA" baseline="0" dirty="0" smtClean="0"/>
                        <a:t>Способи змивання: вода, вологі серветки.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90888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1620737"/>
            <a:ext cx="5147827" cy="40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642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Маскування зброї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806335"/>
            <a:ext cx="6069676" cy="605166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Засоби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камуфляжна сітка(надягається на приклад, ремінь та оптичний приціл снайперської гвинтівки)</a:t>
            </a:r>
          </a:p>
          <a:p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- камуфляжна </a:t>
            </a:r>
            <a:r>
              <a:rPr lang="uk-UA" dirty="0" err="1" smtClean="0">
                <a:solidFill>
                  <a:srgbClr val="FFFF00"/>
                </a:solidFill>
              </a:rPr>
              <a:t>самоклейна</a:t>
            </a:r>
            <a:r>
              <a:rPr lang="uk-UA" dirty="0" smtClean="0">
                <a:solidFill>
                  <a:srgbClr val="FFFF00"/>
                </a:solidFill>
              </a:rPr>
              <a:t> стрічка</a:t>
            </a:r>
          </a:p>
          <a:p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- бинт</a:t>
            </a:r>
          </a:p>
          <a:p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- тканина(обмотати </a:t>
            </a:r>
            <a:r>
              <a:rPr lang="uk-UA" dirty="0" err="1" smtClean="0">
                <a:solidFill>
                  <a:srgbClr val="FFFF00"/>
                </a:solidFill>
              </a:rPr>
              <a:t>антабку</a:t>
            </a:r>
            <a:r>
              <a:rPr lang="uk-UA" dirty="0" smtClean="0">
                <a:solidFill>
                  <a:srgbClr val="FFFF00"/>
                </a:solidFill>
              </a:rPr>
              <a:t> і </a:t>
            </a:r>
            <a:r>
              <a:rPr lang="uk-UA" dirty="0" err="1" smtClean="0">
                <a:solidFill>
                  <a:srgbClr val="FFFF00"/>
                </a:solidFill>
              </a:rPr>
              <a:t>карабінчики</a:t>
            </a:r>
            <a:r>
              <a:rPr lang="uk-UA" dirty="0" smtClean="0">
                <a:solidFill>
                  <a:srgbClr val="FFFF00"/>
                </a:solidFill>
              </a:rPr>
              <a:t> зброї)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НЕ МОЖНА ЩОБ ТОРКАЛИСЯ ЕЛЕМЕНТИ КАМУФЛЯЖУ, ЗАТВОРУ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72" y="4862329"/>
            <a:ext cx="5082088" cy="1380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74" y="2619213"/>
            <a:ext cx="2826564" cy="1459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06" y="3429000"/>
            <a:ext cx="2791663" cy="1276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74" y="912397"/>
            <a:ext cx="3333641" cy="16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Домашнє завдання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На підвищення рівня компетентності </a:t>
            </a:r>
            <a:r>
              <a:rPr lang="uk-UA" dirty="0">
                <a:solidFill>
                  <a:srgbClr val="FFFF00"/>
                </a:solidFill>
              </a:rPr>
              <a:t>–     Адреса  сайту  - </a:t>
            </a:r>
            <a:r>
              <a:rPr lang="uk-UA" dirty="0">
                <a:solidFill>
                  <a:srgbClr val="FFFF00"/>
                </a:solidFill>
                <a:hlinkClick r:id="rId4"/>
              </a:rPr>
              <a:t>http://3axuct.at.ua/tests/7</a:t>
            </a:r>
            <a:r>
              <a:rPr lang="uk-UA" dirty="0">
                <a:solidFill>
                  <a:srgbClr val="FFFF00"/>
                </a:solidFill>
              </a:rPr>
              <a:t>  та електронний підручник з Захисту Вітчизни. 10 клас. Гнатюк - Нова програма</a:t>
            </a:r>
            <a:endParaRPr lang="uk-UA" b="1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§ 17. ІНДИВІДУАЛЬНІ ДІЇ СОЛДАТА ТА ВЗАЄМОДІЇ У СКЛАДІ ДВІЙОК І ГРУП</a:t>
            </a:r>
          </a:p>
          <a:p>
            <a:r>
              <a:rPr lang="uk-UA" dirty="0">
                <a:solidFill>
                  <a:srgbClr val="FFFF00"/>
                </a:solidFill>
              </a:rPr>
              <a:t>вивчити і знати: </a:t>
            </a:r>
          </a:p>
          <a:p>
            <a:r>
              <a:rPr lang="uk-UA" dirty="0">
                <a:solidFill>
                  <a:srgbClr val="FFFF00"/>
                </a:solidFill>
              </a:rPr>
              <a:t>1. Використання укриття на полі бою та рельєфності поверхні землі..</a:t>
            </a:r>
          </a:p>
          <a:p>
            <a:r>
              <a:rPr lang="uk-UA" dirty="0">
                <a:solidFill>
                  <a:srgbClr val="FFFF00"/>
                </a:solidFill>
              </a:rPr>
              <a:t>2. Нанесення гриму.  </a:t>
            </a:r>
          </a:p>
          <a:p>
            <a:r>
              <a:rPr lang="uk-UA" dirty="0">
                <a:solidFill>
                  <a:srgbClr val="FFFF00"/>
                </a:solidFill>
              </a:rPr>
              <a:t>3. Маскування зброї.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Відповіді до тесту </a:t>
            </a:r>
            <a:r>
              <a:rPr lang="uk-UA" b="1" dirty="0">
                <a:solidFill>
                  <a:srgbClr val="FFFF00"/>
                </a:solidFill>
              </a:rPr>
              <a:t>«Індивідуальні дії солдата та взаємодії у складі двійок та груп».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217920"/>
            <a:ext cx="12192000" cy="6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За кожну правильну відповідь на запитання – 2 бали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962041"/>
            <a:ext cx="57607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Правильна відповідь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А, б, г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Б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А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В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Б</a:t>
            </a:r>
          </a:p>
          <a:p>
            <a:r>
              <a:rPr lang="uk-UA" sz="2800" dirty="0">
                <a:solidFill>
                  <a:srgbClr val="FFFF00"/>
                </a:solidFill>
              </a:rPr>
              <a:t>В</a:t>
            </a:r>
            <a:endParaRPr lang="uk-UA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22157"/>
              </p:ext>
            </p:extLst>
          </p:nvPr>
        </p:nvGraphicFramePr>
        <p:xfrm>
          <a:off x="0" y="1931723"/>
          <a:ext cx="12192000" cy="428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3867167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736766714"/>
                    </a:ext>
                  </a:extLst>
                </a:gridCol>
              </a:tblGrid>
              <a:tr h="60687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Номер запитання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Правильна відповідь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240477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А,</a:t>
                      </a:r>
                      <a:r>
                        <a:rPr lang="uk-UA" baseline="0" dirty="0" smtClean="0"/>
                        <a:t> Б,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5748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81569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615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54336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20157"/>
                  </a:ext>
                </a:extLst>
              </a:tr>
              <a:tr h="613221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8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Хід уроку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1. Використання укриття на полі бою та рельєфності поверхні землі.</a:t>
            </a:r>
          </a:p>
          <a:p>
            <a:r>
              <a:rPr lang="uk-UA" dirty="0">
                <a:solidFill>
                  <a:srgbClr val="FFFF00"/>
                </a:solidFill>
              </a:rPr>
              <a:t>2. Нанесення гриму.  </a:t>
            </a:r>
          </a:p>
          <a:p>
            <a:r>
              <a:rPr lang="uk-UA" dirty="0">
                <a:solidFill>
                  <a:srgbClr val="FFFF00"/>
                </a:solidFill>
              </a:rPr>
              <a:t>3. Маскування зброї.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95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Основи природного маскування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54874" y="3838907"/>
            <a:ext cx="3581400" cy="435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Найнадійніші засоби</a:t>
            </a:r>
            <a:endParaRPr lang="uk-UA" b="1" dirty="0">
              <a:solidFill>
                <a:srgbClr val="FF0000"/>
              </a:solidFill>
            </a:endParaRPr>
          </a:p>
        </p:txBody>
      </p:sp>
      <p:cxnSp>
        <p:nvCxnSpPr>
          <p:cNvPr id="6" name="Пряма зі стрілкою 5"/>
          <p:cNvCxnSpPr/>
          <p:nvPr/>
        </p:nvCxnSpPr>
        <p:spPr>
          <a:xfrm flipH="1">
            <a:off x="2912464" y="4063629"/>
            <a:ext cx="1489206" cy="25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751124"/>
            <a:ext cx="2912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Заритися в землю</a:t>
            </a:r>
            <a:endParaRPr lang="uk-UA" sz="2800" dirty="0">
              <a:solidFill>
                <a:srgbClr val="FFFF00"/>
              </a:solidFill>
            </a:endParaRPr>
          </a:p>
        </p:txBody>
      </p:sp>
      <p:cxnSp>
        <p:nvCxnSpPr>
          <p:cNvPr id="8" name="Пряма зі стрілкою 7"/>
          <p:cNvCxnSpPr/>
          <p:nvPr/>
        </p:nvCxnSpPr>
        <p:spPr>
          <a:xfrm>
            <a:off x="6033065" y="4244971"/>
            <a:ext cx="1975" cy="915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15642" y="5171221"/>
            <a:ext cx="381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Місцеві і підручні матеріали</a:t>
            </a:r>
          </a:p>
          <a:p>
            <a:r>
              <a:rPr lang="uk-UA" sz="2000" dirty="0" smtClean="0">
                <a:solidFill>
                  <a:srgbClr val="FFFF00"/>
                </a:solidFill>
              </a:rPr>
              <a:t>(гілки, дерева, солома, дерен, верхній шар </a:t>
            </a:r>
            <a:r>
              <a:rPr lang="uk-UA" sz="2000" dirty="0" err="1" smtClean="0">
                <a:solidFill>
                  <a:srgbClr val="FFFF00"/>
                </a:solidFill>
              </a:rPr>
              <a:t>грунту</a:t>
            </a:r>
            <a:r>
              <a:rPr lang="uk-UA" sz="2000" dirty="0" smtClean="0">
                <a:solidFill>
                  <a:srgbClr val="FFFF00"/>
                </a:solidFill>
              </a:rPr>
              <a:t>, сніг)</a:t>
            </a:r>
            <a:endParaRPr lang="uk-UA" sz="2000" dirty="0">
              <a:solidFill>
                <a:srgbClr val="FFFF00"/>
              </a:solidFill>
            </a:endParaRPr>
          </a:p>
        </p:txBody>
      </p:sp>
      <p:cxnSp>
        <p:nvCxnSpPr>
          <p:cNvPr id="13" name="Пряма зі стрілкою 12"/>
          <p:cNvCxnSpPr/>
          <p:nvPr/>
        </p:nvCxnSpPr>
        <p:spPr>
          <a:xfrm>
            <a:off x="7689478" y="4088675"/>
            <a:ext cx="964681" cy="16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51621" y="3788064"/>
            <a:ext cx="3899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Нерівності рельєфу і дрібні складки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(лощини, яри, горби, канави, ями, воронки)</a:t>
            </a:r>
            <a:endParaRPr lang="uk-UA" sz="2800" dirty="0">
              <a:solidFill>
                <a:srgbClr val="FFFF00"/>
              </a:solidFill>
            </a:endParaRPr>
          </a:p>
        </p:txBody>
      </p:sp>
      <p:cxnSp>
        <p:nvCxnSpPr>
          <p:cNvPr id="20" name="Пряма зі стрілкою 19"/>
          <p:cNvCxnSpPr>
            <a:endCxn id="27" idx="2"/>
          </p:cNvCxnSpPr>
          <p:nvPr/>
        </p:nvCxnSpPr>
        <p:spPr>
          <a:xfrm flipV="1">
            <a:off x="7248436" y="2717451"/>
            <a:ext cx="455196" cy="1124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69901" y="2194231"/>
            <a:ext cx="168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Природні</a:t>
            </a:r>
            <a:r>
              <a:rPr lang="uk-UA" dirty="0" smtClean="0"/>
              <a:t> </a:t>
            </a:r>
            <a:endParaRPr lang="uk-UA" dirty="0"/>
          </a:p>
        </p:txBody>
      </p:sp>
      <p:cxnSp>
        <p:nvCxnSpPr>
          <p:cNvPr id="23" name="Пряма зі стрілкою 22"/>
          <p:cNvCxnSpPr>
            <a:endCxn id="22" idx="2"/>
          </p:cNvCxnSpPr>
          <p:nvPr/>
        </p:nvCxnSpPr>
        <p:spPr>
          <a:xfrm flipH="1" flipV="1">
            <a:off x="4513049" y="2717451"/>
            <a:ext cx="102594" cy="1104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5943" y="2194231"/>
            <a:ext cx="137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Технічні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FFFF00"/>
                </a:solidFill>
              </a:rPr>
              <a:t>Маскування</a:t>
            </a:r>
            <a:endParaRPr lang="uk-UA" sz="8000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90688"/>
            <a:ext cx="6526876" cy="5032375"/>
          </a:xfrm>
        </p:spPr>
        <p:txBody>
          <a:bodyPr>
            <a:normAutofit fontScale="92500"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У військовій справі</a:t>
            </a:r>
            <a:r>
              <a:rPr lang="uk-UA" sz="3600" dirty="0">
                <a:solidFill>
                  <a:srgbClr val="FFFF00"/>
                </a:solidFill>
              </a:rPr>
              <a:t> — </a:t>
            </a:r>
            <a:r>
              <a:rPr lang="uk-UA" sz="3600" dirty="0" smtClean="0">
                <a:solidFill>
                  <a:srgbClr val="FFFF00"/>
                </a:solidFill>
              </a:rPr>
              <a:t>вид бойового забезпечення, </a:t>
            </a:r>
            <a:r>
              <a:rPr lang="uk-UA" sz="3600" dirty="0">
                <a:solidFill>
                  <a:srgbClr val="FFFF00"/>
                </a:solidFill>
              </a:rPr>
              <a:t>що організовується та здійснюється у </a:t>
            </a:r>
            <a:r>
              <a:rPr lang="uk-UA" sz="3600" dirty="0" smtClean="0">
                <a:solidFill>
                  <a:srgbClr val="FFFF00"/>
                </a:solidFill>
              </a:rPr>
              <a:t>воєнний </a:t>
            </a:r>
            <a:r>
              <a:rPr lang="uk-UA" sz="3600" dirty="0">
                <a:solidFill>
                  <a:srgbClr val="FFFF00"/>
                </a:solidFill>
              </a:rPr>
              <a:t>та мирний час з метою приховування від противника складу сил власних військ і введення його в оману стосовно власних намірів та розташування своїх військ, споруд, вогневих позицій тощо. 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77" y="2117566"/>
            <a:ext cx="5834823" cy="3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Маскування бійця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36" y="1663933"/>
            <a:ext cx="3212263" cy="5185149"/>
          </a:xfrm>
        </p:spPr>
      </p:pic>
      <p:cxnSp>
        <p:nvCxnSpPr>
          <p:cNvPr id="6" name="Пряма зі стрілкою 5"/>
          <p:cNvCxnSpPr/>
          <p:nvPr/>
        </p:nvCxnSpPr>
        <p:spPr>
          <a:xfrm>
            <a:off x="2643447" y="1922104"/>
            <a:ext cx="2692562" cy="5637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4193" y="1627948"/>
            <a:ext cx="14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Обличчя</a:t>
            </a:r>
            <a:endParaRPr lang="uk-UA" dirty="0">
              <a:solidFill>
                <a:srgbClr val="FFFF00"/>
              </a:solidFill>
            </a:endParaRPr>
          </a:p>
        </p:txBody>
      </p:sp>
      <p:cxnSp>
        <p:nvCxnSpPr>
          <p:cNvPr id="9" name="Пряма зі стрілкою 8"/>
          <p:cNvCxnSpPr/>
          <p:nvPr/>
        </p:nvCxnSpPr>
        <p:spPr>
          <a:xfrm>
            <a:off x="3516284" y="4172210"/>
            <a:ext cx="2285237" cy="254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8712" y="3868916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Відкриті ділянки тіла</a:t>
            </a:r>
            <a:endParaRPr lang="uk-UA" sz="2800" dirty="0">
              <a:solidFill>
                <a:srgbClr val="FFFF00"/>
              </a:solidFill>
            </a:endParaRPr>
          </a:p>
        </p:txBody>
      </p:sp>
      <p:cxnSp>
        <p:nvCxnSpPr>
          <p:cNvPr id="11" name="Пряма зі стрілкою 10"/>
          <p:cNvCxnSpPr/>
          <p:nvPr/>
        </p:nvCxnSpPr>
        <p:spPr>
          <a:xfrm flipH="1">
            <a:off x="5892960" y="2814682"/>
            <a:ext cx="2178697" cy="4421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2743" y="2553072"/>
            <a:ext cx="90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Одяг</a:t>
            </a:r>
            <a:endParaRPr lang="uk-UA" dirty="0">
              <a:solidFill>
                <a:srgbClr val="FFFF00"/>
              </a:solidFill>
            </a:endParaRPr>
          </a:p>
        </p:txBody>
      </p:sp>
      <p:cxnSp>
        <p:nvCxnSpPr>
          <p:cNvPr id="16" name="Пряма зі стрілкою 15"/>
          <p:cNvCxnSpPr/>
          <p:nvPr/>
        </p:nvCxnSpPr>
        <p:spPr>
          <a:xfrm flipH="1">
            <a:off x="6096000" y="4011446"/>
            <a:ext cx="2291542" cy="306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25419" y="3677066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Зброя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Бойовий грим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7076" y="1690688"/>
            <a:ext cx="5237019" cy="4351338"/>
          </a:xfrm>
        </p:spPr>
        <p:txBody>
          <a:bodyPr/>
          <a:lstStyle/>
          <a:p>
            <a:r>
              <a:rPr lang="uk-UA" sz="3200" dirty="0" smtClean="0">
                <a:solidFill>
                  <a:srgbClr val="FFFF00"/>
                </a:solidFill>
              </a:rPr>
              <a:t>Природні компоненти(суміш золи з </a:t>
            </a:r>
            <a:r>
              <a:rPr lang="uk-UA" sz="3200" dirty="0" err="1" smtClean="0">
                <a:solidFill>
                  <a:srgbClr val="FFFF00"/>
                </a:solidFill>
              </a:rPr>
              <a:t>грунтом</a:t>
            </a:r>
            <a:r>
              <a:rPr lang="uk-UA" sz="3200" dirty="0" smtClean="0">
                <a:solidFill>
                  <a:srgbClr val="FFFF00"/>
                </a:solidFill>
              </a:rPr>
              <a:t> або травою)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Недоліки: зола – не просто змивається;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</a:rPr>
              <a:t>с</a:t>
            </a:r>
            <a:r>
              <a:rPr lang="uk-UA" sz="3200" dirty="0" smtClean="0">
                <a:solidFill>
                  <a:srgbClr val="FF0000"/>
                </a:solidFill>
              </a:rPr>
              <a:t>ок трави – </a:t>
            </a:r>
            <a:r>
              <a:rPr lang="uk-UA" sz="3200" dirty="0" err="1" smtClean="0">
                <a:solidFill>
                  <a:srgbClr val="FF0000"/>
                </a:solidFill>
              </a:rPr>
              <a:t>можить</a:t>
            </a:r>
            <a:r>
              <a:rPr lang="uk-UA" sz="3200" dirty="0" smtClean="0">
                <a:solidFill>
                  <a:srgbClr val="FF0000"/>
                </a:solidFill>
              </a:rPr>
              <a:t> спричинити алергію чи опіки</a:t>
            </a:r>
          </a:p>
          <a:p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7480" y="2055813"/>
            <a:ext cx="56036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Маскувальні фарби(спеціальні, </a:t>
            </a:r>
            <a:r>
              <a:rPr lang="uk-UA" sz="3200" dirty="0" err="1" smtClean="0">
                <a:solidFill>
                  <a:srgbClr val="FFFF00"/>
                </a:solidFill>
              </a:rPr>
              <a:t>фірменні</a:t>
            </a:r>
            <a:r>
              <a:rPr lang="uk-UA" sz="3200" dirty="0" smtClean="0">
                <a:solidFill>
                  <a:srgbClr val="FFFF00"/>
                </a:solidFill>
              </a:rPr>
              <a:t>, 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з натуральних компонентів)</a:t>
            </a:r>
          </a:p>
          <a:p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08" y="3674225"/>
            <a:ext cx="5434792" cy="3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Маскувальні фарби(водостійкі, за кольором типу місцевості чи довкілля)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555" y="1917065"/>
            <a:ext cx="3293226" cy="435133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Крем-фарба(в тубах чи балонах). Наносять руками</a:t>
            </a:r>
            <a:endParaRPr lang="uk-UA" dirty="0">
              <a:solidFill>
                <a:srgbClr val="FFFF00"/>
              </a:solidFill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3449781" y="1917065"/>
            <a:ext cx="0" cy="4425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8074428" y="1964272"/>
            <a:ext cx="0" cy="4425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9781" y="1964272"/>
            <a:ext cx="4624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Фарба-</a:t>
            </a:r>
            <a:r>
              <a:rPr lang="uk-UA" sz="2800" dirty="0" err="1" smtClean="0">
                <a:solidFill>
                  <a:srgbClr val="FFFF00"/>
                </a:solidFill>
              </a:rPr>
              <a:t>спрей</a:t>
            </a:r>
            <a:r>
              <a:rPr lang="uk-UA" sz="2800" dirty="0" smtClean="0">
                <a:solidFill>
                  <a:srgbClr val="FFFF00"/>
                </a:solidFill>
              </a:rPr>
              <a:t>(балони різного об</a:t>
            </a:r>
            <a:r>
              <a:rPr lang="en-US" sz="2800" dirty="0" smtClean="0">
                <a:solidFill>
                  <a:srgbClr val="FFFF00"/>
                </a:solidFill>
              </a:rPr>
              <a:t>’</a:t>
            </a:r>
            <a:r>
              <a:rPr lang="uk-UA" sz="2800" dirty="0" err="1" smtClean="0">
                <a:solidFill>
                  <a:srgbClr val="FFFF00"/>
                </a:solidFill>
              </a:rPr>
              <a:t>єму</a:t>
            </a:r>
            <a:r>
              <a:rPr lang="uk-UA" sz="2800" dirty="0" smtClean="0">
                <a:solidFill>
                  <a:srgbClr val="FFFF00"/>
                </a:solidFill>
              </a:rPr>
              <a:t>).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Наносять розпилювачем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7702" y="196427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Паста</a:t>
            </a: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6" y="3607753"/>
            <a:ext cx="2810741" cy="2248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75" y="3503737"/>
            <a:ext cx="1740980" cy="26101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51" y="2822631"/>
            <a:ext cx="2474406" cy="33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Кольори маскувальної фарби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555" y="1917065"/>
            <a:ext cx="3293226" cy="435133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Влітку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Зелений, Коричневий,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Темно-синій,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Темно-бордовий.</a:t>
            </a:r>
            <a:endParaRPr lang="uk-UA" dirty="0">
              <a:solidFill>
                <a:srgbClr val="FFFF00"/>
              </a:solidFill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3449781" y="1917065"/>
            <a:ext cx="0" cy="4425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8074428" y="1964272"/>
            <a:ext cx="0" cy="4425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9781" y="1964272"/>
            <a:ext cx="4624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Взимку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Білий,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Сірий.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1411" y="1964272"/>
            <a:ext cx="3865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Пісочна місцевість(пустеля)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Світло-коричневий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332</Words>
  <Application>Microsoft Office PowerPoint</Application>
  <PresentationFormat>Широкий екран</PresentationFormat>
  <Paragraphs>95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Індивідуальні дії солдата</vt:lpstr>
      <vt:lpstr>Відповіді до тесту «Індивідуальні дії солдата та взаємодії у складі двійок та груп».</vt:lpstr>
      <vt:lpstr>Хід уроку</vt:lpstr>
      <vt:lpstr>Основи природного маскування</vt:lpstr>
      <vt:lpstr>Маскування</vt:lpstr>
      <vt:lpstr>Маскування бійця</vt:lpstr>
      <vt:lpstr>Бойовий грим</vt:lpstr>
      <vt:lpstr>Маскувальні фарби(водостійкі, за кольором типу місцевості чи довкілля)</vt:lpstr>
      <vt:lpstr>Кольори маскувальної фарби</vt:lpstr>
      <vt:lpstr>Способи нанесення бойового маскувального гриму</vt:lpstr>
      <vt:lpstr>Маскування зброї</vt:lpstr>
      <vt:lpstr>Домашнє завдання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Індивідуальні дії солдата</dc:title>
  <dc:creator>Комп'ютер</dc:creator>
  <cp:lastModifiedBy>Комп'ютер</cp:lastModifiedBy>
  <cp:revision>11</cp:revision>
  <dcterms:created xsi:type="dcterms:W3CDTF">2019-01-22T10:27:35Z</dcterms:created>
  <dcterms:modified xsi:type="dcterms:W3CDTF">2022-10-25T12:00:20Z</dcterms:modified>
</cp:coreProperties>
</file>