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509" r:id="rId3"/>
    <p:sldId id="510" r:id="rId4"/>
    <p:sldId id="511" r:id="rId5"/>
    <p:sldId id="512" r:id="rId6"/>
    <p:sldId id="513" r:id="rId7"/>
    <p:sldId id="503" r:id="rId8"/>
    <p:sldId id="504" r:id="rId9"/>
    <p:sldId id="505" r:id="rId10"/>
    <p:sldId id="506" r:id="rId11"/>
    <p:sldId id="507" r:id="rId12"/>
    <p:sldId id="508" r:id="rId13"/>
    <p:sldId id="515" r:id="rId14"/>
    <p:sldId id="514" r:id="rId15"/>
    <p:sldId id="499" r:id="rId16"/>
    <p:sldId id="516" r:id="rId17"/>
    <p:sldId id="501" r:id="rId18"/>
    <p:sldId id="276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26B"/>
    <a:srgbClr val="339933"/>
    <a:srgbClr val="FF0000"/>
    <a:srgbClr val="CC3300"/>
    <a:srgbClr val="990099"/>
    <a:srgbClr val="006600"/>
    <a:srgbClr val="00CC00"/>
    <a:srgbClr val="0000FF"/>
    <a:srgbClr val="00A8E6"/>
    <a:srgbClr val="C24D7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2" autoAdjust="0"/>
    <p:restoredTop sz="94129" autoAdjust="0"/>
  </p:normalViewPr>
  <p:slideViewPr>
    <p:cSldViewPr>
      <p:cViewPr varScale="1">
        <p:scale>
          <a:sx n="69" d="100"/>
          <a:sy n="69" d="100"/>
        </p:scale>
        <p:origin x="-13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7DABD-C727-49CC-811C-3CC655D6D80A}" type="datetimeFigureOut">
              <a:rPr lang="uk-UA" smtClean="0"/>
              <a:pPr/>
              <a:t>23.10.2022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383F7-9346-4AD5-8EFC-1D69FC14701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971356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-inf.at.ua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9"/>
            <a:ext cx="4003675" cy="4594735"/>
          </a:xfrm>
          <a:prstGeom prst="rect">
            <a:avLst/>
          </a:prstGeom>
          <a:noFill/>
        </p:spPr>
      </p:pic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3527425"/>
            <a:ext cx="9144000" cy="3357563"/>
          </a:xfrm>
          <a:prstGeom prst="rect">
            <a:avLst/>
          </a:prstGeom>
          <a:solidFill>
            <a:srgbClr val="00A8E6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3097" name="Oval 25"/>
          <p:cNvSpPr>
            <a:spLocks noChangeArrowheads="1"/>
          </p:cNvSpPr>
          <p:nvPr/>
        </p:nvSpPr>
        <p:spPr bwMode="ltGray">
          <a:xfrm>
            <a:off x="1258888" y="4508500"/>
            <a:ext cx="4248150" cy="1800225"/>
          </a:xfrm>
          <a:prstGeom prst="ellipse">
            <a:avLst/>
          </a:prstGeom>
          <a:gradFill rotWithShape="1">
            <a:gsLst>
              <a:gs pos="0">
                <a:srgbClr val="0070C0"/>
              </a:gs>
              <a:gs pos="100000">
                <a:srgbClr val="00206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86525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 sz="1200" b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86525"/>
            <a:ext cx="2895600" cy="168275"/>
          </a:xfrm>
          <a:prstGeom prst="rect">
            <a:avLst/>
          </a:prstGeom>
        </p:spPr>
        <p:txBody>
          <a:bodyPr/>
          <a:lstStyle>
            <a:lvl1pPr algn="ctr">
              <a:defRPr sz="1200" b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86525"/>
            <a:ext cx="2133600" cy="1682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5CBB50B-3705-4B77-895D-1505E85136B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9" name="Rectangle 17"/>
          <p:cNvSpPr>
            <a:spLocks noChangeArrowheads="1"/>
          </p:cNvSpPr>
          <p:nvPr userDrawn="1"/>
        </p:nvSpPr>
        <p:spPr bwMode="gray">
          <a:xfrm>
            <a:off x="0" y="3141216"/>
            <a:ext cx="9144000" cy="431800"/>
          </a:xfrm>
          <a:prstGeom prst="rect">
            <a:avLst/>
          </a:prstGeom>
          <a:solidFill>
            <a:srgbClr val="33993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3090" name="Oval 18"/>
          <p:cNvSpPr>
            <a:spLocks noChangeArrowheads="1"/>
          </p:cNvSpPr>
          <p:nvPr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172739" dir="3238358" algn="ctr" rotWithShape="0">
              <a:schemeClr val="tx1"/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092" name="Freeform 20" descr="1"/>
          <p:cNvSpPr>
            <a:spLocks/>
          </p:cNvSpPr>
          <p:nvPr/>
        </p:nvSpPr>
        <p:spPr bwMode="gray">
          <a:xfrm>
            <a:off x="1130300" y="141605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endParaRPr lang="uk-UA"/>
          </a:p>
        </p:txBody>
      </p:sp>
      <p:sp>
        <p:nvSpPr>
          <p:cNvPr id="3093" name="Freeform 21" descr="2"/>
          <p:cNvSpPr>
            <a:spLocks/>
          </p:cNvSpPr>
          <p:nvPr/>
        </p:nvSpPr>
        <p:spPr bwMode="gray">
          <a:xfrm>
            <a:off x="376238" y="2147888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endParaRPr lang="uk-UA"/>
          </a:p>
        </p:txBody>
      </p:sp>
      <p:sp>
        <p:nvSpPr>
          <p:cNvPr id="3094" name="Freeform 22" descr="55282"/>
          <p:cNvSpPr>
            <a:spLocks/>
          </p:cNvSpPr>
          <p:nvPr/>
        </p:nvSpPr>
        <p:spPr bwMode="gray">
          <a:xfrm>
            <a:off x="1085850" y="3730625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endParaRPr lang="uk-UA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24200" y="762000"/>
            <a:ext cx="5715000" cy="1828800"/>
          </a:xfrm>
        </p:spPr>
        <p:txBody>
          <a:bodyPr/>
          <a:lstStyle>
            <a:lvl1pPr algn="r"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uk-UA" noProof="0" smtClean="0"/>
              <a:t>Зразок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4343400" y="3178175"/>
            <a:ext cx="4572000" cy="3810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uk-UA" noProof="0" smtClean="0"/>
              <a:t>Зразок підзаголовка</a:t>
            </a:r>
            <a:endParaRPr lang="en-US" noProof="0" smtClean="0"/>
          </a:p>
        </p:txBody>
      </p:sp>
      <p:sp>
        <p:nvSpPr>
          <p:cNvPr id="3091" name="Freeform 19" descr="4"/>
          <p:cNvSpPr>
            <a:spLocks/>
          </p:cNvSpPr>
          <p:nvPr/>
        </p:nvSpPr>
        <p:spPr bwMode="gray">
          <a:xfrm>
            <a:off x="2625725" y="2119313"/>
            <a:ext cx="2139950" cy="3116262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endParaRPr lang="uk-UA"/>
          </a:p>
        </p:txBody>
      </p:sp>
      <p:sp>
        <p:nvSpPr>
          <p:cNvPr id="3095" name="Oval 23"/>
          <p:cNvSpPr>
            <a:spLocks noChangeArrowheads="1"/>
          </p:cNvSpPr>
          <p:nvPr/>
        </p:nvSpPr>
        <p:spPr bwMode="gray">
          <a:xfrm>
            <a:off x="1806575" y="2954338"/>
            <a:ext cx="1655763" cy="165576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" name="TextBox 1"/>
          <p:cNvSpPr txBox="1"/>
          <p:nvPr userDrawn="1"/>
        </p:nvSpPr>
        <p:spPr>
          <a:xfrm>
            <a:off x="1920416" y="2606934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i="1" dirty="0" smtClean="0">
                <a:solidFill>
                  <a:srgbClr val="339933"/>
                </a:solidFill>
              </a:rPr>
              <a:t>3</a:t>
            </a:r>
            <a:endParaRPr lang="uk-UA" sz="15000" b="1" i="1" dirty="0">
              <a:solidFill>
                <a:srgbClr val="339933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021288"/>
            <a:ext cx="5699686" cy="9912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B25CB-8942-46A9-9D64-AE57E939D9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2132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76450" cy="63373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076950" cy="633730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48C87-FF51-440B-BD72-802A9E0B7D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4973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і таблиц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аблиці 2"/>
          <p:cNvSpPr>
            <a:spLocks noGrp="1"/>
          </p:cNvSpPr>
          <p:nvPr>
            <p:ph type="tbl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r>
              <a:rPr lang="uk-UA" smtClean="0"/>
              <a:t>Вставлення таблиці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3124200" y="6553200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fld id="{AB2F4EBE-20FE-4449-88AF-F5CA261BED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7240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і діаг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іаграми 2"/>
          <p:cNvSpPr>
            <a:spLocks noGrp="1"/>
          </p:cNvSpPr>
          <p:nvPr>
            <p:ph type="chart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r>
              <a:rPr lang="uk-UA" smtClean="0"/>
              <a:t>Вставлення діаграми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3124200" y="6553200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fld id="{12AF022A-610B-40DB-863A-6B4C2942BB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92307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34282"/>
            <a:ext cx="7391400" cy="563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4D95D-8320-440D-B675-56517B76CC1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812360" y="566624"/>
            <a:ext cx="1499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rgbClr val="7030A0"/>
                </a:solidFill>
              </a:rPr>
              <a:t>3</a:t>
            </a:r>
            <a:endParaRPr lang="uk-UA" sz="4400" b="1" i="1" dirty="0">
              <a:solidFill>
                <a:srgbClr val="7030A0"/>
              </a:solidFill>
            </a:endParaRPr>
          </a:p>
        </p:txBody>
      </p:sp>
      <p:grpSp>
        <p:nvGrpSpPr>
          <p:cNvPr id="9" name="Групувати 8"/>
          <p:cNvGrpSpPr/>
          <p:nvPr userDrawn="1"/>
        </p:nvGrpSpPr>
        <p:grpSpPr>
          <a:xfrm>
            <a:off x="-15225" y="6529718"/>
            <a:ext cx="4680520" cy="328282"/>
            <a:chOff x="467544" y="6485698"/>
            <a:chExt cx="4680520" cy="328282"/>
          </a:xfrm>
        </p:grpSpPr>
        <p:pic>
          <p:nvPicPr>
            <p:cNvPr id="1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67544" y="6506203"/>
              <a:ext cx="46805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latin typeface="+mn-lt"/>
                </a:rPr>
                <a:t>© </a:t>
              </a:r>
              <a:r>
                <a:rPr lang="uk-UA" sz="1400" i="1" dirty="0" smtClean="0">
                  <a:latin typeface="+mn-lt"/>
                </a:rPr>
                <a:t>Вивчаємо інформатику        </a:t>
              </a:r>
              <a:r>
                <a:rPr lang="en-US" sz="1400" b="1" i="1" dirty="0" smtClean="0">
                  <a:latin typeface="+mn-lt"/>
                  <a:hlinkClick r:id="rId3" tooltip="Перейти на сайт"/>
                </a:rPr>
                <a:t>teach-inf.at.ua</a:t>
              </a:r>
              <a:endParaRPr lang="ru-RU" sz="1400" b="1" i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2716706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4B9E8-36A4-49AA-BF0A-4090F7111B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48505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241425"/>
            <a:ext cx="4038600" cy="524827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241425"/>
            <a:ext cx="4038600" cy="524827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AC7A6-F13F-42D1-9BDA-B8BB9D5CAC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1733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7A531-D6AF-465B-937B-58C25D280C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18037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B2264-9432-4810-A103-B0FCAC4E63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35133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365C5-E334-46A2-BE20-E564EC8594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29337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18B2A-8D94-4F14-8018-5C066F330F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46044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15983-866F-4FF3-8457-22C806021F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953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798513"/>
            <a:ext cx="9144000" cy="312737"/>
          </a:xfrm>
          <a:prstGeom prst="rect">
            <a:avLst/>
          </a:prstGeom>
          <a:solidFill>
            <a:srgbClr val="339933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white">
          <a:xfrm>
            <a:off x="0" y="0"/>
            <a:ext cx="9144000" cy="836613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414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24200" y="6553200"/>
            <a:ext cx="21336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30A211-C992-450A-A6C7-D494D91234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81000" y="1524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dirty="0" smtClean="0"/>
              <a:t>Зразок заголовка</a:t>
            </a:r>
            <a:endParaRPr lang="en-US" dirty="0" smtClean="0"/>
          </a:p>
        </p:txBody>
      </p:sp>
      <p:grpSp>
        <p:nvGrpSpPr>
          <p:cNvPr id="1041" name="Group 17"/>
          <p:cNvGrpSpPr>
            <a:grpSpLocks/>
          </p:cNvGrpSpPr>
          <p:nvPr/>
        </p:nvGrpSpPr>
        <p:grpSpPr bwMode="auto">
          <a:xfrm>
            <a:off x="7308850" y="188913"/>
            <a:ext cx="1665288" cy="1512887"/>
            <a:chOff x="4604" y="119"/>
            <a:chExt cx="1049" cy="953"/>
          </a:xfrm>
        </p:grpSpPr>
        <p:sp>
          <p:nvSpPr>
            <p:cNvPr id="1042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63500" dir="2212194" algn="ctr" rotWithShape="0">
                <a:schemeClr val="tx1"/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44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1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5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1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6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1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7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1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8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7812360" y="566624"/>
            <a:ext cx="1499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rgbClr val="7030A0"/>
                </a:solidFill>
              </a:rPr>
              <a:t>3</a:t>
            </a:r>
            <a:endParaRPr lang="uk-UA" sz="4400" b="1" i="1" dirty="0">
              <a:solidFill>
                <a:srgbClr val="7030A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13.pn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0" y="116632"/>
            <a:ext cx="5715000" cy="1828800"/>
          </a:xfrm>
        </p:spPr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Поняття веб-сторінки, її адреси. </a:t>
            </a:r>
            <a:r>
              <a:rPr lang="uk-UA" sz="3800" dirty="0" smtClean="0"/>
              <a:t>Гіперпосилання</a:t>
            </a:r>
            <a:endParaRPr lang="uk-UA" sz="3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z="1800" b="1" dirty="0" smtClean="0"/>
              <a:t>За новою програмою</a:t>
            </a:r>
            <a:endParaRPr lang="en-US" sz="1800" b="1" dirty="0"/>
          </a:p>
        </p:txBody>
      </p:sp>
      <p:sp>
        <p:nvSpPr>
          <p:cNvPr id="7" name="Округлена прямокутна виноска 6"/>
          <p:cNvSpPr/>
          <p:nvPr/>
        </p:nvSpPr>
        <p:spPr>
          <a:xfrm>
            <a:off x="18593" y="6102602"/>
            <a:ext cx="2376264" cy="747464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 smtClean="0"/>
              <a:t>Урок 13</a:t>
            </a:r>
            <a:endParaRPr lang="uk-UA" sz="3600" b="1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281136"/>
            <a:ext cx="3250794" cy="32507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Веб</a:t>
            </a:r>
            <a:r>
              <a:rPr lang="uk-UA" dirty="0" smtClean="0"/>
              <a:t>­-сторінка 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 smtClean="0">
                <a:solidFill>
                  <a:srgbClr val="000000"/>
                </a:solidFill>
                <a:latin typeface="Verdana" pitchFamily="34" charset="0"/>
              </a:rPr>
              <a:t>13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1268760"/>
            <a:ext cx="7416824" cy="1736646"/>
          </a:xfrm>
          <a:prstGeom prst="roundRect">
            <a:avLst/>
          </a:prstGeom>
          <a:solidFill>
            <a:srgbClr val="339933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/>
              <a:t>Сайт можна порівняти з книжкою. Як і книжки, сайти складаються зі сторінок. Сторінки </a:t>
            </a:r>
            <a:r>
              <a:rPr lang="uk-UA" sz="2400" b="1" i="1" dirty="0" err="1"/>
              <a:t>сайта</a:t>
            </a:r>
            <a:r>
              <a:rPr lang="uk-UA" sz="2400" b="1" i="1" dirty="0"/>
              <a:t> називаються </a:t>
            </a:r>
            <a:r>
              <a:rPr lang="uk-UA" sz="2400" b="1" i="1" dirty="0">
                <a:solidFill>
                  <a:srgbClr val="FFFF00"/>
                </a:solidFill>
              </a:rPr>
              <a:t>веб-сторінками</a:t>
            </a:r>
            <a:r>
              <a:rPr lang="uk-UA" sz="2400" b="1" i="1" dirty="0"/>
              <a:t>.</a:t>
            </a:r>
          </a:p>
        </p:txBody>
      </p:sp>
      <p:pic>
        <p:nvPicPr>
          <p:cNvPr id="7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1" y="130705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zoomgorod.ru/uploads/posts/2012-04/1335102576_proektirovk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976" y="3462872"/>
            <a:ext cx="2994176" cy="26694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xbb.uz/files/illustrations/web/sajt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58" y="3462872"/>
            <a:ext cx="4536504" cy="28428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21334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Гіперпосилання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 smtClean="0">
                <a:solidFill>
                  <a:srgbClr val="000000"/>
                </a:solidFill>
                <a:latin typeface="Verdana" pitchFamily="34" charset="0"/>
              </a:rPr>
              <a:t>13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356" y="1185803"/>
            <a:ext cx="8645288" cy="4597003"/>
          </a:xfrm>
          <a:prstGeom prst="roundRect">
            <a:avLst/>
          </a:prstGeom>
          <a:solidFill>
            <a:srgbClr val="339933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/>
              <a:t>Кожен сайт має головну сторінку, з якої можна потрапити на інші сторінки цього </a:t>
            </a:r>
            <a:r>
              <a:rPr lang="uk-UA" sz="2400" b="1" i="1" dirty="0" err="1"/>
              <a:t>сайта</a:t>
            </a:r>
            <a:r>
              <a:rPr lang="uk-UA" sz="2400" b="1" i="1" dirty="0"/>
              <a:t> або на сторінки інших сайтів.</a:t>
            </a:r>
          </a:p>
          <a:p>
            <a:pPr indent="457200" algn="just"/>
            <a:r>
              <a:rPr lang="uk-UA" sz="2400" b="1" i="1" dirty="0"/>
              <a:t>Сторінки </a:t>
            </a:r>
            <a:r>
              <a:rPr lang="uk-UA" sz="2400" b="1" i="1" dirty="0" err="1"/>
              <a:t>сайта</a:t>
            </a:r>
            <a:r>
              <a:rPr lang="uk-UA" sz="2400" b="1" i="1" dirty="0"/>
              <a:t> містять тексти, малюнки, фотографії тощо. Деякі слова, фрази і зображення є «дверцятами» до інших сторінок.</a:t>
            </a:r>
          </a:p>
          <a:p>
            <a:pPr indent="457200" algn="just"/>
            <a:r>
              <a:rPr lang="uk-UA" sz="2400" b="1" i="1" dirty="0"/>
              <a:t>Якщо встановити вказівник на ці «дверцята», він стає </a:t>
            </a:r>
            <a:r>
              <a:rPr lang="uk-UA" sz="2400" b="1" i="1" dirty="0" smtClean="0"/>
              <a:t>таким.</a:t>
            </a:r>
            <a:endParaRPr lang="uk-UA" sz="2400" b="1" i="1" dirty="0"/>
          </a:p>
          <a:p>
            <a:pPr indent="457200" algn="just"/>
            <a:r>
              <a:rPr lang="uk-UA" sz="2400" b="1" i="1" dirty="0"/>
              <a:t>Тепер досить клацнути ліву кнопку миші, і на екрані з'являється інша сторінка.</a:t>
            </a:r>
          </a:p>
        </p:txBody>
      </p:sp>
      <p:pic>
        <p:nvPicPr>
          <p:cNvPr id="5122" name="Picture 2" descr="https://encrypted-tbn1.gstatic.com/images?q=tbn:ANd9GcShasciZnHjEvi-OmaWo98TGQ743zKDRwusX7TCDUW1Z1BTgGt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135" b="9519"/>
          <a:stretch/>
        </p:blipFill>
        <p:spPr bwMode="auto">
          <a:xfrm>
            <a:off x="7306615" y="5301208"/>
            <a:ext cx="1467557" cy="1440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289831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Гіперпосилання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 smtClean="0">
                <a:solidFill>
                  <a:srgbClr val="000000"/>
                </a:solidFill>
                <a:latin typeface="Verdana" pitchFamily="34" charset="0"/>
              </a:rPr>
              <a:t>13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1268760"/>
            <a:ext cx="7416824" cy="2145268"/>
          </a:xfrm>
          <a:prstGeom prst="roundRect">
            <a:avLst/>
          </a:prstGeom>
          <a:solidFill>
            <a:srgbClr val="339933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/>
              <a:t>На сторінці може бути багато «дверцят». Як правило, такі слова і фрази підкреслені й виділені іншим кольором. Такі «дверцята» називають </a:t>
            </a:r>
            <a:r>
              <a:rPr lang="uk-UA" sz="2400" b="1" i="1" dirty="0" smtClean="0">
                <a:solidFill>
                  <a:srgbClr val="FFFF00"/>
                </a:solidFill>
              </a:rPr>
              <a:t>посиланнями</a:t>
            </a:r>
            <a:r>
              <a:rPr lang="uk-UA" sz="2400" b="1" i="1" dirty="0" smtClean="0"/>
              <a:t>.</a:t>
            </a:r>
            <a:endParaRPr lang="uk-UA" sz="2400" b="1" i="1" dirty="0"/>
          </a:p>
        </p:txBody>
      </p:sp>
      <p:pic>
        <p:nvPicPr>
          <p:cNvPr id="7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1" y="130705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mediafactory.org.au/linh-luu/files/2014/01/hand-cursor-clicking-a-link-249j44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125" y="3669861"/>
            <a:ext cx="3835605" cy="28383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93" y="3645024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01959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изображение_viber_2022-10-23_23-07-07-542.jpg"/>
          <p:cNvPicPr/>
          <p:nvPr/>
        </p:nvPicPr>
        <p:blipFill>
          <a:blip r:embed="rId2" cstate="print">
            <a:lum bright="30000" contrast="20000"/>
          </a:blip>
          <a:srcRect l="25837" t="2194" r="41766" b="8046"/>
          <a:stretch>
            <a:fillRect/>
          </a:stretch>
        </p:blipFill>
        <p:spPr bwMode="auto">
          <a:xfrm rot="16200000">
            <a:off x="2862066" y="-1737320"/>
            <a:ext cx="1944216" cy="766834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79928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Браузери</a:t>
            </a:r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і</a:t>
            </a:r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вебсайти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" name="Рисунок 5" descr="C:\Users\User\Desktop\изображение_viber_2022-10-23_23-07-07-886.jpg"/>
          <p:cNvPicPr/>
          <p:nvPr/>
        </p:nvPicPr>
        <p:blipFill>
          <a:blip r:embed="rId3" cstate="print">
            <a:lum bright="30000" contrast="30000"/>
          </a:blip>
          <a:srcRect l="12025" t="5882" r="11580" b="10697"/>
          <a:stretch>
            <a:fillRect/>
          </a:stretch>
        </p:blipFill>
        <p:spPr bwMode="auto">
          <a:xfrm rot="16200000">
            <a:off x="2846762" y="1049783"/>
            <a:ext cx="3234455" cy="770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 smtClean="0"/>
              <a:t>Правила поведінки та безпеки</a:t>
            </a:r>
            <a:br>
              <a:rPr lang="uk-UA" sz="2800" dirty="0" smtClean="0"/>
            </a:br>
            <a:r>
              <a:rPr lang="uk-UA" sz="2800" dirty="0" smtClean="0"/>
              <a:t>в комп’ютерному класі</a:t>
            </a:r>
            <a:endParaRPr lang="uk-UA" sz="28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859" y="1680741"/>
            <a:ext cx="1862137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984" y="2257004"/>
            <a:ext cx="185261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159" y="3625429"/>
            <a:ext cx="186213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59" y="2185566"/>
            <a:ext cx="1852612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134" y="1680741"/>
            <a:ext cx="1900237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273129"/>
            <a:ext cx="1852613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384" y="4273129"/>
            <a:ext cx="1881187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t0.gstatic.com/images?q=tbn:ANd9GcSe5S2wIycSjCJnvBJb6S68gKQkYJZJcWKlfAdQh1r7-rOn538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30498"/>
            <a:ext cx="3168352" cy="2100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0" descr="3D_27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 smtClean="0">
                <a:solidFill>
                  <a:srgbClr val="000000"/>
                </a:solidFill>
                <a:latin typeface="Verdana" pitchFamily="34" charset="0"/>
              </a:rPr>
              <a:t>13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46216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100" dirty="0"/>
              <a:t>Працюємо за комп’ютером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noProof="0" dirty="0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13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192" y="1268760"/>
            <a:ext cx="8645288" cy="871180"/>
          </a:xfrm>
          <a:prstGeom prst="roundRect">
            <a:avLst>
              <a:gd name="adj" fmla="val 8917"/>
            </a:avLst>
          </a:prstGeom>
          <a:solidFill>
            <a:srgbClr val="339933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/>
              <a:t>Знайди </a:t>
            </a:r>
            <a:r>
              <a:rPr lang="uk-UA" sz="2400" b="1" i="1" dirty="0"/>
              <a:t>ярлик </a:t>
            </a:r>
            <a:r>
              <a:rPr lang="uk-UA" sz="2400" b="1" i="1" dirty="0" smtClean="0"/>
              <a:t>програми </a:t>
            </a:r>
            <a:r>
              <a:rPr lang="uk-UA" sz="2400" b="1" i="1" dirty="0" err="1" smtClean="0">
                <a:solidFill>
                  <a:srgbClr val="FFFF00"/>
                </a:solidFill>
              </a:rPr>
              <a:t>Google</a:t>
            </a:r>
            <a:r>
              <a:rPr lang="uk-UA" sz="2400" b="1" i="1" dirty="0" smtClean="0">
                <a:solidFill>
                  <a:srgbClr val="FFFF00"/>
                </a:solidFill>
              </a:rPr>
              <a:t> </a:t>
            </a:r>
            <a:r>
              <a:rPr lang="uk-UA" sz="2400" b="1" i="1" dirty="0" err="1" smtClean="0">
                <a:solidFill>
                  <a:srgbClr val="FFFF00"/>
                </a:solidFill>
              </a:rPr>
              <a:t>Chrome</a:t>
            </a:r>
            <a:r>
              <a:rPr lang="uk-UA" sz="2400" b="1" i="1" dirty="0" smtClean="0"/>
              <a:t> на Робочому столі</a:t>
            </a:r>
            <a:r>
              <a:rPr lang="uk-UA" sz="2400" b="1" i="1" dirty="0"/>
              <a:t>. Запусти на </a:t>
            </a:r>
            <a:r>
              <a:rPr lang="uk-UA" sz="2400" b="1" i="1" dirty="0" smtClean="0"/>
              <a:t>виконання.</a:t>
            </a:r>
            <a:endParaRPr lang="uk-UA" sz="2400" b="1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3068960"/>
            <a:ext cx="1944216" cy="2140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0632262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изображение_viber_2022-10-23_23-07-08-312.jpg"/>
          <p:cNvPicPr/>
          <p:nvPr/>
        </p:nvPicPr>
        <p:blipFill>
          <a:blip r:embed="rId2" cstate="print">
            <a:lum bright="30000" contrast="40000"/>
          </a:blip>
          <a:srcRect l="64442" t="76219" r="10262" b="2623"/>
          <a:stretch>
            <a:fillRect/>
          </a:stretch>
        </p:blipFill>
        <p:spPr bwMode="auto">
          <a:xfrm rot="16200000">
            <a:off x="6264187" y="4041068"/>
            <a:ext cx="2232250" cy="23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59632" y="0"/>
            <a:ext cx="50147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Домашнє завдання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628800"/>
            <a:ext cx="742575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Перейди за </a:t>
            </a:r>
            <a:r>
              <a:rPr lang="en-US" sz="20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QR</a:t>
            </a:r>
            <a:r>
              <a:rPr lang="uk-UA" sz="20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кодом і досліди </a:t>
            </a:r>
            <a:r>
              <a:rPr lang="uk-UA" sz="2000" b="1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вебсайт</a:t>
            </a:r>
            <a:r>
              <a:rPr lang="uk-UA" sz="20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фільму </a:t>
            </a:r>
            <a:r>
              <a:rPr lang="uk-UA" sz="2000" b="1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“Іван</a:t>
            </a:r>
            <a:r>
              <a:rPr lang="uk-UA" sz="20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Сила</a:t>
            </a:r>
          </a:p>
          <a:p>
            <a:r>
              <a:rPr lang="uk-UA" sz="20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uk-UA" sz="20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Запиши у зошит відповіді на запитання:</a:t>
            </a:r>
          </a:p>
          <a:p>
            <a:endParaRPr lang="uk-UA" dirty="0" smtClean="0"/>
          </a:p>
          <a:p>
            <a:pPr>
              <a:buFontTx/>
              <a:buChar char="-"/>
            </a:pPr>
            <a:r>
              <a:rPr lang="uk-UA" dirty="0" smtClean="0">
                <a:solidFill>
                  <a:srgbClr val="002060"/>
                </a:solidFill>
              </a:rPr>
              <a:t>Які мови можна обрати на цьому </a:t>
            </a:r>
            <a:r>
              <a:rPr lang="uk-UA" dirty="0" err="1" smtClean="0">
                <a:solidFill>
                  <a:srgbClr val="002060"/>
                </a:solidFill>
              </a:rPr>
              <a:t>вебсайті</a:t>
            </a:r>
            <a:r>
              <a:rPr lang="uk-UA" dirty="0" smtClean="0">
                <a:solidFill>
                  <a:srgbClr val="002060"/>
                </a:solidFill>
              </a:rPr>
              <a:t>?</a:t>
            </a:r>
          </a:p>
          <a:p>
            <a:endParaRPr lang="uk-UA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uk-UA" dirty="0" smtClean="0">
                <a:solidFill>
                  <a:srgbClr val="002060"/>
                </a:solidFill>
              </a:rPr>
              <a:t> Як звали головного героя?</a:t>
            </a:r>
          </a:p>
          <a:p>
            <a:endParaRPr lang="uk-UA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uk-UA" dirty="0" smtClean="0">
                <a:solidFill>
                  <a:srgbClr val="002060"/>
                </a:solidFill>
              </a:rPr>
              <a:t> </a:t>
            </a:r>
            <a:r>
              <a:rPr lang="uk-UA" dirty="0" smtClean="0">
                <a:solidFill>
                  <a:srgbClr val="002060"/>
                </a:solidFill>
              </a:rPr>
              <a:t>Де і коли він народився?</a:t>
            </a:r>
          </a:p>
          <a:p>
            <a:endParaRPr lang="uk-UA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uk-UA" dirty="0" smtClean="0">
                <a:solidFill>
                  <a:srgbClr val="002060"/>
                </a:solidFill>
              </a:rPr>
              <a:t>Який актор зіграв головну роль?</a:t>
            </a:r>
          </a:p>
          <a:p>
            <a:endParaRPr lang="uk-UA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uk-UA" dirty="0" smtClean="0">
                <a:solidFill>
                  <a:srgbClr val="002060"/>
                </a:solidFill>
              </a:rPr>
              <a:t> </a:t>
            </a:r>
            <a:r>
              <a:rPr lang="uk-UA" dirty="0" smtClean="0">
                <a:solidFill>
                  <a:srgbClr val="002060"/>
                </a:solidFill>
              </a:rPr>
              <a:t>Хто є режисером цього фільму?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100" dirty="0" smtClean="0"/>
              <a:t>Працюємо за комп’ютером</a:t>
            </a:r>
            <a:endParaRPr lang="uk-UA" sz="31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noProof="0" dirty="0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13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8039" y="2378745"/>
            <a:ext cx="8645288" cy="1645563"/>
          </a:xfrm>
          <a:prstGeom prst="roundRect">
            <a:avLst>
              <a:gd name="adj" fmla="val 8917"/>
            </a:avLst>
          </a:prstGeom>
          <a:solidFill>
            <a:srgbClr val="339933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/>
              <a:t>Перейди на сторінку </a:t>
            </a:r>
            <a:r>
              <a:rPr lang="uk-UA" sz="2400" b="1" i="1" dirty="0" smtClean="0">
                <a:solidFill>
                  <a:srgbClr val="FFFF00"/>
                </a:solidFill>
              </a:rPr>
              <a:t>Ігри та конкурси </a:t>
            </a:r>
            <a:r>
              <a:rPr lang="uk-UA" sz="2400" b="1" i="1" dirty="0" smtClean="0"/>
              <a:t>та знайди гру </a:t>
            </a:r>
            <a:r>
              <a:rPr lang="uk-UA" sz="2400" b="1" i="1" dirty="0" smtClean="0">
                <a:solidFill>
                  <a:srgbClr val="FFFF00"/>
                </a:solidFill>
              </a:rPr>
              <a:t>Світове дерево</a:t>
            </a:r>
            <a:r>
              <a:rPr lang="uk-UA" sz="2400" b="1" i="1" dirty="0" smtClean="0"/>
              <a:t>.</a:t>
            </a:r>
          </a:p>
          <a:p>
            <a:pPr indent="457200" algn="just"/>
            <a:r>
              <a:rPr lang="uk-UA" sz="2400" b="1" i="1" dirty="0" smtClean="0"/>
              <a:t>Розмалюй своє світове дерево в улюблені кольори.</a:t>
            </a:r>
            <a:endParaRPr lang="uk-UA" sz="2400" b="1" i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4194169"/>
            <a:ext cx="2304256" cy="2270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3872493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WordArt 5"/>
          <p:cNvSpPr>
            <a:spLocks noChangeArrowheads="1" noChangeShapeType="1" noTextEdit="1"/>
          </p:cNvSpPr>
          <p:nvPr/>
        </p:nvSpPr>
        <p:spPr bwMode="gray">
          <a:xfrm>
            <a:off x="4932363" y="2349500"/>
            <a:ext cx="3887787" cy="6477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uk-UA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cs typeface="Arial" panose="020B0604020202020204" pitchFamily="34" charset="0"/>
              </a:rPr>
              <a:t>Дякую за увагу!</a:t>
            </a:r>
            <a:endParaRPr lang="uk-UA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3178175"/>
            <a:ext cx="4572000" cy="381000"/>
          </a:xfrm>
        </p:spPr>
        <p:txBody>
          <a:bodyPr/>
          <a:lstStyle/>
          <a:p>
            <a:r>
              <a:rPr lang="uk-UA" sz="1800" b="1" dirty="0" smtClean="0"/>
              <a:t>За новою програмою</a:t>
            </a:r>
            <a:endParaRPr lang="en-US" sz="1800" b="1" dirty="0"/>
          </a:p>
        </p:txBody>
      </p:sp>
      <p:sp>
        <p:nvSpPr>
          <p:cNvPr id="7" name="Округлена прямокутна виноска 6"/>
          <p:cNvSpPr/>
          <p:nvPr/>
        </p:nvSpPr>
        <p:spPr>
          <a:xfrm>
            <a:off x="18593" y="6102602"/>
            <a:ext cx="2376264" cy="747464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 smtClean="0"/>
              <a:t>Урок 13</a:t>
            </a:r>
            <a:endParaRPr lang="uk-UA" sz="3600" b="1" i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Розгадай ребус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 smtClean="0">
                <a:solidFill>
                  <a:srgbClr val="000000"/>
                </a:solidFill>
                <a:latin typeface="Verdana" pitchFamily="34" charset="0"/>
              </a:rPr>
              <a:t>13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66088" y="-29638"/>
            <a:ext cx="3672408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1300" dirty="0" smtClean="0"/>
              <a:t>А</a:t>
            </a:r>
            <a:endParaRPr lang="uk-UA" sz="41300" dirty="0"/>
          </a:p>
        </p:txBody>
      </p:sp>
      <p:pic>
        <p:nvPicPr>
          <p:cNvPr id="10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148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932040" y="5445224"/>
            <a:ext cx="2867338" cy="1021556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b="1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Вазон</a:t>
            </a:r>
            <a:endParaRPr lang="uk-UA" sz="5400" b="1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524" y="3726001"/>
            <a:ext cx="23775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 smtClean="0"/>
              <a:t>зон</a:t>
            </a:r>
            <a:endParaRPr lang="uk-UA" sz="8000" b="1" dirty="0"/>
          </a:p>
        </p:txBody>
      </p:sp>
    </p:spTree>
    <p:extLst>
      <p:ext uri="{BB962C8B-B14F-4D97-AF65-F5344CB8AC3E}">
        <p14:creationId xmlns="" xmlns:p14="http://schemas.microsoft.com/office/powerpoint/2010/main" val="1023087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Розгадай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 smtClean="0">
                <a:solidFill>
                  <a:srgbClr val="000000"/>
                </a:solidFill>
                <a:latin typeface="Verdana" pitchFamily="34" charset="0"/>
              </a:rPr>
              <a:t>13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pic>
        <p:nvPicPr>
          <p:cNvPr id="8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148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32040" y="5445224"/>
            <a:ext cx="2867338" cy="1021556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b="1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Вус</a:t>
            </a:r>
            <a:endParaRPr lang="uk-UA" sz="5400" b="1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66088" y="-29638"/>
            <a:ext cx="3672408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1300" dirty="0" smtClean="0"/>
              <a:t>У</a:t>
            </a:r>
            <a:endParaRPr lang="uk-UA" sz="41300" dirty="0"/>
          </a:p>
        </p:txBody>
      </p:sp>
      <p:sp>
        <p:nvSpPr>
          <p:cNvPr id="11" name="TextBox 10"/>
          <p:cNvSpPr txBox="1"/>
          <p:nvPr/>
        </p:nvSpPr>
        <p:spPr>
          <a:xfrm>
            <a:off x="3776605" y="1309262"/>
            <a:ext cx="237753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500" b="1" dirty="0" smtClean="0"/>
              <a:t>с</a:t>
            </a:r>
            <a:endParaRPr lang="uk-UA" sz="11500" b="1" dirty="0"/>
          </a:p>
        </p:txBody>
      </p:sp>
    </p:spTree>
    <p:extLst>
      <p:ext uri="{BB962C8B-B14F-4D97-AF65-F5344CB8AC3E}">
        <p14:creationId xmlns="" xmlns:p14="http://schemas.microsoft.com/office/powerpoint/2010/main" val="37218401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Розгадай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 smtClean="0">
                <a:solidFill>
                  <a:srgbClr val="000000"/>
                </a:solidFill>
                <a:latin typeface="Verdana" pitchFamily="34" charset="0"/>
              </a:rPr>
              <a:t>13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pic>
        <p:nvPicPr>
          <p:cNvPr id="6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148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32040" y="5445224"/>
            <a:ext cx="2867338" cy="1021556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b="1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Вода</a:t>
            </a:r>
            <a:endParaRPr lang="uk-UA" sz="5400" b="1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6088" y="-29638"/>
            <a:ext cx="3672408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1300" dirty="0" smtClean="0"/>
              <a:t>О</a:t>
            </a:r>
            <a:endParaRPr lang="uk-UA" sz="41300" dirty="0"/>
          </a:p>
        </p:txBody>
      </p:sp>
      <p:sp>
        <p:nvSpPr>
          <p:cNvPr id="9" name="TextBox 8"/>
          <p:cNvSpPr txBox="1"/>
          <p:nvPr/>
        </p:nvSpPr>
        <p:spPr>
          <a:xfrm>
            <a:off x="3677622" y="2075975"/>
            <a:ext cx="237753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500" b="1" dirty="0" smtClean="0"/>
              <a:t>да</a:t>
            </a:r>
            <a:endParaRPr lang="uk-UA" sz="11500" b="1" dirty="0"/>
          </a:p>
        </p:txBody>
      </p:sp>
    </p:spTree>
    <p:extLst>
      <p:ext uri="{BB962C8B-B14F-4D97-AF65-F5344CB8AC3E}">
        <p14:creationId xmlns="" xmlns:p14="http://schemas.microsoft.com/office/powerpoint/2010/main" val="10747010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Розгадай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 smtClean="0">
                <a:solidFill>
                  <a:srgbClr val="000000"/>
                </a:solidFill>
                <a:latin typeface="Verdana" pitchFamily="34" charset="0"/>
              </a:rPr>
              <a:t>13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pic>
        <p:nvPicPr>
          <p:cNvPr id="6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148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32040" y="5445224"/>
            <a:ext cx="2867338" cy="1021556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b="1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Наука</a:t>
            </a:r>
            <a:endParaRPr lang="uk-UA" sz="5400" b="1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1638" y="900906"/>
            <a:ext cx="345638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b="1" dirty="0" smtClean="0"/>
              <a:t>КА</a:t>
            </a:r>
            <a:endParaRPr lang="uk-UA" sz="16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436201" y="2798346"/>
            <a:ext cx="345638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b="1" dirty="0" smtClean="0"/>
              <a:t>У</a:t>
            </a:r>
            <a:endParaRPr lang="uk-UA" sz="16600" b="1" dirty="0"/>
          </a:p>
        </p:txBody>
      </p:sp>
      <p:cxnSp>
        <p:nvCxnSpPr>
          <p:cNvPr id="10" name="Пряма сполучна лінія 9"/>
          <p:cNvCxnSpPr/>
          <p:nvPr/>
        </p:nvCxnSpPr>
        <p:spPr>
          <a:xfrm>
            <a:off x="2781638" y="3173065"/>
            <a:ext cx="3086506" cy="0"/>
          </a:xfrm>
          <a:prstGeom prst="line">
            <a:avLst/>
          </a:prstGeom>
          <a:ln w="76200">
            <a:solidFill>
              <a:srgbClr val="1942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482407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Розгадай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 smtClean="0">
                <a:solidFill>
                  <a:srgbClr val="000000"/>
                </a:solidFill>
                <a:latin typeface="Verdana" pitchFamily="34" charset="0"/>
              </a:rPr>
              <a:t>13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pic>
        <p:nvPicPr>
          <p:cNvPr id="6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148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99992" y="5445224"/>
            <a:ext cx="3299386" cy="1021556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b="1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Курсор</a:t>
            </a:r>
            <a:endParaRPr lang="uk-UA" sz="5400" b="1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pinu.com.ua/sites/default/files/kuritsa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983"/>
          <a:stretch/>
        </p:blipFill>
        <p:spPr bwMode="auto">
          <a:xfrm>
            <a:off x="938697" y="1735253"/>
            <a:ext cx="2940410" cy="3709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57501" y="1647499"/>
            <a:ext cx="432048" cy="6891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22522" y="1647499"/>
            <a:ext cx="432048" cy="689116"/>
          </a:xfrm>
          <a:prstGeom prst="rect">
            <a:avLst/>
          </a:prstGeom>
        </p:spPr>
      </p:pic>
      <p:pic>
        <p:nvPicPr>
          <p:cNvPr id="7172" name="Picture 4" descr="http://i1.poltava.pl.ua/news/111/11025/phot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898" r="11015"/>
          <a:stretch/>
        </p:blipFill>
        <p:spPr bwMode="auto">
          <a:xfrm>
            <a:off x="5589957" y="2636912"/>
            <a:ext cx="3036763" cy="2664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5554599" y="1420753"/>
            <a:ext cx="274626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9600" b="1" dirty="0" smtClean="0"/>
              <a:t>И=О</a:t>
            </a:r>
            <a:endParaRPr lang="uk-UA" sz="9600" b="1" dirty="0"/>
          </a:p>
        </p:txBody>
      </p:sp>
    </p:spTree>
    <p:extLst>
      <p:ext uri="{BB962C8B-B14F-4D97-AF65-F5344CB8AC3E}">
        <p14:creationId xmlns="" xmlns:p14="http://schemas.microsoft.com/office/powerpoint/2010/main" val="38099398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Інтернет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 smtClean="0">
                <a:solidFill>
                  <a:srgbClr val="000000"/>
                </a:solidFill>
                <a:latin typeface="Verdana" pitchFamily="34" charset="0"/>
              </a:rPr>
              <a:t>13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356" y="1185803"/>
            <a:ext cx="8645288" cy="3371136"/>
          </a:xfrm>
          <a:prstGeom prst="roundRect">
            <a:avLst/>
          </a:prstGeom>
          <a:solidFill>
            <a:srgbClr val="339933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/>
              <a:t>В </a:t>
            </a:r>
            <a:r>
              <a:rPr lang="uk-UA" sz="2400" b="1" i="1" dirty="0" smtClean="0">
                <a:solidFill>
                  <a:srgbClr val="FFFF00"/>
                </a:solidFill>
              </a:rPr>
              <a:t>Інтернеті</a:t>
            </a:r>
            <a:r>
              <a:rPr lang="uk-UA" sz="2400" b="1" i="1" dirty="0" smtClean="0"/>
              <a:t> зібрані відомості з усього світу. Там можна відшукати словники, енциклопедії, твори різних письменників, музику. Можна подивитися фільми, послухати радіопередачі. Дізнатися про погоду, останні новини, результати спортивних змагань, репертуари . театрів, програми телепередач.</a:t>
            </a:r>
            <a:endParaRPr lang="uk-UA" sz="2400" b="1" i="1" dirty="0"/>
          </a:p>
        </p:txBody>
      </p:sp>
      <p:pic>
        <p:nvPicPr>
          <p:cNvPr id="1026" name="Picture 2" descr="http://newsmoldova.md/wp-content/uploads/2014/03/internet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88736"/>
            <a:ext cx="3655293" cy="1908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949" b="8143"/>
          <a:stretch/>
        </p:blipFill>
        <p:spPr>
          <a:xfrm>
            <a:off x="827584" y="4653136"/>
            <a:ext cx="3168352" cy="1856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6771412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Сайт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 smtClean="0">
                <a:solidFill>
                  <a:srgbClr val="000000"/>
                </a:solidFill>
                <a:latin typeface="Verdana" pitchFamily="34" charset="0"/>
              </a:rPr>
              <a:t>13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1268760"/>
            <a:ext cx="7416824" cy="1328023"/>
          </a:xfrm>
          <a:prstGeom prst="roundRect">
            <a:avLst/>
          </a:prstGeom>
          <a:solidFill>
            <a:srgbClr val="339933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/>
              <a:t>Усі ці відомості розміщують на </a:t>
            </a:r>
            <a:r>
              <a:rPr lang="uk-UA" sz="2400" b="1" i="1" dirty="0" smtClean="0">
                <a:solidFill>
                  <a:srgbClr val="FFFF00"/>
                </a:solidFill>
              </a:rPr>
              <a:t>сайтах</a:t>
            </a:r>
            <a:r>
              <a:rPr lang="uk-UA" sz="2400" b="1" i="1" dirty="0" smtClean="0"/>
              <a:t>. Кожен сайт має свою адресу в Інтернеті, за якою його можна знайти.</a:t>
            </a:r>
            <a:endParaRPr lang="uk-UA" sz="2400" b="1" i="1" dirty="0"/>
          </a:p>
        </p:txBody>
      </p:sp>
      <p:pic>
        <p:nvPicPr>
          <p:cNvPr id="7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1" y="130705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infomodus.ua/homeslide/home-slide-2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800" r="5001"/>
          <a:stretch/>
        </p:blipFill>
        <p:spPr bwMode="auto">
          <a:xfrm>
            <a:off x="202004" y="3108865"/>
            <a:ext cx="5256584" cy="2969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pokupon.ua/uploaded/new_campaign_pictures/12692/data/main720x340/site_shapk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361" r="12155"/>
          <a:stretch/>
        </p:blipFill>
        <p:spPr bwMode="auto">
          <a:xfrm>
            <a:off x="5890636" y="3108865"/>
            <a:ext cx="3026500" cy="3009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450511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Сайт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dirty="0" smtClean="0">
                <a:solidFill>
                  <a:srgbClr val="000000"/>
                </a:solidFill>
                <a:latin typeface="Verdana" pitchFamily="34" charset="0"/>
              </a:rPr>
              <a:t>13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356" y="1185803"/>
            <a:ext cx="8645288" cy="2145268"/>
          </a:xfrm>
          <a:prstGeom prst="roundRect">
            <a:avLst/>
          </a:prstGeom>
          <a:solidFill>
            <a:srgbClr val="339933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/>
              <a:t>Є спеціальні сайти про тварин, рослинний світ. Є сайти бібліотек. Заходь — і читай будь-яку книжку. На сайтах можна подивитися картини з колекцій відомих музеїв світу. Навіть з дому не треба виходити.</a:t>
            </a:r>
          </a:p>
        </p:txBody>
      </p:sp>
      <p:pic>
        <p:nvPicPr>
          <p:cNvPr id="3074" name="Picture 2" descr="http://www.websitex5.com/en/images/top_img_templat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224" y="3501008"/>
            <a:ext cx="5937706" cy="31809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23989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sample">
  <a:themeElements>
    <a:clrScheme name="sample 2">
      <a:dk1>
        <a:srgbClr val="19426B"/>
      </a:dk1>
      <a:lt1>
        <a:srgbClr val="FFFFFF"/>
      </a:lt1>
      <a:dk2>
        <a:srgbClr val="008080"/>
      </a:dk2>
      <a:lt2>
        <a:srgbClr val="B2B2B2"/>
      </a:lt2>
      <a:accent1>
        <a:srgbClr val="35C9C2"/>
      </a:accent1>
      <a:accent2>
        <a:srgbClr val="398AC7"/>
      </a:accent2>
      <a:accent3>
        <a:srgbClr val="FFFFFF"/>
      </a:accent3>
      <a:accent4>
        <a:srgbClr val="14375A"/>
      </a:accent4>
      <a:accent5>
        <a:srgbClr val="AEE1DD"/>
      </a:accent5>
      <a:accent6>
        <a:srgbClr val="337DB4"/>
      </a:accent6>
      <a:hlink>
        <a:srgbClr val="8BBC00"/>
      </a:hlink>
      <a:folHlink>
        <a:srgbClr val="6D50CA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mple 1">
        <a:dk1>
          <a:srgbClr val="000000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68402"/>
        </a:accent2>
        <a:accent3>
          <a:srgbClr val="FFFFFF"/>
        </a:accent3>
        <a:accent4>
          <a:srgbClr val="000000"/>
        </a:accent4>
        <a:accent5>
          <a:srgbClr val="B1DBF4"/>
        </a:accent5>
        <a:accent6>
          <a:srgbClr val="D07702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8BB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5095D"/>
        </a:dk1>
        <a:lt1>
          <a:srgbClr val="FFFFFF"/>
        </a:lt1>
        <a:dk2>
          <a:srgbClr val="235752"/>
        </a:dk2>
        <a:lt2>
          <a:srgbClr val="B2B2B2"/>
        </a:lt2>
        <a:accent1>
          <a:srgbClr val="DAAF34"/>
        </a:accent1>
        <a:accent2>
          <a:srgbClr val="6F9A3C"/>
        </a:accent2>
        <a:accent3>
          <a:srgbClr val="FFFFFF"/>
        </a:accent3>
        <a:accent4>
          <a:srgbClr val="1E064E"/>
        </a:accent4>
        <a:accent5>
          <a:srgbClr val="EAD4AE"/>
        </a:accent5>
        <a:accent6>
          <a:srgbClr val="648B35"/>
        </a:accent6>
        <a:hlink>
          <a:srgbClr val="8DAED9"/>
        </a:hlink>
        <a:folHlink>
          <a:srgbClr val="A8C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cdb2004123l</Template>
  <TotalTime>13933</TotalTime>
  <Words>432</Words>
  <Application>Microsoft Office PowerPoint</Application>
  <PresentationFormat>Экран (4:3)</PresentationFormat>
  <Paragraphs>75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sample</vt:lpstr>
      <vt:lpstr> Поняття веб-сторінки, її адреси. Гіперпосилання</vt:lpstr>
      <vt:lpstr>Розгадай ребус</vt:lpstr>
      <vt:lpstr>Розгадай ребус</vt:lpstr>
      <vt:lpstr>Розгадай ребус</vt:lpstr>
      <vt:lpstr>Розгадай ребус</vt:lpstr>
      <vt:lpstr>Розгадай ребус</vt:lpstr>
      <vt:lpstr>Інтернет</vt:lpstr>
      <vt:lpstr>Сайт</vt:lpstr>
      <vt:lpstr>Сайт</vt:lpstr>
      <vt:lpstr>Веб­-сторінка </vt:lpstr>
      <vt:lpstr>Гіперпосилання </vt:lpstr>
      <vt:lpstr>Гіперпосилання </vt:lpstr>
      <vt:lpstr>Слайд 13</vt:lpstr>
      <vt:lpstr>Правила поведінки та безпеки в комп’ютерному класі</vt:lpstr>
      <vt:lpstr>Працюємо за комп’ютером</vt:lpstr>
      <vt:lpstr>Слайд 16</vt:lpstr>
      <vt:lpstr>Працюємо за комп’ютером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Обліковий запис Microsoft</dc:creator>
  <cp:lastModifiedBy>User</cp:lastModifiedBy>
  <cp:revision>565</cp:revision>
  <dcterms:created xsi:type="dcterms:W3CDTF">2013-09-01T18:00:33Z</dcterms:created>
  <dcterms:modified xsi:type="dcterms:W3CDTF">2022-10-23T20:29:23Z</dcterms:modified>
</cp:coreProperties>
</file>