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56" r:id="rId2"/>
    <p:sldId id="257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9" r:id="rId15"/>
    <p:sldId id="28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941273A-3328-4AC3-A5EC-EABD0067AE06}">
          <p14:sldIdLst>
            <p14:sldId id="256"/>
            <p14:sldId id="257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9"/>
            <p14:sldId id="280"/>
          </p14:sldIdLst>
        </p14:section>
        <p14:section name="Раздел без заголовка" id="{8A0C581A-D9B2-45AC-B0A7-E2AD761B0F3F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69A3"/>
    <a:srgbClr val="352311"/>
    <a:srgbClr val="3A0000"/>
    <a:srgbClr val="61A929"/>
    <a:srgbClr val="FF0000"/>
    <a:srgbClr val="216787"/>
    <a:srgbClr val="40A3D0"/>
    <a:srgbClr val="BD1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>
      <p:cViewPr>
        <p:scale>
          <a:sx n="75" d="100"/>
          <a:sy n="75" d="100"/>
        </p:scale>
        <p:origin x="-1002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FA26C51C-909A-4E73-8384-6039754615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B94A10A-4CDE-4954-A9CE-0F72AFAB13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6D56E-8CF9-40FC-A5C2-1ABEEC796F59}" type="datetimeFigureOut">
              <a:rPr lang="uk-UA" smtClean="0"/>
              <a:t>28.10.2022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B98B92B-8992-4D94-AD8D-D6BBC4D201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4AD1355-9F7D-4C70-A8B0-4AFD0FF8DE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4065A-92D0-46CF-A04D-33F3A80750A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751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130425"/>
            <a:ext cx="6324600" cy="1470025"/>
          </a:xfrm>
        </p:spPr>
        <p:txBody>
          <a:bodyPr anchor="b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6324600" cy="609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4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7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7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4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4406900"/>
            <a:ext cx="6172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2906713"/>
            <a:ext cx="6172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5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1600200"/>
            <a:ext cx="3048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600200"/>
            <a:ext cx="3200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2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1535113"/>
            <a:ext cx="3048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2174875"/>
            <a:ext cx="3048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1" y="1535113"/>
            <a:ext cx="3200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1" y="2174875"/>
            <a:ext cx="3200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9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8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5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7660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766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7A713-7007-4913-B2CB-7614D15284D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B5BB6-300C-4D5B-9AC3-521233952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1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2200" y="274638"/>
            <a:ext cx="647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0" y="1600200"/>
            <a:ext cx="6096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62200" y="6356350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8AC7A713-7007-4913-B2CB-7614D15284D3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356350"/>
            <a:ext cx="228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6200" y="6356350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BEB5BB6-300C-4D5B-9AC3-521233952C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7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b="1" kern="1200">
          <a:ln w="19050">
            <a:solidFill>
              <a:srgbClr val="352311"/>
            </a:solidFill>
          </a:ln>
          <a:solidFill>
            <a:srgbClr val="352311"/>
          </a:solidFill>
          <a:effectLst/>
          <a:latin typeface="Microsoft New Tai Lue" panose="020B0502040204020203" pitchFamily="34" charset="0"/>
          <a:ea typeface="+mj-ea"/>
          <a:cs typeface="Microsoft New Tai Lue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35231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35231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35231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35231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352311"/>
          </a:solidFill>
          <a:latin typeface="Microsoft New Tai Lue" panose="020B0502040204020203" pitchFamily="34" charset="0"/>
          <a:ea typeface="+mn-ea"/>
          <a:cs typeface="Microsoft New Tai Lue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2780928"/>
            <a:ext cx="6324600" cy="2234679"/>
          </a:xfrm>
        </p:spPr>
        <p:txBody>
          <a:bodyPr/>
          <a:lstStyle/>
          <a:p>
            <a:r>
              <a:rPr lang="uk-UA" sz="4000" b="1" dirty="0" smtClean="0">
                <a:solidFill>
                  <a:srgbClr val="8E3E6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Бойові </a:t>
            </a:r>
            <a:r>
              <a:rPr lang="uk-UA" sz="4000" b="1" dirty="0">
                <a:solidFill>
                  <a:srgbClr val="8E3E6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порядки та їх використання під час руху </a:t>
            </a:r>
            <a:r>
              <a:rPr lang="uk-UA" sz="1800" b="1" dirty="0">
                <a:solidFill>
                  <a:srgbClr val="8E3E6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/>
            </a:r>
            <a:br>
              <a:rPr lang="uk-UA" sz="1800" b="1" dirty="0">
                <a:solidFill>
                  <a:srgbClr val="8E3E6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uk-UA" sz="1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1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9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uk-UA" sz="1800" dirty="0"/>
              <a:t>Бойові порядки та їх використання в наступі.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166018"/>
            <a:ext cx="8011616" cy="5215310"/>
          </a:xfrm>
        </p:spPr>
        <p:txBody>
          <a:bodyPr>
            <a:noAutofit/>
          </a:bodyPr>
          <a:lstStyle/>
          <a:p>
            <a:r>
              <a:rPr lang="uk-UA" sz="1800" dirty="0"/>
              <a:t>Механізоване відділення (</a:t>
            </a:r>
            <a:r>
              <a:rPr lang="uk-UA" sz="1800" i="1" dirty="0" err="1"/>
              <a:t>мвід</a:t>
            </a:r>
            <a:r>
              <a:rPr lang="uk-UA" sz="1800" dirty="0"/>
              <a:t>)  у пішому порядку наступає на фронті до 50 м. Темп атаки може складати 4–5 км/</a:t>
            </a:r>
            <a:r>
              <a:rPr lang="uk-UA" sz="1800" dirty="0" err="1"/>
              <a:t>год</a:t>
            </a:r>
            <a:r>
              <a:rPr lang="uk-UA" sz="1800" dirty="0"/>
              <a:t>, на БМП — 10–12 км/год. Під час наступу в пішому порядку БМП здійснює вогневу підтримку, перебуваючи в центрі бойового порядку, на його фланзі або позаду бойового порядку на відстані до 50 м</a:t>
            </a:r>
            <a:endParaRPr lang="en-US" sz="1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3014"/>
            <a:ext cx="3672408" cy="266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12976"/>
            <a:ext cx="3353092" cy="2223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9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uk-UA" sz="1800" dirty="0"/>
              <a:t>Бойові порядки та їх використання в наступі.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166018"/>
            <a:ext cx="8011616" cy="5215310"/>
          </a:xfrm>
        </p:spPr>
        <p:txBody>
          <a:bodyPr>
            <a:noAutofit/>
          </a:bodyPr>
          <a:lstStyle/>
          <a:p>
            <a:r>
              <a:rPr lang="uk-UA" sz="1800" dirty="0"/>
              <a:t>Щоб підвищити ефективність виконання завдань у наступальному бою під час дій у траншеях, ходах сполучення, а також в особливих умовах ведення бою, у відділенні можуть створюватися </a:t>
            </a:r>
            <a:r>
              <a:rPr lang="uk-UA" sz="1800" b="1" dirty="0"/>
              <a:t>бойові групи</a:t>
            </a:r>
            <a:r>
              <a:rPr lang="uk-UA" sz="1800" dirty="0"/>
              <a:t> («двійки», «трійки»), які ведуть наступ з інтервалом 20–25 м, а між солдатами в них — 3–5 м. </a:t>
            </a:r>
            <a:endParaRPr lang="en-US" sz="1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67046"/>
            <a:ext cx="3959424" cy="296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674" y="2492896"/>
            <a:ext cx="4409306" cy="293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48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uk-UA" sz="1800" dirty="0"/>
              <a:t>Бойові порядки та їх використання в наступі.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166018"/>
            <a:ext cx="8011616" cy="5215310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uk-UA" sz="1800" dirty="0"/>
              <a:t>Бойові групи можуть діяти </a:t>
            </a:r>
            <a:r>
              <a:rPr lang="uk-UA" sz="1800" dirty="0" smtClean="0"/>
              <a:t>в</a:t>
            </a:r>
          </a:p>
          <a:p>
            <a:r>
              <a:rPr lang="uk-UA" sz="1800" dirty="0" smtClean="0"/>
              <a:t> </a:t>
            </a:r>
            <a:r>
              <a:rPr lang="uk-UA" sz="1800" b="1" dirty="0" smtClean="0"/>
              <a:t>лінію</a:t>
            </a:r>
            <a:endParaRPr lang="uk-UA" sz="1800" b="1" i="1" dirty="0" smtClean="0"/>
          </a:p>
          <a:p>
            <a:r>
              <a:rPr lang="uk-UA" sz="1800" b="1" dirty="0" smtClean="0"/>
              <a:t>уступом </a:t>
            </a:r>
          </a:p>
          <a:p>
            <a:r>
              <a:rPr lang="uk-UA" sz="1800" b="1" dirty="0"/>
              <a:t>у</a:t>
            </a:r>
            <a:r>
              <a:rPr lang="uk-UA" sz="1800" b="1" dirty="0" smtClean="0"/>
              <a:t> </a:t>
            </a:r>
            <a:r>
              <a:rPr lang="uk-UA" sz="1800" b="1" dirty="0"/>
              <a:t>дві лінії (одна за другою</a:t>
            </a:r>
            <a:r>
              <a:rPr lang="uk-UA" sz="1800" dirty="0"/>
              <a:t>). </a:t>
            </a:r>
          </a:p>
          <a:p>
            <a:pPr marL="0" indent="0">
              <a:buNone/>
            </a:pPr>
            <a:r>
              <a:rPr lang="uk-UA" sz="1800" dirty="0" smtClean="0"/>
              <a:t>2.   За </a:t>
            </a:r>
            <a:r>
              <a:rPr lang="uk-UA" sz="1800" dirty="0"/>
              <a:t>призначенням розрівняють бойові групи </a:t>
            </a:r>
            <a:r>
              <a:rPr lang="uk-UA" sz="1800" b="1" dirty="0"/>
              <a:t>маневрені </a:t>
            </a:r>
            <a:r>
              <a:rPr lang="uk-UA" sz="1800" dirty="0"/>
              <a:t>й</a:t>
            </a:r>
            <a:r>
              <a:rPr lang="uk-UA" sz="1800" b="1" dirty="0"/>
              <a:t> вогневі</a:t>
            </a:r>
            <a:r>
              <a:rPr lang="uk-UA" sz="1800" b="1" i="1" dirty="0"/>
              <a:t> </a:t>
            </a:r>
            <a:r>
              <a:rPr lang="uk-UA" sz="1800" b="1" dirty="0" smtClean="0"/>
              <a:t>  </a:t>
            </a:r>
            <a:endParaRPr lang="en-US" sz="1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486275"/>
            <a:ext cx="423862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952"/>
            <a:ext cx="40671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63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93718"/>
            <a:ext cx="5328592" cy="299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uk-UA" sz="1800" b="0" dirty="0"/>
              <a:t>Бойові порядки та їх використання в наступі.</a:t>
            </a:r>
            <a:endParaRPr lang="en-US" sz="36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824536"/>
          </a:xfrm>
        </p:spPr>
        <p:txBody>
          <a:bodyPr>
            <a:noAutofit/>
          </a:bodyPr>
          <a:lstStyle/>
          <a:p>
            <a:r>
              <a:rPr lang="uk-UA" sz="1800" b="1" dirty="0"/>
              <a:t>Маневрена група</a:t>
            </a:r>
            <a:r>
              <a:rPr lang="uk-UA" sz="1800" dirty="0"/>
              <a:t> призначена для оволодіння об’єктом атаки, знищення противника в траншеї, здійснення маневру, щоб вийти у фланг і тил супротивника, закріплення досягнутого рубежу і виконання інших завдань. </a:t>
            </a:r>
            <a:endParaRPr lang="en-US" sz="1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71" y="2636912"/>
            <a:ext cx="3378491" cy="225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02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uk-UA" sz="1800" dirty="0"/>
              <a:t>Бойові порядки та їх використання в наступі.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166018"/>
            <a:ext cx="8011616" cy="5215310"/>
          </a:xfrm>
        </p:spPr>
        <p:txBody>
          <a:bodyPr>
            <a:noAutofit/>
          </a:bodyPr>
          <a:lstStyle/>
          <a:p>
            <a:r>
              <a:rPr lang="uk-UA" sz="1800" b="1" dirty="0"/>
              <a:t>Вогнева група</a:t>
            </a:r>
            <a:r>
              <a:rPr lang="uk-UA" sz="1800" dirty="0"/>
              <a:t> призначена для прикриття дій маневреної групи, заборони підходу (маневру) противника до тих, хто обороняється, завершення знищення живої сили і вогневих засобів противника в об’єкті атаки і захоплення його спільно з маневреною групою. </a:t>
            </a:r>
            <a:endParaRPr lang="en-US" sz="1800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564904"/>
            <a:ext cx="3628661" cy="272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365105"/>
            <a:ext cx="3443227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632061"/>
            <a:ext cx="3312368" cy="220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47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0" y="2708920"/>
            <a:ext cx="7867600" cy="334523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14620" y="1412776"/>
            <a:ext cx="49519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Дякую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за </a:t>
            </a:r>
            <a:r>
              <a:rPr lang="ru-RU" sz="5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увагу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!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990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uk-UA" sz="3600" b="0" dirty="0">
                <a:solidFill>
                  <a:srgbClr val="4569A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Бойовий порядок </a:t>
            </a:r>
            <a:endParaRPr lang="en-US" sz="36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166018"/>
            <a:ext cx="8011616" cy="5215310"/>
          </a:xfrm>
        </p:spPr>
        <p:txBody>
          <a:bodyPr>
            <a:noAutofit/>
          </a:bodyPr>
          <a:lstStyle/>
          <a:p>
            <a:pPr marL="4445" marR="28575" indent="0" algn="just">
              <a:lnSpc>
                <a:spcPct val="90000"/>
              </a:lnSpc>
              <a:spcAft>
                <a:spcPts val="25"/>
              </a:spcAft>
              <a:buNone/>
            </a:pPr>
            <a:r>
              <a:rPr lang="uk-UA" sz="1800" b="1" dirty="0">
                <a:solidFill>
                  <a:srgbClr val="4569A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Бойовий порядок</a:t>
            </a:r>
            <a:r>
              <a:rPr lang="uk-UA" sz="1800" dirty="0">
                <a:solidFill>
                  <a:srgbClr val="4569A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— шикування підрозділу для ведення бою.</a:t>
            </a:r>
          </a:p>
          <a:p>
            <a:pPr marL="4445" marR="28575" indent="0" algn="just">
              <a:lnSpc>
                <a:spcPct val="90000"/>
              </a:lnSpc>
              <a:spcAft>
                <a:spcPts val="25"/>
              </a:spcAft>
              <a:buNone/>
            </a:pPr>
            <a:r>
              <a:rPr lang="uk-UA" sz="1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Він повинен відповідати бойовому завданню, замислу майбутнього бою і забезпечувати: </a:t>
            </a:r>
            <a:endParaRPr lang="uk-UA" sz="180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" marR="28575" indent="354330" algn="just">
              <a:lnSpc>
                <a:spcPct val="110000"/>
              </a:lnSpc>
              <a:spcAft>
                <a:spcPts val="25"/>
              </a:spcAft>
            </a:pPr>
            <a:r>
              <a:rPr lang="uk-UA" sz="1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повне використання бойових можливостей підрозділу; </a:t>
            </a:r>
          </a:p>
          <a:p>
            <a:pPr marL="4445" marR="28575" indent="354330" algn="just">
              <a:lnSpc>
                <a:spcPct val="110000"/>
              </a:lnSpc>
              <a:spcAft>
                <a:spcPts val="25"/>
              </a:spcAft>
            </a:pPr>
            <a:r>
              <a:rPr lang="uk-UA" sz="1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своєчасне зосередження зусиль на обраному напрямку; </a:t>
            </a:r>
          </a:p>
          <a:p>
            <a:pPr marL="4445" marR="28575" indent="354330" algn="just">
              <a:lnSpc>
                <a:spcPct val="110000"/>
              </a:lnSpc>
              <a:spcAft>
                <a:spcPts val="25"/>
              </a:spcAft>
            </a:pPr>
            <a:r>
              <a:rPr lang="uk-UA" sz="1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надійне ураження противника на глибину бойового завдання;</a:t>
            </a:r>
          </a:p>
          <a:p>
            <a:pPr marL="4445" marR="28575" indent="354330" algn="just">
              <a:lnSpc>
                <a:spcPct val="110000"/>
              </a:lnSpc>
              <a:spcAft>
                <a:spcPts val="25"/>
              </a:spcAft>
            </a:pPr>
            <a:r>
              <a:rPr lang="uk-UA" sz="1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швидке використання результатів вогневого ураження противника (ВУП) і вигідних умов місцевості; </a:t>
            </a:r>
          </a:p>
          <a:p>
            <a:pPr marL="4445" marR="28575" indent="354330" algn="just">
              <a:lnSpc>
                <a:spcPct val="110000"/>
              </a:lnSpc>
              <a:spcAft>
                <a:spcPts val="25"/>
              </a:spcAft>
            </a:pPr>
            <a:r>
              <a:rPr lang="uk-UA" sz="1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нарощування зусиль у ході бою і можливість здійснення маневру;</a:t>
            </a:r>
          </a:p>
          <a:p>
            <a:pPr marL="4445" marR="28575" indent="354330" algn="just">
              <a:lnSpc>
                <a:spcPct val="110000"/>
              </a:lnSpc>
              <a:spcAft>
                <a:spcPts val="25"/>
              </a:spcAft>
            </a:pPr>
            <a:r>
              <a:rPr lang="uk-UA" sz="1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найменшу уразливість підрозділу від ударів усіх видів зброї противника, можливість відбиття ударів з повітря; </a:t>
            </a:r>
          </a:p>
          <a:p>
            <a:pPr marL="4445" marR="28575" indent="354330" algn="just">
              <a:lnSpc>
                <a:spcPct val="110000"/>
              </a:lnSpc>
              <a:spcAft>
                <a:spcPts val="25"/>
              </a:spcAft>
            </a:pPr>
            <a:r>
              <a:rPr lang="uk-UA" sz="1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підтримання безперервної взаємодії і зручність управління підрозділом. </a:t>
            </a:r>
            <a:endParaRPr lang="uk-UA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5988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uk-UA" sz="1800" b="0" dirty="0">
                <a:solidFill>
                  <a:srgbClr val="4569A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Бойові порядки та їх використання в обороні.</a:t>
            </a:r>
            <a:endParaRPr lang="en-US" sz="36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166018"/>
            <a:ext cx="8011616" cy="5215310"/>
          </a:xfrm>
          <a:ln>
            <a:noFill/>
          </a:ln>
        </p:spPr>
        <p:txBody>
          <a:bodyPr>
            <a:noAutofit/>
          </a:bodyPr>
          <a:lstStyle/>
          <a:p>
            <a:pPr marL="4445" marR="28575" indent="288290" algn="just">
              <a:lnSpc>
                <a:spcPct val="110000"/>
              </a:lnSpc>
              <a:spcAft>
                <a:spcPts val="25"/>
              </a:spcAft>
            </a:pPr>
            <a:r>
              <a:rPr lang="uk-UA" sz="1800" b="1" dirty="0">
                <a:solidFill>
                  <a:srgbClr val="4569A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Оборонний бій</a:t>
            </a:r>
            <a:r>
              <a:rPr lang="uk-UA" sz="1800" dirty="0">
                <a:solidFill>
                  <a:srgbClr val="4569A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— вид загальновійськового бою, який ведуть з метою відбиття наступу супротивника, завдання йому максимальних втрат, утримання важливих об’єктів </a:t>
            </a:r>
            <a:r>
              <a:rPr lang="uk-UA" sz="1800" dirty="0" smtClean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місцевості </a:t>
            </a:r>
            <a:r>
              <a:rPr lang="uk-UA" sz="1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 створення сприятливих умов для переходу в наступ або ведення інших дій.  </a:t>
            </a:r>
            <a:endParaRPr lang="uk-UA" dirty="0"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39"/>
            <a:ext cx="3809671" cy="253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06402"/>
            <a:ext cx="3868688" cy="256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61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22899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uk-UA" sz="1800" b="0" dirty="0">
                <a:solidFill>
                  <a:srgbClr val="4569A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Ведення бою механізованим відділенням (</a:t>
            </a:r>
            <a:r>
              <a:rPr lang="uk-UA" sz="1800" b="0" i="1" dirty="0" err="1">
                <a:solidFill>
                  <a:srgbClr val="4569A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мвід</a:t>
            </a:r>
            <a:r>
              <a:rPr lang="uk-UA" sz="1800" b="0" dirty="0">
                <a:solidFill>
                  <a:srgbClr val="4569A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в оточенні та вихід з оточення. </a:t>
            </a:r>
            <a:endParaRPr lang="en-US" sz="36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166018"/>
            <a:ext cx="8011616" cy="5215310"/>
          </a:xfrm>
        </p:spPr>
        <p:txBody>
          <a:bodyPr>
            <a:noAutofit/>
          </a:bodyPr>
          <a:lstStyle/>
          <a:p>
            <a:pPr marL="4445" marR="28575" indent="288290" algn="just">
              <a:lnSpc>
                <a:spcPct val="110000"/>
              </a:lnSpc>
              <a:spcAft>
                <a:spcPts val="25"/>
              </a:spcAft>
            </a:pPr>
            <a:r>
              <a:rPr lang="uk-UA" sz="1800" b="1" dirty="0">
                <a:solidFill>
                  <a:srgbClr val="4569A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Бій в оточенні</a:t>
            </a:r>
            <a:r>
              <a:rPr lang="uk-UA" sz="1800" dirty="0">
                <a:solidFill>
                  <a:srgbClr val="4569A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18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— це оборонний бій в умовах, коли супротивник перебуває одночасно перед фронтом, на флангах і в тилу підрозділу, який обороняється.</a:t>
            </a:r>
            <a:endParaRPr lang="uk-UA" dirty="0"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482"/>
            <a:ext cx="388620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56992"/>
            <a:ext cx="384042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25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25252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uk-UA" sz="1800" b="0" dirty="0">
                <a:solidFill>
                  <a:srgbClr val="4569A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Вогнева </a:t>
            </a:r>
            <a:r>
              <a:rPr lang="uk-UA" sz="1800" b="0" dirty="0" smtClean="0">
                <a:solidFill>
                  <a:srgbClr val="4569A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засідка</a:t>
            </a:r>
            <a:endParaRPr lang="en-US" sz="36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66018"/>
            <a:ext cx="8443664" cy="1974950"/>
          </a:xfrm>
        </p:spPr>
        <p:txBody>
          <a:bodyPr>
            <a:noAutofit/>
          </a:bodyPr>
          <a:lstStyle/>
          <a:p>
            <a:pPr marL="4445" marR="28575" indent="288290" algn="just">
              <a:lnSpc>
                <a:spcPct val="110000"/>
              </a:lnSpc>
              <a:spcAft>
                <a:spcPts val="25"/>
              </a:spcAft>
            </a:pPr>
            <a:r>
              <a:rPr lang="uk-UA" sz="1800" dirty="0">
                <a:solidFill>
                  <a:srgbClr val="4569A3"/>
                </a:solidFill>
              </a:rPr>
              <a:t>Вогнева засідка </a:t>
            </a:r>
            <a:r>
              <a:rPr lang="uk-UA" sz="1800" dirty="0"/>
              <a:t>— спеціально виділений </a:t>
            </a:r>
            <a:r>
              <a:rPr lang="uk-UA" sz="1800" dirty="0" smtClean="0"/>
              <a:t>підрозділ, </a:t>
            </a:r>
            <a:r>
              <a:rPr lang="uk-UA" sz="1800" dirty="0"/>
              <a:t>який завчасно й приховано розміщується на вірогідних напрямках руху (наступу) </a:t>
            </a:r>
            <a:r>
              <a:rPr lang="uk-UA" sz="1800" dirty="0" smtClean="0"/>
              <a:t>противника з </a:t>
            </a:r>
            <a:r>
              <a:rPr lang="uk-UA" sz="1800" dirty="0"/>
              <a:t>метою завдання йому максимального ураження з близької відстані несподіваним вогнем прямою наводкою, кинджальним і перехресним вогнем, застосуванням мінно-вибухових загороджень. </a:t>
            </a:r>
            <a:endParaRPr lang="uk-UA" sz="1800" dirty="0">
              <a:effectLst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98" y="3212976"/>
            <a:ext cx="4314056" cy="287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68058"/>
            <a:ext cx="3854202" cy="256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76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324528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uk-UA" sz="1800" b="0" dirty="0"/>
              <a:t>Бойовий порядок вогневої засідки </a:t>
            </a:r>
            <a:endParaRPr lang="en-US" sz="36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166018"/>
            <a:ext cx="8011616" cy="5215310"/>
          </a:xfrm>
        </p:spPr>
        <p:txBody>
          <a:bodyPr>
            <a:noAutofit/>
          </a:bodyPr>
          <a:lstStyle/>
          <a:p>
            <a:pPr marL="4445" marR="28575" indent="288290" algn="just">
              <a:lnSpc>
                <a:spcPct val="110000"/>
              </a:lnSpc>
              <a:spcAft>
                <a:spcPts val="25"/>
              </a:spcAft>
            </a:pPr>
            <a:r>
              <a:rPr lang="ru-RU" sz="1800" dirty="0" err="1"/>
              <a:t>Бойовий</a:t>
            </a:r>
            <a:r>
              <a:rPr lang="ru-RU" sz="1800" dirty="0"/>
              <a:t> порядок </a:t>
            </a:r>
            <a:r>
              <a:rPr lang="ru-RU" sz="1800" dirty="0" err="1"/>
              <a:t>вогневої</a:t>
            </a:r>
            <a:r>
              <a:rPr lang="ru-RU" sz="1800" dirty="0"/>
              <a:t> </a:t>
            </a:r>
            <a:r>
              <a:rPr lang="ru-RU" sz="1800" dirty="0" err="1"/>
              <a:t>засідки</a:t>
            </a:r>
            <a:r>
              <a:rPr lang="ru-RU" sz="1800" dirty="0"/>
              <a:t> </a:t>
            </a:r>
            <a:r>
              <a:rPr lang="ru-RU" sz="1800" dirty="0" err="1"/>
              <a:t>може</a:t>
            </a:r>
            <a:r>
              <a:rPr lang="ru-RU" sz="1800" dirty="0"/>
              <a:t> </a:t>
            </a:r>
            <a:r>
              <a:rPr lang="ru-RU" sz="1800" dirty="0" err="1"/>
              <a:t>складатися</a:t>
            </a:r>
            <a:r>
              <a:rPr lang="ru-RU" sz="1800" dirty="0"/>
              <a:t> з </a:t>
            </a:r>
            <a:r>
              <a:rPr lang="ru-RU" sz="1800" dirty="0" err="1"/>
              <a:t>групи</a:t>
            </a:r>
            <a:r>
              <a:rPr lang="ru-RU" sz="1800" dirty="0"/>
              <a:t> </a:t>
            </a:r>
            <a:r>
              <a:rPr lang="ru-RU" sz="1800" dirty="0" err="1"/>
              <a:t>спостереження</a:t>
            </a:r>
            <a:r>
              <a:rPr lang="ru-RU" sz="1800" dirty="0"/>
              <a:t>, </a:t>
            </a:r>
            <a:r>
              <a:rPr lang="ru-RU" sz="1800" dirty="0" err="1"/>
              <a:t>декількох</a:t>
            </a:r>
            <a:r>
              <a:rPr lang="ru-RU" sz="1800" dirty="0"/>
              <a:t> </a:t>
            </a:r>
            <a:r>
              <a:rPr lang="ru-RU" sz="1800" dirty="0" err="1"/>
              <a:t>вогневих</a:t>
            </a:r>
            <a:r>
              <a:rPr lang="ru-RU" sz="1800" dirty="0"/>
              <a:t> </a:t>
            </a:r>
            <a:r>
              <a:rPr lang="ru-RU" sz="1800" dirty="0" err="1"/>
              <a:t>груп</a:t>
            </a:r>
            <a:r>
              <a:rPr lang="ru-RU" sz="1800" dirty="0"/>
              <a:t>, </a:t>
            </a:r>
            <a:r>
              <a:rPr lang="ru-RU" sz="1800" dirty="0" err="1"/>
              <a:t>групи</a:t>
            </a:r>
            <a:r>
              <a:rPr lang="ru-RU" sz="1800" dirty="0"/>
              <a:t> </a:t>
            </a:r>
            <a:r>
              <a:rPr lang="ru-RU" sz="1800" dirty="0" err="1"/>
              <a:t>прикриття</a:t>
            </a:r>
            <a:r>
              <a:rPr lang="ru-RU" sz="1800" dirty="0"/>
              <a:t>. </a:t>
            </a:r>
            <a:endParaRPr lang="uk-UA" sz="1800" dirty="0">
              <a:effectLst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26813"/>
            <a:ext cx="453953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658961"/>
            <a:ext cx="48672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44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9433048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uk-UA" sz="1800" b="0" dirty="0"/>
              <a:t>Бойовий порядок вогневої засідки </a:t>
            </a:r>
            <a:endParaRPr lang="en-US" sz="1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824536"/>
          </a:xfrm>
        </p:spPr>
        <p:txBody>
          <a:bodyPr>
            <a:noAutofit/>
          </a:bodyPr>
          <a:lstStyle/>
          <a:p>
            <a:r>
              <a:rPr lang="uk-UA" sz="1800" dirty="0"/>
              <a:t>Група спостереження призначена для ведення розвідки і недопущення раптового виходу противника до позиції вогневої </a:t>
            </a:r>
            <a:r>
              <a:rPr lang="uk-UA" sz="1800" dirty="0" smtClean="0"/>
              <a:t>засідки</a:t>
            </a:r>
            <a:endParaRPr lang="en-US" sz="1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04166"/>
            <a:ext cx="4680520" cy="312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580879"/>
            <a:ext cx="3397560" cy="226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32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274638"/>
            <a:ext cx="9324528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uk-UA" sz="1800" b="0" dirty="0" smtClean="0"/>
              <a:t>Бойовий </a:t>
            </a:r>
            <a:r>
              <a:rPr lang="uk-UA" sz="1800" b="0" dirty="0"/>
              <a:t>порядок вогневої засідки </a:t>
            </a:r>
            <a:endParaRPr lang="en-US" sz="1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040560"/>
          </a:xfrm>
        </p:spPr>
        <p:txBody>
          <a:bodyPr>
            <a:noAutofit/>
          </a:bodyPr>
          <a:lstStyle/>
          <a:p>
            <a:r>
              <a:rPr lang="uk-UA" sz="1800" dirty="0"/>
              <a:t>Вогневі групи призначені для раптового ураження супротивника, знищення живої сили і техніки</a:t>
            </a:r>
            <a:r>
              <a:rPr lang="uk-UA" dirty="0"/>
              <a:t>.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8241"/>
            <a:ext cx="3888432" cy="272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34574"/>
            <a:ext cx="3816424" cy="222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0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uk-UA" sz="1800" dirty="0"/>
              <a:t>Бойові порядки та їх використання в наступі.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166018"/>
            <a:ext cx="8011616" cy="5215310"/>
          </a:xfrm>
        </p:spPr>
        <p:txBody>
          <a:bodyPr>
            <a:noAutofit/>
          </a:bodyPr>
          <a:lstStyle/>
          <a:p>
            <a:r>
              <a:rPr lang="uk-UA" sz="1800" dirty="0"/>
              <a:t>Механізоване відділення (</a:t>
            </a:r>
            <a:r>
              <a:rPr lang="uk-UA" sz="1800" i="1" dirty="0" err="1"/>
              <a:t>мвід</a:t>
            </a:r>
            <a:r>
              <a:rPr lang="uk-UA" sz="1800" dirty="0"/>
              <a:t>) у наступальному бою призначене для виконання завдань: </a:t>
            </a:r>
            <a:endParaRPr lang="uk-UA" sz="1800" dirty="0" smtClean="0"/>
          </a:p>
          <a:p>
            <a:r>
              <a:rPr lang="uk-UA" sz="1800" dirty="0" smtClean="0"/>
              <a:t>знищення </a:t>
            </a:r>
            <a:r>
              <a:rPr lang="uk-UA" sz="1800" dirty="0"/>
              <a:t>противника, який обороняється; </a:t>
            </a:r>
            <a:endParaRPr lang="uk-UA" sz="1800" dirty="0" smtClean="0"/>
          </a:p>
          <a:p>
            <a:r>
              <a:rPr lang="uk-UA" sz="1800" dirty="0" smtClean="0"/>
              <a:t> </a:t>
            </a:r>
            <a:r>
              <a:rPr lang="uk-UA" sz="1800" dirty="0"/>
              <a:t>захоплення важливих ділянок місцевості, об’єктів; </a:t>
            </a:r>
            <a:endParaRPr lang="uk-UA" sz="1800" dirty="0" smtClean="0"/>
          </a:p>
          <a:p>
            <a:r>
              <a:rPr lang="uk-UA" sz="1800" dirty="0" smtClean="0"/>
              <a:t> </a:t>
            </a:r>
            <a:r>
              <a:rPr lang="uk-UA" sz="1800" dirty="0"/>
              <a:t>форсування водних перешкод і переслідування противника, що відходить. </a:t>
            </a:r>
            <a:endParaRPr lang="en-US" sz="1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998462"/>
            <a:ext cx="5472608" cy="388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59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p-Noodles-PowerPoint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590</Words>
  <Application>Microsoft Office PowerPoint</Application>
  <PresentationFormat>Экран (4:3)</PresentationFormat>
  <Paragraphs>43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Cup-Noodles-PowerPoint-Template</vt:lpstr>
      <vt:lpstr>Бойові порядки та їх використання під час руху   </vt:lpstr>
      <vt:lpstr>Бойовий порядок </vt:lpstr>
      <vt:lpstr>Бойові порядки та їх використання в обороні.</vt:lpstr>
      <vt:lpstr>Ведення бою механізованим відділенням (мвід)  в оточенні та вихід з оточення. </vt:lpstr>
      <vt:lpstr>Вогнева засідка</vt:lpstr>
      <vt:lpstr>Бойовий порядок вогневої засідки </vt:lpstr>
      <vt:lpstr>Бойовий порядок вогневої засідки </vt:lpstr>
      <vt:lpstr>Бойовий порядок вогневої засідки </vt:lpstr>
      <vt:lpstr>Бойові порядки та їх використання в наступі.</vt:lpstr>
      <vt:lpstr>Бойові порядки та їх використання в наступі.</vt:lpstr>
      <vt:lpstr>Бойові порядки та їх використання в наступі.</vt:lpstr>
      <vt:lpstr>Бойові порядки та їх використання в наступі.</vt:lpstr>
      <vt:lpstr>Бойові порядки та їх використання в наступі.</vt:lpstr>
      <vt:lpstr>Бойові порядки та їх використання в наступі.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8. Завдання, прийоми і способи дій солдата на полі бою в складі бойової групи</dc:title>
  <dc:creator>Яремов Володимир Адамович</dc:creator>
  <cp:lastModifiedBy>admin</cp:lastModifiedBy>
  <cp:revision>16</cp:revision>
  <dcterms:created xsi:type="dcterms:W3CDTF">2020-11-03T21:47:02Z</dcterms:created>
  <dcterms:modified xsi:type="dcterms:W3CDTF">2022-10-28T06:09:10Z</dcterms:modified>
</cp:coreProperties>
</file>