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5" r:id="rId9"/>
    <p:sldId id="269" r:id="rId10"/>
    <p:sldId id="264" r:id="rId11"/>
    <p:sldId id="263" r:id="rId12"/>
    <p:sldId id="266" r:id="rId13"/>
    <p:sldId id="268" r:id="rId14"/>
    <p:sldId id="267" r:id="rId15"/>
    <p:sldId id="270" r:id="rId16"/>
    <p:sldId id="272" r:id="rId17"/>
    <p:sldId id="273" r:id="rId18"/>
    <p:sldId id="274" r:id="rId19"/>
    <p:sldId id="271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77A5D-8E66-4476-9398-BF0A151A8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97B5A6-186E-42A1-BC01-F2F99F133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409CA-0C73-45DB-8782-8A1D3F10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57BB4-ADF5-41FA-85FC-C1B8CE32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D009C-7FAE-46D2-AAF6-00AC2782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E912B-3726-4E62-8532-64F2EB92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98E2FB-3C9F-4FCB-8E56-5849BA76C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AFE72-830A-43B2-B322-529250E6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BBBC1-1A20-4716-B425-DB8D499A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96E7F-DBDB-4DF8-BA2F-3D48A215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670BE-680F-4DDB-94D1-7497C44A1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26BA8F-B22E-4697-A5BC-720099F1D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C906-26B4-4006-8C1C-D7074CD1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9C517-C428-4919-9819-B77B29A8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ACA3C-506E-4624-8238-8061668F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0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2ED47-04D1-4C4E-ADF4-99199775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316B7-DBD8-456E-9B2E-17956643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06339-B640-4063-AA0E-553E68E2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DDBB6-4F85-4E07-9505-413612B9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80651-B1E5-4729-986F-7733AA88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8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ED964-DB7B-455D-A6B3-33A4EEE0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1310C-23EE-454A-871A-0A3DC20AC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E891B-C9A8-4953-B131-23D5D471D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6A8E6-0B0D-49BF-9A27-98FA9EF2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B2DF1-290E-45A5-96BC-ECC12398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8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3FD24-85DE-41FF-A426-61F86456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16AC0-E4E6-4460-B62B-943ED440D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A4C045-87D7-4079-AA77-A6DFEE35D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91E5D-1A8D-4E6E-8937-7AC97344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F89BD-9871-49CE-98EA-894DAB3C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A5224-51D6-43A7-A206-D1150273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228AE-3386-4229-BB73-836316EC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2227D-062E-4133-931D-9FFF6B20F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21FCC4-7F83-4455-9827-83747EAAE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E21D08-FA70-4BFA-ACF9-4687E8A5C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3F5F24-67C4-4953-B112-CD44E16E6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531AC9-E562-4928-8FD3-D42FB9D5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669A0-CD6D-4807-83BE-F09222E0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815DFB-840F-45BD-97E9-6C41EB40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1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28585-A92F-40AC-B2BD-F3B809DA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C3676F-E4E8-452F-B066-68CCE525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AB3C48-31C3-4323-90E5-2A9BDB38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2BA996-46EF-4A46-BEC6-9CB47F68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4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EEA15B-7188-4E74-B866-6CF6187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87768E-6331-4B51-A791-17390AF4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4BDFF-4CE6-4BE7-A209-D6D1FABC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3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F08A5-BD54-489D-ADF7-6BF76D26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CBBBC-6C21-4190-ABFE-1A5BA4B7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95F1C-62FF-4E06-8528-15535ECBB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49E0C-0BE6-47D6-B409-3D1E2582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6F8F4-8A74-4DD3-A7C3-0930DB79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11B3ED-3F1B-4F7B-BA3E-F6692DD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6FDC7-ADB5-40F8-9B82-6C02A6D0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DDEF13-5581-4E1B-9000-95C6F77D7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4C8F2-B467-4F57-A4D2-522B7FF4A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FCB58B-4F66-4C5E-9474-3E1196A2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9472C3-4D81-4C5C-B39F-06DA3FFF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6409AA-5FE9-46B9-B7ED-6DF95602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93C7D-5CCC-404E-994A-ABB928D0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F6A5A-0B3C-47D0-8CFF-D081F3002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1F5EC-5B94-4C18-9205-53A389B7A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3BED-EDA3-45E3-808C-894CCAD57EA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AD6C6-EC36-4F3B-8ACD-9A5211A8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08336-4154-4829-B264-ACA5CBB48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5575-2AC0-41B4-96FC-F3AFA9EF35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5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54%D0%BA/96-%D0%B2%D1%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A50BE-16AC-44AD-AEA8-9BE984B4B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8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FC56160-C88F-4203-A804-100D6BCF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ЮРИСКОНСУЛЬТ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AE9129-976F-45C7-9CF6-0A9CDC165310}"/>
              </a:ext>
            </a:extLst>
          </p:cNvPr>
          <p:cNvSpPr/>
          <p:nvPr/>
        </p:nvSpPr>
        <p:spPr>
          <a:xfrm>
            <a:off x="838200" y="3004234"/>
            <a:ext cx="6096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Юрисконсульт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—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штатний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по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рофессия юрисконсульт (чем занимается, функции, как стать) | должностные  обязанности юрисконсульта, требования к должности | зарплата юрисконсульта">
            <a:extLst>
              <a:ext uri="{FF2B5EF4-FFF2-40B4-BE49-F238E27FC236}">
                <a16:creationId xmlns:a16="http://schemas.microsoft.com/office/drawing/2014/main" id="{62DAC982-A2A9-4F9E-8861-9F98F506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1" y="1994584"/>
            <a:ext cx="4786526" cy="42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6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385856D-C767-40AC-BF0D-08A62532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10645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C241DB-DF71-47AE-93E5-3C5179F1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9" t="32430" r="34739" b="52040"/>
          <a:stretch/>
        </p:blipFill>
        <p:spPr>
          <a:xfrm>
            <a:off x="2213211" y="1542389"/>
            <a:ext cx="3671249" cy="10645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541B51-0F7B-494C-ADF7-96DE993D5329}"/>
              </a:ext>
            </a:extLst>
          </p:cNvPr>
          <p:cNvSpPr/>
          <p:nvPr/>
        </p:nvSpPr>
        <p:spPr>
          <a:xfrm>
            <a:off x="714233" y="2828835"/>
            <a:ext cx="6096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Суддею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 </a:t>
            </a:r>
            <a:r>
              <a:rPr lang="ru-RU" b="0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3"/>
              </a:rPr>
              <a:t>Конституції</a:t>
            </a:r>
            <a:r>
              <a:rPr lang="ru-RU" b="0" i="0" u="sng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3"/>
              </a:rPr>
              <a:t> </a:t>
            </a:r>
            <a:r>
              <a:rPr lang="ru-RU" b="0" i="0" u="sng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hlinkClick r:id="rId3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суддею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займає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штатну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суддівську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посаду в одному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правосуддя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професійній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69ED29-9606-4F10-9268-5DFF33850600}"/>
              </a:ext>
            </a:extLst>
          </p:cNvPr>
          <p:cNvSpPr/>
          <p:nvPr/>
        </p:nvSpPr>
        <p:spPr>
          <a:xfrm>
            <a:off x="2458871" y="4566362"/>
            <a:ext cx="727425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посаду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молодший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тридцяти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не старший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шістдесяти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п’яти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стаж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професійної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щонайменше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п’ять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компетентним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доброчесним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державною </a:t>
            </a:r>
            <a:r>
              <a:rPr lang="ru-RU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мовою</a:t>
            </a: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Національною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комісією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146" name="Picture 2" descr="Суддя-хабарник нишпорив у слідстві щодо себе: НАЗК склало протокол |  Українська правда">
            <a:extLst>
              <a:ext uri="{FF2B5EF4-FFF2-40B4-BE49-F238E27FC236}">
                <a16:creationId xmlns:a16="http://schemas.microsoft.com/office/drawing/2014/main" id="{044C4661-0029-450D-8368-8CA8A6A2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05" y="1683320"/>
            <a:ext cx="4493362" cy="2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3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6C4BF7B-6F7C-4FD9-ACEF-CC325E8B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525E7D-9AAB-46E4-902F-61EF8C21B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3" t="32430" r="30933" b="54181"/>
          <a:stretch/>
        </p:blipFill>
        <p:spPr>
          <a:xfrm>
            <a:off x="518615" y="1678676"/>
            <a:ext cx="4394579" cy="9177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120CFC-3B7F-4328-88C2-5CAF355BEFF3}"/>
              </a:ext>
            </a:extLst>
          </p:cNvPr>
          <p:cNvSpPr/>
          <p:nvPr/>
        </p:nvSpPr>
        <p:spPr>
          <a:xfrm>
            <a:off x="6472451" y="1814392"/>
            <a:ext cx="488134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Адвокат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фізична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особа, яка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здійснює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адвокатську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діяльність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54A8C7-42A1-4B21-BD78-95280E50D779}"/>
              </a:ext>
            </a:extLst>
          </p:cNvPr>
          <p:cNvSpPr/>
          <p:nvPr/>
        </p:nvSpPr>
        <p:spPr>
          <a:xfrm>
            <a:off x="376451" y="3935613"/>
            <a:ext cx="50007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А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двокатська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незалежна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професійна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адвоката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захисту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представництва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правової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клієнту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F8366D-288F-4209-A5FB-3A5491711A34}"/>
              </a:ext>
            </a:extLst>
          </p:cNvPr>
          <p:cNvSpPr/>
          <p:nvPr/>
        </p:nvSpPr>
        <p:spPr>
          <a:xfrm>
            <a:off x="5719549" y="3658614"/>
            <a:ext cx="6096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Адвокатом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фізична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особа, яка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державною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стаж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склала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кваліфікаційний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іспит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пройшла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стажування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склала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присягу адвоката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отримала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свідоцтво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 право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заняття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адвокатською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637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A004FA6-B20B-438A-AC2F-DA3A33F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224791-B3E2-436F-B54E-A6ED39EDF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1" t="30040" r="35075" b="51841"/>
          <a:stretch/>
        </p:blipFill>
        <p:spPr>
          <a:xfrm>
            <a:off x="4353637" y="1413344"/>
            <a:ext cx="3193575" cy="124194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8ED6B3-C046-462B-8B58-F6639AF42811}"/>
              </a:ext>
            </a:extLst>
          </p:cNvPr>
          <p:cNvSpPr/>
          <p:nvPr/>
        </p:nvSpPr>
        <p:spPr>
          <a:xfrm>
            <a:off x="5618328" y="2655290"/>
            <a:ext cx="60960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прокуратуру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покладаються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підтримання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державного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обвинувачення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представництво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нагляд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додержанням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органами,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провадять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оперативно-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розшукову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дізнання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досудове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слідство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нагляд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додержанням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законів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судових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кримінальних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справах, 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примусового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характеру,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пов’язаних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обмеженням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особистої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448B87-D395-4CF6-882E-780339F6A18C}"/>
              </a:ext>
            </a:extLst>
          </p:cNvPr>
          <p:cNvSpPr/>
          <p:nvPr/>
        </p:nvSpPr>
        <p:spPr>
          <a:xfrm>
            <a:off x="797256" y="3464047"/>
            <a:ext cx="4408227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Прокурором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окружної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прокуратури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призначений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стаж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41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0D90687-C5B3-49C5-BB1D-AE663CB1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10"/>
            <a:ext cx="10515600" cy="10542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НОТАРІУС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F40F2-5E5E-481A-99C0-7E82BE5D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4" t="30439" r="36418" b="51841"/>
          <a:stretch/>
        </p:blipFill>
        <p:spPr>
          <a:xfrm>
            <a:off x="4271749" y="1405719"/>
            <a:ext cx="3152632" cy="12146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3950-9F1B-402A-AE51-B8A666A86D98}"/>
              </a:ext>
            </a:extLst>
          </p:cNvPr>
          <p:cNvSpPr/>
          <p:nvPr/>
        </p:nvSpPr>
        <p:spPr>
          <a:xfrm>
            <a:off x="524301" y="3212364"/>
            <a:ext cx="3924869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Нотаріат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посадових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покладено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обов’язок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посвідчувати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права, 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факти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юридичне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з метою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юридичної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вірогідності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A0F769-2CD6-4F17-99D8-F9E1282B0F09}"/>
              </a:ext>
            </a:extLst>
          </p:cNvPr>
          <p:cNvSpPr/>
          <p:nvPr/>
        </p:nvSpPr>
        <p:spPr>
          <a:xfrm>
            <a:off x="5571699" y="2935365"/>
            <a:ext cx="6096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Нотаріусом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присуджено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магістра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державною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мовою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стаж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шість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з них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помічником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нотаріуса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консультантом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нотаріальної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контори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як три роки,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кваліфікаційний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іспит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свідоцтво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 право на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зайняття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нотаріальною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92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CD592C1-F2F6-49A3-B59F-A2872A94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ПОЛІЦЕЙСЬКИЙ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9D6A2D-F347-41F9-9B83-0C75418B1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96" t="31633" r="37089" b="51841"/>
          <a:stretch/>
        </p:blipFill>
        <p:spPr>
          <a:xfrm>
            <a:off x="6987654" y="1419368"/>
            <a:ext cx="2988860" cy="11327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9D43D2-DF9E-4E9E-BFF5-727314206810}"/>
              </a:ext>
            </a:extLst>
          </p:cNvPr>
          <p:cNvSpPr/>
          <p:nvPr/>
        </p:nvSpPr>
        <p:spPr>
          <a:xfrm>
            <a:off x="671015" y="1674969"/>
            <a:ext cx="440367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Національна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поліція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поліція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-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центральний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орган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виконавчої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служить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суспільству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охорони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 і свобод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протидії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злочинності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підтримання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публічної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безпеки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порядку.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B938C7-08DF-47BD-9B8C-EBA141013D7D}"/>
              </a:ext>
            </a:extLst>
          </p:cNvPr>
          <p:cNvSpPr/>
          <p:nvPr/>
        </p:nvSpPr>
        <p:spPr>
          <a:xfrm>
            <a:off x="5695666" y="2715906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Поліцейським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Присягу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поліцейського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проходить службу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присвоєно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поліції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7B59DA-E666-4111-B490-3058C2E2B3A3}"/>
              </a:ext>
            </a:extLst>
          </p:cNvPr>
          <p:cNvSpPr/>
          <p:nvPr/>
        </p:nvSpPr>
        <p:spPr>
          <a:xfrm>
            <a:off x="329821" y="4222385"/>
            <a:ext cx="6096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На службу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прийняті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громадяни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віком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18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повну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загальну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середню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раси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кольору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шкіри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політичних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релігійних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переконань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статі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етнічного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соціального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походження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майнового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стану,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місця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українською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мовою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3DE404-A837-4AF9-80E0-D21159EDEB07}"/>
              </a:ext>
            </a:extLst>
          </p:cNvPr>
          <p:cNvSpPr/>
          <p:nvPr/>
        </p:nvSpPr>
        <p:spPr>
          <a:xfrm>
            <a:off x="7068404" y="4499383"/>
            <a:ext cx="465502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фізичної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підготовки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поліцейських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кандидатів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вступають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на службу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поліції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затверджує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Міністерство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справ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1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0E0D86-2DFF-41DA-B6C3-B7B2C9B2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12828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(ПРИВАТНИЙ) ВИКОНАВЕЦЬ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A9BBE-C697-4031-8AB0-B8FE86A31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6" t="44201" r="26642" b="34695"/>
          <a:stretch/>
        </p:blipFill>
        <p:spPr>
          <a:xfrm>
            <a:off x="3380095" y="1624083"/>
            <a:ext cx="5431809" cy="14466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C4CF94-64D1-44AA-9306-47B317F77085}"/>
              </a:ext>
            </a:extLst>
          </p:cNvPr>
          <p:cNvSpPr/>
          <p:nvPr/>
        </p:nvSpPr>
        <p:spPr>
          <a:xfrm>
            <a:off x="632346" y="3787255"/>
            <a:ext cx="474487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виконавець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влади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імені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перебуває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захистом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уповноважений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примусового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порядку,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передбаченому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законом.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3DA82E-965F-447F-915D-D3CBDDB011B2}"/>
              </a:ext>
            </a:extLst>
          </p:cNvPr>
          <p:cNvSpPr/>
          <p:nvPr/>
        </p:nvSpPr>
        <p:spPr>
          <a:xfrm>
            <a:off x="6000465" y="3787255"/>
            <a:ext cx="6096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виконавцем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керівників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органів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виконавчої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заступників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не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другого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державною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здатний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своїми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особистими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діловими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якостями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повноваження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державного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виконавця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76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404B3E3-7682-4F57-964B-EE82D304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(ПРИВАТНИЙ) ВИКОНАВЕЦЬ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C9B98F-984E-4970-97CA-4D5369FA6E08}"/>
              </a:ext>
            </a:extLst>
          </p:cNvPr>
          <p:cNvSpPr/>
          <p:nvPr/>
        </p:nvSpPr>
        <p:spPr>
          <a:xfrm>
            <a:off x="2829635" y="1571899"/>
            <a:ext cx="6096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Приватним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виконавцем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уповноважений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державою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здійснювати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примусового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6406B-DD6A-4354-9F0A-09179034D233}"/>
              </a:ext>
            </a:extLst>
          </p:cNvPr>
          <p:cNvSpPr/>
          <p:nvPr/>
        </p:nvSpPr>
        <p:spPr>
          <a:xfrm>
            <a:off x="564107" y="3531775"/>
            <a:ext cx="553189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Приватним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виконавцем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громадянин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досяг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25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другого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державною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мовою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стаж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диплома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двох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років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склав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кваліфікаційний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іспит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13314" name="Picture 2" descr="Хто такі приватні виконавці? – Фонд &quot;Право і демократія&quot;">
            <a:extLst>
              <a:ext uri="{FF2B5EF4-FFF2-40B4-BE49-F238E27FC236}">
                <a16:creationId xmlns:a16="http://schemas.microsoft.com/office/drawing/2014/main" id="{2F92878D-7182-45C4-9EED-F5BD98C4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26" y="2908745"/>
            <a:ext cx="5357830" cy="30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9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d.ua/uploads/assets/images/001%20%D0%9D%D0%BE%D0%B2%D0%BE%D1%81%D1%82%D0%B8%204/%D0%B8%D0%BD%D1%84%D0%BE.png">
            <a:extLst>
              <a:ext uri="{FF2B5EF4-FFF2-40B4-BE49-F238E27FC236}">
                <a16:creationId xmlns:a16="http://schemas.microsoft.com/office/drawing/2014/main" id="{ECAB81D1-6E92-43A3-8327-00338058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5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20AB47B-52BE-4172-AE60-C5E142E5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9710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2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Юриспруденція майбутнього: 4 перспективні юридичні професії | Запорізький  обласний центр зайнятості">
            <a:extLst>
              <a:ext uri="{FF2B5EF4-FFF2-40B4-BE49-F238E27FC236}">
                <a16:creationId xmlns:a16="http://schemas.microsoft.com/office/drawing/2014/main" id="{6FECF668-6E30-479A-B953-193F27C6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" y="10745"/>
            <a:ext cx="12192142" cy="68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5775EC6-6F51-4D7F-9FC1-E4FA8145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8545B7-DE84-461C-9903-D62921F79C9B}"/>
              </a:ext>
            </a:extLst>
          </p:cNvPr>
          <p:cNvSpPr/>
          <p:nvPr/>
        </p:nvSpPr>
        <p:spPr>
          <a:xfrm>
            <a:off x="2515738" y="2865735"/>
            <a:ext cx="6096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Юрист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спеціаліст, який використовує свої знання на практиці, тобто має навички щодо складання юридичних документів, виконання всіх дій та операцій із застосуванням необхідних засобів і способів у процесі вирішення юридичної справи, які належать до його професійної компетенції.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5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FD1FC78-F5DF-4FCF-B2CF-37EAAC97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220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0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17/1036291/slides/slide_3.jpg">
            <a:extLst>
              <a:ext uri="{FF2B5EF4-FFF2-40B4-BE49-F238E27FC236}">
                <a16:creationId xmlns:a16="http://schemas.microsoft.com/office/drawing/2014/main" id="{9A2FB094-AF07-470D-AB31-13656AC8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8" y="-15354"/>
            <a:ext cx="9184943" cy="68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7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2E70AE3-9098-4C3B-B34D-9DAD23B5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8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0C024F-0979-47D0-868A-D7A8CEB2246B}"/>
              </a:ext>
            </a:extLst>
          </p:cNvPr>
          <p:cNvSpPr/>
          <p:nvPr/>
        </p:nvSpPr>
        <p:spPr>
          <a:xfrm>
            <a:off x="838198" y="1904832"/>
            <a:ext cx="1051559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Професійна діяльність, спрямована насамперед на забезпечення прав і свобод людини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883710-A955-44BC-890D-9EC04833BBBA}"/>
              </a:ext>
            </a:extLst>
          </p:cNvPr>
          <p:cNvSpPr/>
          <p:nvPr/>
        </p:nvSpPr>
        <p:spPr>
          <a:xfrm>
            <a:off x="838198" y="2586313"/>
            <a:ext cx="105155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 значуща професія,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тому що пов`язана з державою і правом, важливими соціальними явищами.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E30A25-8F6A-4B4A-9E73-2D9FB6E1F84A}"/>
              </a:ext>
            </a:extLst>
          </p:cNvPr>
          <p:cNvSpPr/>
          <p:nvPr/>
        </p:nvSpPr>
        <p:spPr>
          <a:xfrm>
            <a:off x="790431" y="3527520"/>
            <a:ext cx="1061113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Високоінтелектуальна професія,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повинна охоплювати всі сфери життя суспільства з урахуванням складних заплутаних юридичних проблем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E4CBF8-7973-4F94-9ACD-BE9C2E82C2C5}"/>
              </a:ext>
            </a:extLst>
          </p:cNvPr>
          <p:cNvSpPr/>
          <p:nvPr/>
        </p:nvSpPr>
        <p:spPr>
          <a:xfrm>
            <a:off x="790431" y="4531599"/>
            <a:ext cx="1061113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відповідальна робота,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оскільки завжди пов`язана з долею людей, за кожним рішенням юристка стоїть подальша доля людини.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5C3AE6-7315-4680-A44A-E9F9BD29A264}"/>
              </a:ext>
            </a:extLst>
          </p:cNvPr>
          <p:cNvSpPr/>
          <p:nvPr/>
        </p:nvSpPr>
        <p:spPr>
          <a:xfrm>
            <a:off x="790431" y="5531076"/>
            <a:ext cx="10611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 професія має організований характер, 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тому що завдання юриста полягає в організації дотримання юридичних заборон, використання обов`язків, використання прав.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8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58998AA-8B7A-49B5-BE97-4F47DDDE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 ЗАСТОСУВАННЯ ПРАЦІ ЮРИСТА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88EBEF5-FB87-4962-9B1B-5021AF99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52C20D-5452-450F-888D-D338102E8179}"/>
              </a:ext>
            </a:extLst>
          </p:cNvPr>
          <p:cNvSpPr/>
          <p:nvPr/>
        </p:nvSpPr>
        <p:spPr>
          <a:xfrm>
            <a:off x="838200" y="2018132"/>
            <a:ext cx="60960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2065" marR="6350" indent="179705" algn="just">
              <a:spcAft>
                <a:spcPts val="1000"/>
              </a:spcAft>
            </a:pPr>
            <a:r>
              <a:rPr lang="uk-UA" b="1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Професіоналізм </a:t>
            </a:r>
            <a:r>
              <a:rPr lang="uk-UA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 невід'ємна властивість юридичної ді­</a:t>
            </a:r>
            <a:r>
              <a:rPr lang="uk-UA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яльності, що означає добре володіння своєю професією, тобто </a:t>
            </a:r>
            <a:r>
              <a:rPr lang="uk-UA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володіння знаннями, досвідом, вміннями і навичками. Власти­</a:t>
            </a:r>
            <a:r>
              <a:rPr lang="uk-UA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вість професіоналізму відбиває специфіку роботи юриста, від­</a:t>
            </a:r>
            <a:r>
              <a:rPr lang="uk-UA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межовує її від правової свідомості, правової культури інших су­</a:t>
            </a:r>
            <a:r>
              <a:rPr lang="uk-UA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б'єктів права — не юристів.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C33F9DD-A7A7-4339-A1AE-61C61700A81C}"/>
              </a:ext>
            </a:extLst>
          </p:cNvPr>
          <p:cNvSpPr/>
          <p:nvPr/>
        </p:nvSpPr>
        <p:spPr>
          <a:xfrm>
            <a:off x="5081517" y="4653901"/>
            <a:ext cx="60960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Професіоналізм як властивість юри­</a:t>
            </a:r>
            <a:r>
              <a:rPr lang="uk-UA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дичної діяльності в юридичній практиці закріплюється у відпо­</a:t>
            </a:r>
            <a:r>
              <a:rPr lang="uk-UA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відних нормативно-правових актах і є основою системи офі­ційних норм-вимог, що ставляться до юристів конкретної спе­</a:t>
            </a:r>
            <a:r>
              <a:rPr lang="uk-UA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ціалізації. </a:t>
            </a:r>
            <a:endParaRPr lang="ru-RU" dirty="0"/>
          </a:p>
        </p:txBody>
      </p:sp>
      <p:pic>
        <p:nvPicPr>
          <p:cNvPr id="3074" name="Picture 2" descr="День юриста — яке свято сьогодні 8 жовтня — новини України / НВ">
            <a:extLst>
              <a:ext uri="{FF2B5EF4-FFF2-40B4-BE49-F238E27FC236}">
                <a16:creationId xmlns:a16="http://schemas.microsoft.com/office/drawing/2014/main" id="{9345238A-9A75-4426-BC98-A8D1DC60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3" y="4272803"/>
            <a:ext cx="3598459" cy="23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слуги юриста в суді: адміністративний юрист - Компанія Слинько та партнери">
            <a:extLst>
              <a:ext uri="{FF2B5EF4-FFF2-40B4-BE49-F238E27FC236}">
                <a16:creationId xmlns:a16="http://schemas.microsoft.com/office/drawing/2014/main" id="{64731FF0-427E-4E67-9C99-B7CEB8A0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3BAC3DE-21A3-4A21-9A48-ED350AA0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93F1C8-3FDD-4A42-9804-F8EBF6C08617}"/>
              </a:ext>
            </a:extLst>
          </p:cNvPr>
          <p:cNvSpPr/>
          <p:nvPr/>
        </p:nvSpPr>
        <p:spPr>
          <a:xfrm>
            <a:off x="3239069" y="3151402"/>
            <a:ext cx="60960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5240" marR="12065" indent="179705" algn="just">
              <a:spcBef>
                <a:spcPts val="25"/>
              </a:spcBef>
              <a:spcAft>
                <a:spcPts val="1000"/>
              </a:spcAft>
            </a:pPr>
            <a:r>
              <a:rPr lang="uk-UA" b="1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Юридичний фах </a:t>
            </a:r>
            <a:r>
              <a:rPr lang="uk-UA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 вузька сфера професійно-трудової </a:t>
            </a:r>
            <a:r>
              <a:rPr lang="uk-UA" spc="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 юриста з чітко позначеними повноваженнями, що </a:t>
            </a:r>
            <a:r>
              <a:rPr lang="uk-UA" spc="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потребує конкретних правових знань, вмінь і навичок, необхід­ного рівня професійно-правового мислення і діяльності.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7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2421EDE-9331-4B2A-9193-1BDF9A8F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4080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ПРОФЕСІЇ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81DB6F-05E1-41C5-9E58-28B4092A5F7B}"/>
              </a:ext>
            </a:extLst>
          </p:cNvPr>
          <p:cNvSpPr/>
          <p:nvPr/>
        </p:nvSpPr>
        <p:spPr>
          <a:xfrm>
            <a:off x="1273790" y="2044005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освітою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здобута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освітньо-кваліфікаційним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спеціаліста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магістра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CAE205-EA7E-42B4-AA50-9AD31C28DE42}"/>
              </a:ext>
            </a:extLst>
          </p:cNvPr>
          <p:cNvSpPr/>
          <p:nvPr/>
        </p:nvSpPr>
        <p:spPr>
          <a:xfrm>
            <a:off x="7820166" y="4117951"/>
            <a:ext cx="398401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стажем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права є стаж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особи за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спеціальністю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здобуття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нею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юридичної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освітньо-кваліфікаційним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спеціаліста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магістра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6D50D3B-E5B3-4C60-83FF-0A65531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ПРОФЕСІЇ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уддя під мікроскопом">
            <a:extLst>
              <a:ext uri="{FF2B5EF4-FFF2-40B4-BE49-F238E27FC236}">
                <a16:creationId xmlns:a16="http://schemas.microsoft.com/office/drawing/2014/main" id="{67D93091-DE30-4D22-AC14-3BC1D968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5" y="2937680"/>
            <a:ext cx="6000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78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932</Words>
  <Application>Microsoft Office PowerPoint</Application>
  <PresentationFormat>Широкоэкранный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ЮРИСТ</vt:lpstr>
      <vt:lpstr>ЮРИСТ</vt:lpstr>
      <vt:lpstr>Презентация PowerPoint</vt:lpstr>
      <vt:lpstr>ЮРИСТ</vt:lpstr>
      <vt:lpstr>СФЕРИ ЗАСТОСУВАННЯ ПРАЦІ ЮРИСТА</vt:lpstr>
      <vt:lpstr>ЮРИСТ</vt:lpstr>
      <vt:lpstr>ЮРИСТ</vt:lpstr>
      <vt:lpstr>ЮРИДИЧНІ ПРОФЕСІЇ</vt:lpstr>
      <vt:lpstr>ЮРИДИЧНІ ПРОФЕСІЇ</vt:lpstr>
      <vt:lpstr>ЮРИСКОНСУЛЬТ</vt:lpstr>
      <vt:lpstr>СУДДЯ</vt:lpstr>
      <vt:lpstr>АДВОКАТ</vt:lpstr>
      <vt:lpstr>ПРОКУРОР</vt:lpstr>
      <vt:lpstr>НОТАРІУС</vt:lpstr>
      <vt:lpstr>ПОЛІЦЕЙСЬКИЙ</vt:lpstr>
      <vt:lpstr>ДЕРЖАВНИЙ (ПРИВАТНИЙ) ВИКОНАВЕЦЬ</vt:lpstr>
      <vt:lpstr>ДЕРЖАВНИЙ (ПРИВАТНИЙ) ВИКОНАВЕЦЬ</vt:lpstr>
      <vt:lpstr>Презентация PowerPoint</vt:lpstr>
      <vt:lpstr>ВИСНОВКИ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ЮРИСТ</dc:title>
  <dc:creator>Администратор</dc:creator>
  <cp:lastModifiedBy>Администратор</cp:lastModifiedBy>
  <cp:revision>27</cp:revision>
  <dcterms:created xsi:type="dcterms:W3CDTF">2022-09-05T07:15:11Z</dcterms:created>
  <dcterms:modified xsi:type="dcterms:W3CDTF">2022-09-05T09:51:30Z</dcterms:modified>
</cp:coreProperties>
</file>