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445" r:id="rId6"/>
    <p:sldId id="2452" r:id="rId7"/>
    <p:sldId id="2454" r:id="rId8"/>
    <p:sldId id="2453" r:id="rId9"/>
    <p:sldId id="2460" r:id="rId10"/>
    <p:sldId id="2451" r:id="rId11"/>
    <p:sldId id="2455" r:id="rId12"/>
    <p:sldId id="245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E55"/>
    <a:srgbClr val="C0F400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84959" autoAdjust="0"/>
  </p:normalViewPr>
  <p:slideViewPr>
    <p:cSldViewPr snapToGrid="0">
      <p:cViewPr>
        <p:scale>
          <a:sx n="81" d="100"/>
          <a:sy n="81" d="100"/>
        </p:scale>
        <p:origin x="-25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245214-C396-4C25-9836-8C9F96BFDC58}" type="datetime1">
              <a:rPr lang="ru-RU" smtClean="0"/>
              <a:t>29.10.2022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DAC53-18B0-4A30-8AC6-59D7E0BD0538}" type="datetime1">
              <a:rPr lang="ru-RU" smtClean="0"/>
              <a:pPr/>
              <a:t>29.10.2022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9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3">
            <a:extLst>
              <a:ext uri="{FF2B5EF4-FFF2-40B4-BE49-F238E27FC236}">
                <a16:creationId xmlns=""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 smtClean="0"/>
              <a:t>Щелкните, чтобы изменить </a:t>
            </a:r>
            <a:br>
              <a:rPr lang="ru-RU" noProof="0" dirty="0" smtClean="0"/>
            </a:br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 smtClean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 smtClean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 smtClean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 smtClean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 smtClean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 smtClean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 smtClean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 smtClean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 4">
            <a:extLst>
              <a:ext uri="{FF2B5EF4-FFF2-40B4-BE49-F238E27FC236}">
                <a16:creationId xmlns=""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=""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Образец текста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Второй уровень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Третий уровень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Четвертый уровень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=""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pic>
          <p:nvPicPr>
            <p:cNvPr id="15" name="Графический объект 14">
              <a:extLst>
                <a:ext uri="{FF2B5EF4-FFF2-40B4-BE49-F238E27FC236}">
                  <a16:creationId xmlns=""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3">
            <a:extLst>
              <a:ext uri="{FF2B5EF4-FFF2-40B4-BE49-F238E27FC236}">
                <a16:creationId xmlns=""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 rtl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3810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16" name="Рисунок 13">
            <a:extLst>
              <a:ext uri="{FF2B5EF4-FFF2-40B4-BE49-F238E27FC236}">
                <a16:creationId xmlns=""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=""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rtlCol="0"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 smtClean="0"/>
              <a:t>ОБРАЗЕЦ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 smtClean="0"/>
              <a:t>Щелкните, чтобы изменить </a:t>
            </a:r>
            <a:br>
              <a:rPr lang="ru-RU" noProof="0" dirty="0" smtClean="0"/>
            </a:br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Прямоугольник: Усеченный угол 8">
            <a:extLst>
              <a:ext uri="{FF2B5EF4-FFF2-40B4-BE49-F238E27FC236}">
                <a16:creationId xmlns=""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69" r:id="rId8"/>
    <p:sldLayoutId id="2147483666" r:id="rId9"/>
    <p:sldLayoutId id="2147483670" r:id="rId10"/>
    <p:sldLayoutId id="2147483667" r:id="rId11"/>
    <p:sldLayoutId id="2147483668" r:id="rId12"/>
    <p:sldLayoutId id="2147483665" r:id="rId13"/>
    <p:sldLayoutId id="2147483671" r:id="rId14"/>
    <p:sldLayoutId id="2147483655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194504" y="570971"/>
            <a:ext cx="7324426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МЕСТО </a:t>
            </a:r>
            <a:br>
              <a:rPr lang="ru-RU" dirty="0" smtClean="0"/>
            </a:br>
            <a:r>
              <a:rPr lang="ru-RU" dirty="0" smtClean="0"/>
              <a:t>ДЛЯ ЗАГОЛОВКА</a:t>
            </a:r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МЕСТО ДЛЯ ПОДЗАГОЛОВКА</a:t>
            </a:r>
            <a:endParaRPr lang="ru-RU" dirty="0"/>
          </a:p>
        </p:txBody>
      </p:sp>
      <p:pic>
        <p:nvPicPr>
          <p:cNvPr id="1026" name="Picture 2" descr="Для юридической помощи крымчанам используют ІТ-технологии | QHA Агентство  Крымские Новости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 технологии добрались и до повседневной одеж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77" y="1650979"/>
            <a:ext cx="5208488" cy="476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16312" y="486065"/>
            <a:ext cx="6668281" cy="5618217"/>
            <a:chOff x="1033547" y="417043"/>
            <a:chExt cx="4859828" cy="524504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4B52C7E-3049-4545-956A-6D8F73F23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33547" y="417043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7" name="Графический объект 12">
              <a:extLst>
                <a:ext uri="{FF2B5EF4-FFF2-40B4-BE49-F238E27FC236}">
                  <a16:creationId xmlns="" xmlns:a16="http://schemas.microsoft.com/office/drawing/2014/main" id="{46669882-9FD4-41D7-A5A6-A4A2E44A2A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321375" y="1090084"/>
              <a:ext cx="4572000" cy="4572000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3357714" y="1439717"/>
            <a:ext cx="51783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30775" algn="l"/>
              </a:tabLst>
            </a:pPr>
            <a:r>
              <a:rPr lang="uk-UA" sz="3200" b="1" dirty="0" smtClean="0">
                <a:solidFill>
                  <a:srgbClr val="C0F400"/>
                </a:solidFill>
              </a:rPr>
              <a:t>Програми для опрацювання </a:t>
            </a:r>
            <a:r>
              <a:rPr lang="uk-UA" sz="3200" b="1" dirty="0" err="1" smtClean="0">
                <a:solidFill>
                  <a:srgbClr val="C0F400"/>
                </a:solidFill>
              </a:rPr>
              <a:t>даних.Об</a:t>
            </a:r>
            <a:r>
              <a:rPr lang="en-US" sz="3200" b="1" dirty="0" smtClean="0">
                <a:solidFill>
                  <a:srgbClr val="C0F400"/>
                </a:solidFill>
              </a:rPr>
              <a:t>’</a:t>
            </a:r>
            <a:r>
              <a:rPr lang="uk-UA" sz="3200" b="1" dirty="0" err="1" smtClean="0">
                <a:solidFill>
                  <a:srgbClr val="C0F400"/>
                </a:solidFill>
              </a:rPr>
              <a:t>єкти</a:t>
            </a:r>
            <a:r>
              <a:rPr lang="uk-UA" sz="3200" b="1" dirty="0" smtClean="0">
                <a:solidFill>
                  <a:srgbClr val="C0F400"/>
                </a:solidFill>
              </a:rPr>
              <a:t> операційної </a:t>
            </a:r>
            <a:r>
              <a:rPr lang="uk-UA" sz="3200" b="1" dirty="0" err="1" smtClean="0">
                <a:solidFill>
                  <a:srgbClr val="C0F400"/>
                </a:solidFill>
              </a:rPr>
              <a:t>системи.Графічний</a:t>
            </a:r>
            <a:r>
              <a:rPr lang="uk-UA" sz="3200" b="1" dirty="0">
                <a:solidFill>
                  <a:srgbClr val="C0F400"/>
                </a:solidFill>
              </a:rPr>
              <a:t> </a:t>
            </a:r>
            <a:r>
              <a:rPr lang="uk-UA" sz="3200" b="1" dirty="0" err="1" smtClean="0">
                <a:solidFill>
                  <a:srgbClr val="C0F400"/>
                </a:solidFill>
              </a:rPr>
              <a:t>інтерфейс.ОС.Комп’ютерні</a:t>
            </a:r>
            <a:r>
              <a:rPr lang="uk-UA" sz="3200" b="1" dirty="0" smtClean="0">
                <a:solidFill>
                  <a:srgbClr val="C0F400"/>
                </a:solidFill>
              </a:rPr>
              <a:t> віруси</a:t>
            </a:r>
            <a:endParaRPr lang="en-US" sz="3200" b="1" dirty="0">
              <a:solidFill>
                <a:srgbClr val="C0F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0" y="222738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7122" y="763545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048" y="489470"/>
            <a:ext cx="11710387" cy="118872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Програми для опрацювання даних </a:t>
            </a:r>
            <a:br>
              <a:rPr lang="uk-UA" sz="4000" dirty="0" smtClean="0"/>
            </a:br>
            <a:r>
              <a:rPr lang="uk-UA" sz="4000" dirty="0" smtClean="0"/>
              <a:t>Системні            Прикладні</a:t>
            </a:r>
            <a:endParaRPr lang="en-US" sz="4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039938"/>
            <a:ext cx="49911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86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048" y="489470"/>
            <a:ext cx="11710387" cy="118872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C0F400"/>
                </a:solidFill>
              </a:rPr>
              <a:t>Класифікація</a:t>
            </a:r>
            <a:r>
              <a:rPr lang="en-US" sz="4000" dirty="0">
                <a:solidFill>
                  <a:srgbClr val="C0F400"/>
                </a:solidFill>
              </a:rPr>
              <a:t> </a:t>
            </a:r>
            <a:r>
              <a:rPr lang="en-US" sz="4000" dirty="0" err="1">
                <a:solidFill>
                  <a:srgbClr val="C0F400"/>
                </a:solidFill>
              </a:rPr>
              <a:t>програмного</a:t>
            </a:r>
            <a:r>
              <a:rPr lang="en-US" sz="4000" dirty="0">
                <a:solidFill>
                  <a:srgbClr val="C0F400"/>
                </a:solidFill>
              </a:rPr>
              <a:t> </a:t>
            </a:r>
            <a:r>
              <a:rPr lang="en-US" sz="4000" dirty="0" err="1" smtClean="0">
                <a:solidFill>
                  <a:srgbClr val="C0F400"/>
                </a:solidFill>
              </a:rPr>
              <a:t>забезпечення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33617" y="1745921"/>
            <a:ext cx="5794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FFFF00"/>
                </a:solidFill>
              </a:rPr>
              <a:t>Прикладне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програмне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забезпечення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призначене</a:t>
            </a:r>
            <a:r>
              <a:rPr lang="ru-RU" sz="3200" dirty="0">
                <a:solidFill>
                  <a:schemeClr val="bg1"/>
                </a:solidFill>
              </a:rPr>
              <a:t> для </a:t>
            </a:r>
            <a:r>
              <a:rPr lang="ru-RU" sz="3200" dirty="0" err="1">
                <a:solidFill>
                  <a:schemeClr val="bg1"/>
                </a:solidFill>
              </a:rPr>
              <a:t>реалізації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конкретних</a:t>
            </a:r>
            <a:r>
              <a:rPr lang="ru-RU" sz="3200" dirty="0">
                <a:solidFill>
                  <a:schemeClr val="bg1"/>
                </a:solidFill>
              </a:rPr>
              <a:t> задач </a:t>
            </a:r>
            <a:r>
              <a:rPr lang="ru-RU" sz="3200" dirty="0" err="1">
                <a:solidFill>
                  <a:schemeClr val="bg1"/>
                </a:solidFill>
              </a:rPr>
              <a:t>опрацювання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даних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які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користувач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розв’язує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ході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своєї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діяльності</a:t>
            </a:r>
            <a:r>
              <a:rPr lang="ru-RU" sz="3200" dirty="0">
                <a:solidFill>
                  <a:schemeClr val="bg1"/>
                </a:solidFill>
              </a:rPr>
              <a:t>. 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Прикладне ПЗ – загального користування Класифікація та загальна характеристика програмного забезпечення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25741" r="94" b="-624"/>
          <a:stretch/>
        </p:blipFill>
        <p:spPr bwMode="auto">
          <a:xfrm>
            <a:off x="6569583" y="1995165"/>
            <a:ext cx="4537818" cy="25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617" y="4924651"/>
            <a:ext cx="1093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53" y="792666"/>
            <a:ext cx="9172575" cy="515302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3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7383" y="2050991"/>
            <a:ext cx="6323888" cy="328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103" y="863647"/>
            <a:ext cx="7706561" cy="51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6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ютерний</a:t>
            </a:r>
            <a:r>
              <a:rPr lang="uk-UA" dirty="0" smtClean="0"/>
              <a:t> вірус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118049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507" y="1180490"/>
            <a:ext cx="3868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Віруси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b="1" dirty="0" err="1"/>
              <a:t>жахіття</a:t>
            </a:r>
            <a:r>
              <a:rPr lang="ru-RU" b="1" dirty="0"/>
              <a:t> </a:t>
            </a:r>
            <a:r>
              <a:rPr lang="ru-RU" b="1" dirty="0" err="1"/>
              <a:t>комп’ютерної</a:t>
            </a:r>
            <a:r>
              <a:rPr lang="ru-RU" b="1" dirty="0"/>
              <a:t> </a:t>
            </a:r>
            <a:r>
              <a:rPr lang="ru-RU" b="1" dirty="0" err="1" smtClean="0"/>
              <a:t>ери.</a:t>
            </a:r>
            <a:r>
              <a:rPr lang="ru-RU" b="1" dirty="0" err="1" smtClean="0">
                <a:solidFill>
                  <a:srgbClr val="FF0000"/>
                </a:solidFill>
              </a:rPr>
              <a:t>Комп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ютерний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вірус</a:t>
            </a:r>
            <a:r>
              <a:rPr lang="uk-UA" b="1" dirty="0" smtClean="0"/>
              <a:t>-це невелика за розміром </a:t>
            </a:r>
            <a:r>
              <a:rPr lang="uk-UA" b="1" dirty="0" err="1" smtClean="0"/>
              <a:t>програма,яка</a:t>
            </a:r>
            <a:r>
              <a:rPr lang="uk-UA" b="1" dirty="0" smtClean="0"/>
              <a:t> здатна для створення власних копій і виконує різноманітні шкідливі дії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2770433"/>
            <a:ext cx="4923692" cy="36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1" y="3391389"/>
            <a:ext cx="409575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49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2290" y="58491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6450" y="584911"/>
            <a:ext cx="5042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</a:rPr>
              <a:t>ОС(операційна система)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82" y="3357043"/>
            <a:ext cx="5023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82" y="2549178"/>
            <a:ext cx="3858740" cy="289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6675" y="2539822"/>
            <a:ext cx="361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Призначення основне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8708" y="3036277"/>
            <a:ext cx="2401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Керувати роботою </a:t>
            </a:r>
            <a:r>
              <a:rPr lang="uk-UA" b="1" dirty="0" err="1" smtClean="0"/>
              <a:t>комп</a:t>
            </a:r>
            <a:r>
              <a:rPr lang="en-US" b="1" dirty="0" smtClean="0"/>
              <a:t>’</a:t>
            </a:r>
            <a:r>
              <a:rPr lang="uk-UA" b="1" dirty="0" err="1" smtClean="0"/>
              <a:t>ютера</a:t>
            </a:r>
            <a:endParaRPr lang="uk-UA" b="1" dirty="0" smtClean="0"/>
          </a:p>
          <a:p>
            <a:r>
              <a:rPr lang="uk-UA" b="1" dirty="0" smtClean="0"/>
              <a:t>Забезпечувати взаємодію з користувачем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618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3" y="557201"/>
            <a:ext cx="4724400" cy="35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77" y="557201"/>
            <a:ext cx="4572000" cy="34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70" y="3692769"/>
            <a:ext cx="4499456" cy="253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0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0283" y="557201"/>
            <a:ext cx="11000232" cy="118872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Домашнє завдання </a:t>
            </a:r>
            <a:r>
              <a:rPr lang="en-US" sz="4800" dirty="0" smtClean="0">
                <a:solidFill>
                  <a:srgbClr val="FFFF00"/>
                </a:solidFill>
              </a:rPr>
              <a:t>: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0923" y="2145323"/>
            <a:ext cx="4243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Параграф 5</a:t>
            </a:r>
          </a:p>
          <a:p>
            <a:r>
              <a:rPr lang="uk-UA" dirty="0" err="1" smtClean="0"/>
              <a:t>Всеосвіта</a:t>
            </a:r>
            <a:r>
              <a:rPr lang="uk-UA" dirty="0" smtClean="0"/>
              <a:t>-</a:t>
            </a:r>
            <a:r>
              <a:rPr lang="de-DE" dirty="0"/>
              <a:t>https://</a:t>
            </a:r>
            <a:r>
              <a:rPr lang="de-DE" dirty="0" smtClean="0"/>
              <a:t>vseosvita.ua/12.65le</a:t>
            </a:r>
            <a:endParaRPr lang="ru-RU" dirty="0"/>
          </a:p>
          <a:p>
            <a:r>
              <a:rPr lang="uk-UA" dirty="0" smtClean="0"/>
              <a:t>Цікавий сайт -</a:t>
            </a:r>
            <a:r>
              <a:rPr lang="de-DE" dirty="0"/>
              <a:t>https://</a:t>
            </a:r>
            <a:r>
              <a:rPr lang="de-DE" dirty="0" smtClean="0"/>
              <a:t>zillya.ua/top-10-kompyuternikh-virusiv-v-istori-chastina-1</a:t>
            </a:r>
            <a:r>
              <a:rPr lang="uk-UA" dirty="0" smtClean="0"/>
              <a:t>(віруси)</a:t>
            </a:r>
          </a:p>
          <a:p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46985" y="1488831"/>
            <a:ext cx="45251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Якщо в вас не відкривається </a:t>
            </a:r>
            <a:r>
              <a:rPr lang="uk-UA" dirty="0" err="1" smtClean="0"/>
              <a:t>всеосвіта</a:t>
            </a:r>
            <a:r>
              <a:rPr lang="uk-UA" dirty="0" smtClean="0"/>
              <a:t> деякі завдання </a:t>
            </a:r>
            <a:r>
              <a:rPr lang="es-419" dirty="0" smtClean="0"/>
              <a:t>:</a:t>
            </a:r>
            <a:endParaRPr lang="uk-UA" dirty="0" smtClean="0"/>
          </a:p>
          <a:p>
            <a:r>
              <a:rPr lang="uk-UA" dirty="0" smtClean="0"/>
              <a:t>Тест-</a:t>
            </a:r>
            <a:r>
              <a:rPr lang="de-DE" dirty="0"/>
              <a:t>https://</a:t>
            </a:r>
            <a:r>
              <a:rPr lang="de-DE" dirty="0" smtClean="0"/>
              <a:t>vseosvita.ua/test/start/uhq426</a:t>
            </a:r>
            <a:endParaRPr lang="uk-UA" dirty="0" smtClean="0"/>
          </a:p>
          <a:p>
            <a:r>
              <a:rPr lang="ru-RU" dirty="0" err="1"/>
              <a:t>Відео</a:t>
            </a:r>
            <a:r>
              <a:rPr lang="ru-RU" dirty="0"/>
              <a:t>-</a:t>
            </a:r>
            <a:r>
              <a:rPr lang="de-DE" dirty="0"/>
              <a:t>https://youtu.be/rFMqWd2uGUk(</a:t>
            </a:r>
            <a:r>
              <a:rPr lang="ru-RU" dirty="0" err="1"/>
              <a:t>повторити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 err="1"/>
              <a:t>Презентації</a:t>
            </a:r>
            <a:r>
              <a:rPr lang="ru-RU" dirty="0"/>
              <a:t>-</a:t>
            </a:r>
            <a:r>
              <a:rPr lang="de-DE" dirty="0"/>
              <a:t>https://ppt-online.org/460954</a:t>
            </a:r>
          </a:p>
          <a:p>
            <a:endParaRPr lang="de-DE" dirty="0"/>
          </a:p>
          <a:p>
            <a:r>
              <a:rPr lang="de-DE" dirty="0"/>
              <a:t>https://naurok.com.ua/prezentaciya-5-klas-ob-ekti-faylovo-sistemi-operaci-nad-nimi-263978.html</a:t>
            </a:r>
          </a:p>
          <a:p>
            <a:endParaRPr lang="de-DE" dirty="0"/>
          </a:p>
          <a:p>
            <a:r>
              <a:rPr lang="de-DE" dirty="0"/>
              <a:t>https://naurok.com.ua/prezentaciya-kompyuterniy-virus-antivirusni-programi-28950.html</a:t>
            </a:r>
            <a:endParaRPr lang="es-419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68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54094_TF34357351.potx" id="{6AA8CAD9-D032-42E8-97EE-4E2407919FB6}" vid="{DF4C0A51-8B4F-47C0-80B9-0C4495D3E2F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B18BB-C24E-408B-9A12-8848DDD7A302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5F1FAD-176C-4A03-BD9A-1520119C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61ED8-85A0-453F-805C-6D9AF4A72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Темная модернистская презентация</Template>
  <TotalTime>0</TotalTime>
  <Words>140</Words>
  <Application>Microsoft Office PowerPoint</Application>
  <PresentationFormat>Произвольный</PresentationFormat>
  <Paragraphs>631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МЕСТО  ДЛЯ ЗАГОЛОВКА</vt:lpstr>
      <vt:lpstr>Програми для опрацювання даних  Системні            Прикладні</vt:lpstr>
      <vt:lpstr>Класифікація програмного забезпечення</vt:lpstr>
      <vt:lpstr>Презентация PowerPoint</vt:lpstr>
      <vt:lpstr>Презентация PowerPoint</vt:lpstr>
      <vt:lpstr>Комп’ютерний вірус</vt:lpstr>
      <vt:lpstr>Презентация PowerPoint</vt:lpstr>
      <vt:lpstr>Презентация PowerPoint</vt:lpstr>
      <vt:lpstr>Домашнє завдання :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2020-09-05T12:07:08Z</dcterms:created>
  <dcterms:modified xsi:type="dcterms:W3CDTF">2022-10-29T11:49:11Z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