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8E9D-5555-4BE8-9ED3-DDA71A2AD957}" type="datetimeFigureOut">
              <a:rPr lang="uk-UA" smtClean="0"/>
              <a:t>29.10.2022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5A55-66D9-4B69-8148-E58C12E22D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5627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8E9D-5555-4BE8-9ED3-DDA71A2AD957}" type="datetimeFigureOut">
              <a:rPr lang="uk-UA" smtClean="0"/>
              <a:t>29.10.2022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5A55-66D9-4B69-8148-E58C12E22D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622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8E9D-5555-4BE8-9ED3-DDA71A2AD957}" type="datetimeFigureOut">
              <a:rPr lang="uk-UA" smtClean="0"/>
              <a:t>29.10.2022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5A55-66D9-4B69-8148-E58C12E22D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512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8E9D-5555-4BE8-9ED3-DDA71A2AD957}" type="datetimeFigureOut">
              <a:rPr lang="uk-UA" smtClean="0"/>
              <a:t>29.10.2022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5A55-66D9-4B69-8148-E58C12E22D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84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8E9D-5555-4BE8-9ED3-DDA71A2AD957}" type="datetimeFigureOut">
              <a:rPr lang="uk-UA" smtClean="0"/>
              <a:t>29.10.2022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5A55-66D9-4B69-8148-E58C12E22D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579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8E9D-5555-4BE8-9ED3-DDA71A2AD957}" type="datetimeFigureOut">
              <a:rPr lang="uk-UA" smtClean="0"/>
              <a:t>29.10.2022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5A55-66D9-4B69-8148-E58C12E22D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8914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8E9D-5555-4BE8-9ED3-DDA71A2AD957}" type="datetimeFigureOut">
              <a:rPr lang="uk-UA" smtClean="0"/>
              <a:t>29.10.2022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5A55-66D9-4B69-8148-E58C12E22D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971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8E9D-5555-4BE8-9ED3-DDA71A2AD957}" type="datetimeFigureOut">
              <a:rPr lang="uk-UA" smtClean="0"/>
              <a:t>29.10.2022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5A55-66D9-4B69-8148-E58C12E22D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6953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8E9D-5555-4BE8-9ED3-DDA71A2AD957}" type="datetimeFigureOut">
              <a:rPr lang="uk-UA" smtClean="0"/>
              <a:t>29.10.2022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5A55-66D9-4B69-8148-E58C12E22D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7956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8E9D-5555-4BE8-9ED3-DDA71A2AD957}" type="datetimeFigureOut">
              <a:rPr lang="uk-UA" smtClean="0"/>
              <a:t>29.10.2022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5A55-66D9-4B69-8148-E58C12E22D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7735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8E9D-5555-4BE8-9ED3-DDA71A2AD957}" type="datetimeFigureOut">
              <a:rPr lang="uk-UA" smtClean="0"/>
              <a:t>29.10.2022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5A55-66D9-4B69-8148-E58C12E22D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231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48E9D-5555-4BE8-9ED3-DDA71A2AD957}" type="datetimeFigureOut">
              <a:rPr lang="uk-UA" smtClean="0"/>
              <a:t>29.10.2022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C5A55-66D9-4B69-8148-E58C12E22D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123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30400" y="2402523"/>
            <a:ext cx="9144000" cy="2387600"/>
          </a:xfr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/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рідний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край – село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Дунаїв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314440" y="5249672"/>
            <a:ext cx="5135880" cy="1444752"/>
          </a:xfrm>
        </p:spPr>
        <p:txBody>
          <a:bodyPr/>
          <a:lstStyle/>
          <a:p>
            <a:r>
              <a:rPr lang="ru-RU" dirty="0" err="1" smtClean="0">
                <a:latin typeface="Monotype Corsiva" panose="03010101010201010101" pitchFamily="66" charset="0"/>
              </a:rPr>
              <a:t>Вчитель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географії</a:t>
            </a:r>
            <a:endParaRPr lang="ru-RU" dirty="0" smtClean="0">
              <a:latin typeface="Monotype Corsiva" panose="03010101010201010101" pitchFamily="66" charset="0"/>
            </a:endParaRPr>
          </a:p>
          <a:p>
            <a:r>
              <a:rPr lang="ru-RU" dirty="0" err="1" smtClean="0">
                <a:latin typeface="Monotype Corsiva" panose="03010101010201010101" pitchFamily="66" charset="0"/>
              </a:rPr>
              <a:t>Дунаївського</a:t>
            </a:r>
            <a:r>
              <a:rPr lang="ru-RU" dirty="0" smtClean="0">
                <a:latin typeface="Monotype Corsiva" panose="03010101010201010101" pitchFamily="66" charset="0"/>
              </a:rPr>
              <a:t> ЗЗСО І-ІІІ ст.</a:t>
            </a:r>
            <a:endParaRPr lang="ru-RU" dirty="0" smtClean="0">
              <a:latin typeface="Monotype Corsiva" panose="03010101010201010101" pitchFamily="66" charset="0"/>
            </a:endParaRPr>
          </a:p>
          <a:p>
            <a:r>
              <a:rPr lang="ru-RU" dirty="0" err="1" smtClean="0">
                <a:latin typeface="Monotype Corsiva" panose="03010101010201010101" pitchFamily="66" charset="0"/>
              </a:rPr>
              <a:t>Димид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Наталії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Тарасівни</a:t>
            </a:r>
            <a:endParaRPr lang="ru-RU" dirty="0" smtClean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06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45" b="11200"/>
          <a:stretch/>
        </p:blipFill>
        <p:spPr>
          <a:xfrm>
            <a:off x="146249" y="159385"/>
            <a:ext cx="3206552" cy="386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14" y="4023360"/>
            <a:ext cx="4608286" cy="258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721" y="1126649"/>
            <a:ext cx="3638020" cy="2420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155" y="3382883"/>
            <a:ext cx="4451058" cy="2556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867" y="501968"/>
            <a:ext cx="3625691" cy="23606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9842" y="4628742"/>
            <a:ext cx="3139758" cy="2154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3013" y="1868794"/>
            <a:ext cx="2878449" cy="191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803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Monotype Corsiva" panose="03010101010201010101" pitchFamily="66" charset="0"/>
              </a:rPr>
              <a:t>Визначні пам'ятки села Дунаїв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416" y="2550341"/>
            <a:ext cx="3863952" cy="2569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74" y="1779047"/>
            <a:ext cx="3017520" cy="4023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кутник 8"/>
          <p:cNvSpPr/>
          <p:nvPr/>
        </p:nvSpPr>
        <p:spPr>
          <a:xfrm>
            <a:off x="-638498" y="5979373"/>
            <a:ext cx="4693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Monotype Corsiva" panose="03010101010201010101" pitchFamily="66" charset="0"/>
              </a:rPr>
              <a:t>	</a:t>
            </a:r>
            <a:r>
              <a:rPr lang="uk-UA" sz="2400" dirty="0" smtClean="0">
                <a:latin typeface="Monotype Corsiva" panose="03010101010201010101" pitchFamily="66" charset="0"/>
              </a:rPr>
              <a:t>ц. </a:t>
            </a:r>
            <a:r>
              <a:rPr lang="uk-UA" sz="2400" dirty="0">
                <a:latin typeface="Monotype Corsiva" panose="03010101010201010101" pitchFamily="66" charset="0"/>
              </a:rPr>
              <a:t>Різдва Пресвятої Богородиці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4079658" y="5190437"/>
            <a:ext cx="3815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Monotype Corsiva" panose="03010101010201010101" pitchFamily="66" charset="0"/>
              </a:rPr>
              <a:t>к. святого Станіслава єпископа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8711578" y="5748540"/>
            <a:ext cx="24961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dirty="0" smtClean="0">
                <a:latin typeface="Monotype Corsiva" panose="03010101010201010101" pitchFamily="66" charset="0"/>
              </a:rPr>
              <a:t>Капличка </a:t>
            </a:r>
            <a:r>
              <a:rPr lang="uk-UA" sz="2400" dirty="0" err="1" smtClean="0">
                <a:latin typeface="Monotype Corsiva" panose="03010101010201010101" pitchFamily="66" charset="0"/>
              </a:rPr>
              <a:t>св</a:t>
            </a:r>
            <a:r>
              <a:rPr lang="uk-UA" sz="2400" dirty="0" smtClean="0">
                <a:latin typeface="Monotype Corsiva" panose="03010101010201010101" pitchFamily="66" charset="0"/>
              </a:rPr>
              <a:t>. Анни  </a:t>
            </a:r>
          </a:p>
          <a:p>
            <a:pPr algn="ctr"/>
            <a:endParaRPr lang="uk-UA" sz="2400" dirty="0">
              <a:latin typeface="Monotype Corsiva" panose="03010101010201010101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690" y="1981143"/>
            <a:ext cx="3163966" cy="3707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035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7" y="1549919"/>
            <a:ext cx="5077659" cy="35823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67" y="1314723"/>
            <a:ext cx="5411526" cy="40527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кутник 5"/>
          <p:cNvSpPr/>
          <p:nvPr/>
        </p:nvSpPr>
        <p:spPr>
          <a:xfrm>
            <a:off x="5395825" y="5367511"/>
            <a:ext cx="6110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	</a:t>
            </a:r>
            <a:r>
              <a:rPr lang="ru-RU" sz="2400" dirty="0" err="1">
                <a:latin typeface="Monotype Corsiva" panose="03010101010201010101" pitchFamily="66" charset="0"/>
              </a:rPr>
              <a:t>Меморіальна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дошка</a:t>
            </a:r>
            <a:r>
              <a:rPr lang="ru-RU" sz="2400" dirty="0">
                <a:latin typeface="Monotype Corsiva" panose="03010101010201010101" pitchFamily="66" charset="0"/>
              </a:rPr>
              <a:t> Героям </a:t>
            </a:r>
            <a:r>
              <a:rPr lang="ru-RU" sz="2400" dirty="0" err="1">
                <a:latin typeface="Monotype Corsiva" panose="03010101010201010101" pitchFamily="66" charset="0"/>
              </a:rPr>
              <a:t>Небесної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сотні</a:t>
            </a:r>
            <a:endParaRPr lang="uk-UA" sz="2400" dirty="0">
              <a:latin typeface="Monotype Corsiva" panose="03010101010201010101" pitchFamily="66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310640" y="5182844"/>
            <a:ext cx="401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Monotype Corsiva" panose="03010101010201010101" pitchFamily="66" charset="0"/>
              </a:rPr>
              <a:t>Пам'ятник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українському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поету</a:t>
            </a:r>
            <a:r>
              <a:rPr lang="ru-RU" sz="2400" dirty="0">
                <a:latin typeface="Monotype Corsiva" panose="03010101010201010101" pitchFamily="66" charset="0"/>
              </a:rPr>
              <a:t> і художнику Т. Г. </a:t>
            </a:r>
            <a:r>
              <a:rPr lang="ru-RU" sz="2400" dirty="0" err="1">
                <a:latin typeface="Monotype Corsiva" panose="03010101010201010101" pitchFamily="66" charset="0"/>
              </a:rPr>
              <a:t>Шевченку</a:t>
            </a:r>
            <a:endParaRPr lang="uk-UA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73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333" b="13667"/>
          <a:stretch/>
        </p:blipFill>
        <p:spPr>
          <a:xfrm>
            <a:off x="5659120" y="1691640"/>
            <a:ext cx="6075680" cy="3947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кутник 5"/>
          <p:cNvSpPr/>
          <p:nvPr/>
        </p:nvSpPr>
        <p:spPr>
          <a:xfrm>
            <a:off x="1669748" y="4057134"/>
            <a:ext cx="2430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err="1">
                <a:latin typeface="Monotype Corsiva" panose="03010101010201010101" pitchFamily="66" charset="0"/>
              </a:rPr>
              <a:t>Дунаївська</a:t>
            </a:r>
            <a:r>
              <a:rPr lang="uk-UA" sz="2400" dirty="0">
                <a:latin typeface="Monotype Corsiva" panose="03010101010201010101" pitchFamily="66" charset="0"/>
              </a:rPr>
              <a:t> лікарня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98360" y="5862320"/>
            <a:ext cx="299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Monotype Corsiva" panose="03010101010201010101" pitchFamily="66" charset="0"/>
              </a:rPr>
              <a:t>Амбулаторія с. Дунаїв</a:t>
            </a:r>
            <a:endParaRPr lang="uk-UA" sz="2400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05" y="380845"/>
            <a:ext cx="4767485" cy="3572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52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36" y="605190"/>
            <a:ext cx="4867695" cy="27408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451683" y="3391114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>
                <a:latin typeface="Monotype Corsiva" panose="03010101010201010101" pitchFamily="66" charset="0"/>
              </a:rPr>
              <a:t>Вохронка</a:t>
            </a:r>
            <a:endParaRPr lang="uk-UA" sz="2400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434" y="3543648"/>
            <a:ext cx="4584286" cy="2745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039360" y="6289040"/>
            <a:ext cx="286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 smtClean="0">
                <a:latin typeface="Monotype Corsiva" panose="03010101010201010101" pitchFamily="66" charset="0"/>
              </a:rPr>
              <a:t>Дунаївський</a:t>
            </a:r>
            <a:r>
              <a:rPr lang="uk-UA" sz="2400" dirty="0" smtClean="0">
                <a:latin typeface="Monotype Corsiva" panose="03010101010201010101" pitchFamily="66" charset="0"/>
              </a:rPr>
              <a:t> замок </a:t>
            </a:r>
            <a:endParaRPr lang="uk-UA" sz="2400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24" y="233100"/>
            <a:ext cx="4398758" cy="28488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41920" y="3033322"/>
            <a:ext cx="3637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 smtClean="0">
                <a:latin typeface="Monotype Corsiva" panose="03010101010201010101" pitchFamily="66" charset="0"/>
              </a:rPr>
              <a:t>Дунаївська</a:t>
            </a:r>
            <a:r>
              <a:rPr lang="uk-UA" sz="2400" dirty="0" smtClean="0">
                <a:latin typeface="Monotype Corsiva" panose="03010101010201010101" pitchFamily="66" charset="0"/>
              </a:rPr>
              <a:t> ЗОШ І-ІІІ </a:t>
            </a:r>
            <a:r>
              <a:rPr lang="uk-UA" sz="2400" dirty="0" err="1" smtClean="0">
                <a:latin typeface="Monotype Corsiva" panose="03010101010201010101" pitchFamily="66" charset="0"/>
              </a:rPr>
              <a:t>ст</a:t>
            </a:r>
            <a:endParaRPr lang="uk-UA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32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7959"/>
            <a:ext cx="10515600" cy="1325563"/>
          </a:xfrm>
        </p:spPr>
        <p:txBody>
          <a:bodyPr/>
          <a:lstStyle/>
          <a:p>
            <a:pPr algn="ctr"/>
            <a:r>
              <a:rPr lang="uk-UA" dirty="0">
                <a:latin typeface="Monotype Corsiva" panose="03010101010201010101" pitchFamily="66" charset="0"/>
              </a:rPr>
              <a:t>Список використаних джерел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1" y="316034"/>
            <a:ext cx="2841808" cy="3992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022" y="3043677"/>
            <a:ext cx="2511405" cy="3682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920" y="585194"/>
            <a:ext cx="2807549" cy="3992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7821" y="1474060"/>
            <a:ext cx="2754305" cy="358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19" y="3440020"/>
            <a:ext cx="2587518" cy="3417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062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Monotype Corsiva" panose="03010101010201010101" pitchFamily="66" charset="0"/>
              </a:rPr>
              <a:t>Дякую за увагу!</a:t>
            </a:r>
            <a:endParaRPr lang="uk-UA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399" y="1723487"/>
            <a:ext cx="3702189" cy="4931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23" y="365125"/>
            <a:ext cx="3505200" cy="467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176" y="132080"/>
            <a:ext cx="3505200" cy="467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334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00760" y="718185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err="1" smtClean="0">
                <a:latin typeface="Monotype Corsiva" panose="03010101010201010101" pitchFamily="66" charset="0"/>
              </a:rPr>
              <a:t>Дунаїв</a:t>
            </a:r>
            <a:r>
              <a:rPr lang="ru-RU" dirty="0" smtClean="0">
                <a:latin typeface="Monotype Corsiva" panose="03010101010201010101" pitchFamily="66" charset="0"/>
              </a:rPr>
              <a:t> — село в </a:t>
            </a:r>
            <a:r>
              <a:rPr lang="ru-RU" dirty="0" err="1" smtClean="0">
                <a:latin typeface="Monotype Corsiva" panose="03010101010201010101" pitchFamily="66" charset="0"/>
              </a:rPr>
              <a:t>Україні</a:t>
            </a:r>
            <a:r>
              <a:rPr lang="ru-RU" dirty="0" smtClean="0">
                <a:latin typeface="Monotype Corsiva" panose="03010101010201010101" pitchFamily="66" charset="0"/>
              </a:rPr>
              <a:t>, </a:t>
            </a:r>
            <a:r>
              <a:rPr lang="ru-RU" dirty="0" err="1" smtClean="0">
                <a:latin typeface="Monotype Corsiva" panose="03010101010201010101" pitchFamily="66" charset="0"/>
              </a:rPr>
              <a:t>Перемишлянському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районі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Львівської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області</a:t>
            </a:r>
            <a:r>
              <a:rPr lang="ru-RU" dirty="0" smtClean="0">
                <a:latin typeface="Monotype Corsiva" panose="03010101010201010101" pitchFamily="66" charset="0"/>
              </a:rPr>
              <a:t>, за 24 км </a:t>
            </a:r>
            <a:r>
              <a:rPr lang="ru-RU" dirty="0" err="1" smtClean="0">
                <a:latin typeface="Monotype Corsiva" panose="03010101010201010101" pitchFamily="66" charset="0"/>
              </a:rPr>
              <a:t>від</a:t>
            </a:r>
            <a:r>
              <a:rPr lang="ru-RU" dirty="0" smtClean="0">
                <a:latin typeface="Monotype Corsiva" panose="03010101010201010101" pitchFamily="66" charset="0"/>
              </a:rPr>
              <a:t> районного центру, у 36 км </a:t>
            </a:r>
            <a:r>
              <a:rPr lang="ru-RU" dirty="0" err="1" smtClean="0">
                <a:latin typeface="Monotype Corsiva" panose="03010101010201010101" pitchFamily="66" charset="0"/>
              </a:rPr>
              <a:t>від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залізничної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станції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Золочів</a:t>
            </a:r>
            <a:r>
              <a:rPr lang="ru-RU" dirty="0" smtClean="0">
                <a:latin typeface="Monotype Corsiva" panose="03010101010201010101" pitchFamily="66" charset="0"/>
              </a:rPr>
              <a:t>. </a:t>
            </a:r>
            <a:r>
              <a:rPr lang="ru-RU" dirty="0" err="1" smtClean="0">
                <a:latin typeface="Monotype Corsiva" panose="03010101010201010101" pitchFamily="66" charset="0"/>
              </a:rPr>
              <a:t>Населення</a:t>
            </a:r>
            <a:r>
              <a:rPr lang="ru-RU" dirty="0" smtClean="0">
                <a:latin typeface="Monotype Corsiva" panose="03010101010201010101" pitchFamily="66" charset="0"/>
              </a:rPr>
              <a:t> становить 683 особи.</a:t>
            </a:r>
            <a:endParaRPr lang="uk-UA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595" y="2347379"/>
            <a:ext cx="9201929" cy="39319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802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47472" y="731520"/>
            <a:ext cx="7278624" cy="5376672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dirty="0" smtClean="0">
                <a:latin typeface="Monotype Corsiva" panose="03010101010201010101" pitchFamily="66" charset="0"/>
              </a:rPr>
              <a:t>Географічні дані: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>
                <a:latin typeface="Monotype Corsiva" panose="03010101010201010101" pitchFamily="66" charset="0"/>
              </a:rPr>
              <a:t> 	Географічні координати: 49°37′00″ пн. ш. 24°49′25″ </a:t>
            </a:r>
            <a:r>
              <a:rPr lang="uk-UA" dirty="0" err="1" smtClean="0">
                <a:latin typeface="Monotype Corsiva" panose="03010101010201010101" pitchFamily="66" charset="0"/>
              </a:rPr>
              <a:t>сх</a:t>
            </a:r>
            <a:r>
              <a:rPr lang="uk-UA" dirty="0" smtClean="0">
                <a:latin typeface="Monotype Corsiva" panose="03010101010201010101" pitchFamily="66" charset="0"/>
              </a:rPr>
              <a:t>. д.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>
                <a:latin typeface="Monotype Corsiva" panose="03010101010201010101" pitchFamily="66" charset="0"/>
              </a:rPr>
              <a:t> 	Середня висота над рівнем моря: 307 м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>
                <a:latin typeface="Monotype Corsiva" panose="03010101010201010101" pitchFamily="66" charset="0"/>
              </a:rPr>
              <a:t> 	Водойми: р. Золота Липа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>
                <a:latin typeface="Monotype Corsiva" panose="03010101010201010101" pitchFamily="66" charset="0"/>
              </a:rPr>
              <a:t> 	Відстань до обласного центру: 77 км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>
                <a:latin typeface="Monotype Corsiva" panose="03010101010201010101" pitchFamily="66" charset="0"/>
              </a:rPr>
              <a:t> 	Відстань до районного центру: 24 км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>
                <a:latin typeface="Monotype Corsiva" panose="03010101010201010101" pitchFamily="66" charset="0"/>
              </a:rPr>
              <a:t> 	Найближча залізнична станція: Золочів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>
                <a:latin typeface="Monotype Corsiva" panose="03010101010201010101" pitchFamily="66" charset="0"/>
              </a:rPr>
              <a:t> 	Відстань до залізничної станції: 36 км</a:t>
            </a:r>
          </a:p>
          <a:p>
            <a:pPr marL="0" indent="0">
              <a:buNone/>
            </a:pPr>
            <a:r>
              <a:rPr lang="en-US" dirty="0" smtClean="0">
                <a:latin typeface="Monotype Corsiva" panose="03010101010201010101" pitchFamily="66" charset="0"/>
              </a:rPr>
              <a:t> </a:t>
            </a:r>
            <a:endParaRPr lang="uk-UA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970" t="5466" r="2023" b="1734"/>
          <a:stretch/>
        </p:blipFill>
        <p:spPr>
          <a:xfrm>
            <a:off x="7708392" y="152686"/>
            <a:ext cx="4306824" cy="63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09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Monotype Corsiva" panose="03010101010201010101" pitchFamily="66" charset="0"/>
              </a:rPr>
              <a:t>Географічне положення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2021" y="1825625"/>
            <a:ext cx="8367957" cy="43513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8966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626745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latin typeface="Monotype Corsiva" panose="03010101010201010101" pitchFamily="66" charset="0"/>
              </a:rPr>
              <a:t>До </a:t>
            </a:r>
            <a:r>
              <a:rPr lang="ru-RU" b="1" dirty="0" err="1">
                <a:latin typeface="Monotype Corsiva" panose="03010101010201010101" pitchFamily="66" charset="0"/>
              </a:rPr>
              <a:t>поверхневих</a:t>
            </a:r>
            <a:r>
              <a:rPr lang="ru-RU" b="1" dirty="0">
                <a:latin typeface="Monotype Corsiva" panose="03010101010201010101" pitchFamily="66" charset="0"/>
              </a:rPr>
              <a:t> вод </a:t>
            </a:r>
            <a:r>
              <a:rPr lang="ru-RU" dirty="0">
                <a:latin typeface="Monotype Corsiva" panose="03010101010201010101" pitchFamily="66" charset="0"/>
              </a:rPr>
              <a:t>с. </a:t>
            </a:r>
            <a:r>
              <a:rPr lang="ru-RU" dirty="0" err="1">
                <a:latin typeface="Monotype Corsiva" panose="03010101010201010101" pitchFamily="66" charset="0"/>
              </a:rPr>
              <a:t>Дунаїв</a:t>
            </a:r>
            <a:r>
              <a:rPr lang="ru-RU" dirty="0">
                <a:latin typeface="Monotype Corsiva" panose="03010101010201010101" pitchFamily="66" charset="0"/>
              </a:rPr>
              <a:t> належать води </a:t>
            </a:r>
            <a:r>
              <a:rPr lang="ru-RU" dirty="0" err="1">
                <a:latin typeface="Monotype Corsiva" panose="03010101010201010101" pitchFamily="66" charset="0"/>
              </a:rPr>
              <a:t>річка</a:t>
            </a:r>
            <a:r>
              <a:rPr lang="ru-RU" dirty="0">
                <a:latin typeface="Monotype Corsiva" panose="03010101010201010101" pitchFamily="66" charset="0"/>
              </a:rPr>
              <a:t> Золота Липа, ставок (</a:t>
            </a:r>
            <a:r>
              <a:rPr lang="ru-RU" dirty="0" err="1">
                <a:latin typeface="Monotype Corsiva" panose="03010101010201010101" pitchFamily="66" charset="0"/>
              </a:rPr>
              <a:t>який</a:t>
            </a:r>
            <a:r>
              <a:rPr lang="ru-RU" dirty="0">
                <a:latin typeface="Monotype Corsiva" panose="03010101010201010101" pitchFamily="66" charset="0"/>
              </a:rPr>
              <a:t> в </a:t>
            </a:r>
            <a:r>
              <a:rPr lang="ru-RU" dirty="0" err="1">
                <a:latin typeface="Monotype Corsiva" panose="03010101010201010101" pitchFamily="66" charset="0"/>
              </a:rPr>
              <a:t>селі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називають</a:t>
            </a:r>
            <a:r>
              <a:rPr lang="ru-RU" dirty="0">
                <a:latin typeface="Monotype Corsiva" panose="03010101010201010101" pitchFamily="66" charset="0"/>
              </a:rPr>
              <a:t> «</a:t>
            </a:r>
            <a:r>
              <a:rPr lang="ru-RU" dirty="0" err="1">
                <a:latin typeface="Monotype Corsiva" panose="03010101010201010101" pitchFamily="66" charset="0"/>
              </a:rPr>
              <a:t>Торфи</a:t>
            </a:r>
            <a:r>
              <a:rPr lang="ru-RU" dirty="0">
                <a:latin typeface="Monotype Corsiva" panose="03010101010201010101" pitchFamily="66" charset="0"/>
              </a:rPr>
              <a:t>», </a:t>
            </a:r>
            <a:r>
              <a:rPr lang="ru-RU" dirty="0" err="1">
                <a:latin typeface="Monotype Corsiva" panose="03010101010201010101" pitchFamily="66" charset="0"/>
              </a:rPr>
              <a:t>оскільки</a:t>
            </a:r>
            <a:r>
              <a:rPr lang="ru-RU" dirty="0">
                <a:latin typeface="Monotype Corsiva" panose="03010101010201010101" pitchFamily="66" charset="0"/>
              </a:rPr>
              <a:t> там </a:t>
            </a:r>
            <a:r>
              <a:rPr lang="ru-RU" dirty="0" err="1">
                <a:latin typeface="Monotype Corsiva" panose="03010101010201010101" pitchFamily="66" charset="0"/>
              </a:rPr>
              <a:t>багато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торф’янику</a:t>
            </a:r>
            <a:r>
              <a:rPr lang="ru-RU" dirty="0">
                <a:latin typeface="Monotype Corsiva" panose="03010101010201010101" pitchFamily="66" charset="0"/>
              </a:rPr>
              <a:t>) і </a:t>
            </a:r>
            <a:r>
              <a:rPr lang="ru-RU" dirty="0" err="1">
                <a:latin typeface="Monotype Corsiva" panose="03010101010201010101" pitchFamily="66" charset="0"/>
              </a:rPr>
              <a:t>підземні</a:t>
            </a:r>
            <a:r>
              <a:rPr lang="ru-RU" dirty="0">
                <a:latin typeface="Monotype Corsiva" panose="03010101010201010101" pitchFamily="66" charset="0"/>
              </a:rPr>
              <a:t> води.</a:t>
            </a:r>
            <a:endParaRPr lang="uk-UA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248" y="2635617"/>
            <a:ext cx="3956288" cy="3956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5354320" y="2802414"/>
            <a:ext cx="222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Monotype Corsiva" panose="03010101010201010101" pitchFamily="66" charset="0"/>
              </a:rPr>
              <a:t>ст. </a:t>
            </a:r>
            <a:r>
              <a:rPr lang="uk-UA" sz="2400" b="1" dirty="0" err="1" smtClean="0">
                <a:latin typeface="Monotype Corsiva" panose="03010101010201010101" pitchFamily="66" charset="0"/>
              </a:rPr>
              <a:t>Торфи</a:t>
            </a:r>
            <a:endParaRPr lang="uk-UA" sz="2400" b="1" dirty="0"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7517" t="42963" r="6293"/>
          <a:stretch/>
        </p:blipFill>
        <p:spPr>
          <a:xfrm>
            <a:off x="7579360" y="1755459"/>
            <a:ext cx="4551680" cy="2555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551" y="2276865"/>
            <a:ext cx="2790329" cy="37165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1465064" y="5597751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р. Золота Липа</a:t>
            </a:r>
            <a:endParaRPr lang="uk-UA" sz="24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1768" y="4397601"/>
            <a:ext cx="3200400" cy="2400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4547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Monotype Corsiva" panose="03010101010201010101" pitchFamily="66" charset="0"/>
              </a:rPr>
              <a:t>Рельєф Перемишлянського району 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6965" y="1825625"/>
            <a:ext cx="8098069" cy="43513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929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Monotype Corsiva" panose="03010101010201010101" pitchFamily="66" charset="0"/>
              </a:rPr>
              <a:t>Клімат району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8164" y="44979"/>
            <a:ext cx="3734648" cy="28009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224" y="2461689"/>
            <a:ext cx="3180850" cy="4236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15" b="12148"/>
          <a:stretch/>
        </p:blipFill>
        <p:spPr>
          <a:xfrm>
            <a:off x="521105" y="152188"/>
            <a:ext cx="3090993" cy="36504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" r="-3682" b="24789"/>
          <a:stretch/>
        </p:blipFill>
        <p:spPr>
          <a:xfrm>
            <a:off x="1839384" y="3301366"/>
            <a:ext cx="2641494" cy="33970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336" y="1445472"/>
            <a:ext cx="3252470" cy="43366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70023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36600" y="47434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400" b="1" dirty="0">
                <a:latin typeface="Monotype Corsiva" panose="03010101010201010101" pitchFamily="66" charset="0"/>
              </a:rPr>
              <a:t>Ґрунтовий покрив с. </a:t>
            </a:r>
            <a:r>
              <a:rPr lang="uk-UA" sz="4400" b="1" dirty="0" smtClean="0">
                <a:latin typeface="Monotype Corsiva" panose="03010101010201010101" pitchFamily="66" charset="0"/>
              </a:rPr>
              <a:t>Дунаїв та корисні копалини</a:t>
            </a:r>
            <a:endParaRPr lang="uk-UA" sz="44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39" y="1981667"/>
            <a:ext cx="3795395" cy="2844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8044" b="10190"/>
          <a:stretch/>
        </p:blipFill>
        <p:spPr>
          <a:xfrm>
            <a:off x="2997592" y="3564264"/>
            <a:ext cx="5993615" cy="3293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859" y="1666240"/>
            <a:ext cx="4978907" cy="2368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641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320" y="243840"/>
            <a:ext cx="7716520" cy="898208"/>
          </a:xfrm>
        </p:spPr>
        <p:txBody>
          <a:bodyPr/>
          <a:lstStyle/>
          <a:p>
            <a:pPr algn="ctr"/>
            <a:r>
              <a:rPr lang="uk-UA" dirty="0">
                <a:latin typeface="Monotype Corsiva" panose="03010101010201010101" pitchFamily="66" charset="0"/>
              </a:rPr>
              <a:t>Рослинний та тваринний світ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290" r="15978"/>
          <a:stretch/>
        </p:blipFill>
        <p:spPr>
          <a:xfrm>
            <a:off x="45026" y="1144798"/>
            <a:ext cx="2744904" cy="2946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480" y="0"/>
            <a:ext cx="3445510" cy="459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673" y="1870181"/>
            <a:ext cx="2673668" cy="475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2666" t="46370" r="8913" b="8148"/>
          <a:stretch/>
        </p:blipFill>
        <p:spPr>
          <a:xfrm>
            <a:off x="5115560" y="971973"/>
            <a:ext cx="4033520" cy="311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9930" y="3566160"/>
            <a:ext cx="24003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420" b="8296"/>
          <a:stretch/>
        </p:blipFill>
        <p:spPr>
          <a:xfrm>
            <a:off x="6299976" y="3930227"/>
            <a:ext cx="2366504" cy="290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236" y="3120185"/>
            <a:ext cx="2889389" cy="384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642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150</Words>
  <Application>Microsoft Office PowerPoint</Application>
  <PresentationFormat>Широкий екран</PresentationFormat>
  <Paragraphs>35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Monotype Corsiva</vt:lpstr>
      <vt:lpstr>Wingdings</vt:lpstr>
      <vt:lpstr>Тема Office</vt:lpstr>
      <vt:lpstr>Мій рідний край – село Дунаїв</vt:lpstr>
      <vt:lpstr>Презентація PowerPoint</vt:lpstr>
      <vt:lpstr>Презентація PowerPoint</vt:lpstr>
      <vt:lpstr>Географічне положення</vt:lpstr>
      <vt:lpstr>Презентація PowerPoint</vt:lpstr>
      <vt:lpstr>Рельєф Перемишлянського району </vt:lpstr>
      <vt:lpstr>Клімат району</vt:lpstr>
      <vt:lpstr>Презентація PowerPoint</vt:lpstr>
      <vt:lpstr>Рослинний та тваринний світ</vt:lpstr>
      <vt:lpstr>Презентація PowerPoint</vt:lpstr>
      <vt:lpstr>Визначні пам'ятки села Дунаїв</vt:lpstr>
      <vt:lpstr>Презентація PowerPoint</vt:lpstr>
      <vt:lpstr>Презентація PowerPoint</vt:lpstr>
      <vt:lpstr>Презентація PowerPoint</vt:lpstr>
      <vt:lpstr>Список використаних джерел</vt:lpstr>
      <vt:lpstr>Дякую за увагу!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Мій рідний край – село Дунаїв</dc:title>
  <dc:creator>Марія</dc:creator>
  <cp:lastModifiedBy>Галя</cp:lastModifiedBy>
  <cp:revision>27</cp:revision>
  <dcterms:created xsi:type="dcterms:W3CDTF">2021-03-03T18:14:52Z</dcterms:created>
  <dcterms:modified xsi:type="dcterms:W3CDTF">2022-10-29T14:06:27Z</dcterms:modified>
</cp:coreProperties>
</file>