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D9FF"/>
    <a:srgbClr val="43CEFF"/>
    <a:srgbClr val="FFDB69"/>
    <a:srgbClr val="EAC5C4"/>
    <a:srgbClr val="FF66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0%B8%D1%81%D1%8C%D0%BC%D0%BE%D0%B2%D0%B5_%D0%BF%D1%80%D0%B8%D0%BB%D0%B0%D0%B4%D0%B4%D1%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k.wikipedia.org/wiki/%D0%9F%D0%B0%D0%BF%D1%96%D1%80" TargetMode="External"/><Relationship Id="rId5" Type="http://schemas.openxmlformats.org/officeDocument/2006/relationships/hyperlink" Target="https://uk.wikipedia.org/wiki/%D0%9F%D0%BE%D0%B2%D0%B5%D1%80%D1%85%D0%BD%D1%8F" TargetMode="External"/><Relationship Id="rId4" Type="http://schemas.openxmlformats.org/officeDocument/2006/relationships/hyperlink" Target="https://uk.wikipedia.org/wiki/%D0%A7%D0%BE%D1%80%D0%BD%D0%B8%D0%BB%D0%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емфис акварельный фон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Users\user\Desktop\powerpoint-templates-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07"/>
            <a:ext cx="9144000" cy="687121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260649"/>
            <a:ext cx="9144000" cy="792087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70C0"/>
                </a:solidFill>
              </a:rPr>
              <a:t>Дослідницько-пізнавальний  проект  </a:t>
            </a:r>
            <a:r>
              <a:rPr lang="uk-UA" sz="3200" b="1" i="1" dirty="0" err="1" smtClean="0">
                <a:solidFill>
                  <a:srgbClr val="0070C0"/>
                </a:solidFill>
              </a:rPr>
              <a:t>“Кулькова</a:t>
            </a:r>
            <a:r>
              <a:rPr lang="uk-UA" sz="3200" b="1" i="1" dirty="0" smtClean="0">
                <a:solidFill>
                  <a:srgbClr val="0070C0"/>
                </a:solidFill>
              </a:rPr>
              <a:t>  </a:t>
            </a:r>
            <a:r>
              <a:rPr lang="uk-UA" sz="3200" b="1" i="1" dirty="0" err="1" smtClean="0">
                <a:solidFill>
                  <a:srgbClr val="0070C0"/>
                </a:solidFill>
              </a:rPr>
              <a:t>ручка”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5904656" cy="2808312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uk-UA" sz="1800" b="1" dirty="0" smtClean="0">
                <a:solidFill>
                  <a:schemeClr val="bg1">
                    <a:lumMod val="50000"/>
                  </a:schemeClr>
                </a:solidFill>
              </a:rPr>
              <a:t>Загадки.  </a:t>
            </a:r>
            <a:r>
              <a:rPr lang="uk-UA" sz="1800" b="1" dirty="0" err="1" smtClean="0">
                <a:solidFill>
                  <a:schemeClr val="bg1">
                    <a:lumMod val="50000"/>
                  </a:schemeClr>
                </a:solidFill>
              </a:rPr>
              <a:t>Вікіпедія</a:t>
            </a:r>
            <a:r>
              <a:rPr lang="uk-UA" sz="1800" b="1" dirty="0" smtClean="0">
                <a:solidFill>
                  <a:schemeClr val="bg1">
                    <a:lumMod val="50000"/>
                  </a:schemeClr>
                </a:solidFill>
              </a:rPr>
              <a:t>.  Диктант.</a:t>
            </a:r>
          </a:p>
          <a:p>
            <a:pPr marL="342900" indent="-342900">
              <a:buAutoNum type="arabicPeriod"/>
            </a:pP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</a:rPr>
              <a:t>Мультик  </a:t>
            </a:r>
            <a:r>
              <a:rPr lang="uk-UA" sz="1800" b="1" dirty="0" err="1" smtClean="0">
                <a:solidFill>
                  <a:schemeClr val="accent6">
                    <a:lumMod val="75000"/>
                  </a:schemeClr>
                </a:solidFill>
              </a:rPr>
              <a:t>“Кулькова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1800" b="1" dirty="0" err="1" smtClean="0">
                <a:solidFill>
                  <a:schemeClr val="accent6">
                    <a:lumMod val="75000"/>
                  </a:schemeClr>
                </a:solidFill>
              </a:rPr>
              <a:t>ручка”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</a:rPr>
              <a:t>Історія  появи  ручки.</a:t>
            </a:r>
          </a:p>
          <a:p>
            <a:pPr marL="342900" indent="-342900"/>
            <a:r>
              <a:rPr lang="uk-UA" sz="1800" b="1" dirty="0" err="1" smtClean="0">
                <a:solidFill>
                  <a:schemeClr val="accent3">
                    <a:lumMod val="50000"/>
                  </a:schemeClr>
                </a:solidFill>
              </a:rPr>
              <a:t>“Неслухняна</a:t>
            </a: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</a:rPr>
              <a:t>  кулькова </a:t>
            </a:r>
            <a:r>
              <a:rPr lang="uk-UA" sz="1800" b="1" dirty="0" err="1" smtClean="0">
                <a:solidFill>
                  <a:schemeClr val="accent3">
                    <a:lumMod val="50000"/>
                  </a:schemeClr>
                </a:solidFill>
              </a:rPr>
              <a:t>ручка”</a:t>
            </a: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</a:rPr>
              <a:t>  М. </a:t>
            </a:r>
            <a:r>
              <a:rPr lang="uk-UA" sz="1800" b="1" dirty="0" err="1" smtClean="0">
                <a:solidFill>
                  <a:schemeClr val="accent3">
                    <a:lumMod val="50000"/>
                  </a:schemeClr>
                </a:solidFill>
              </a:rPr>
              <a:t>Беденко</a:t>
            </a: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342900" indent="-342900"/>
            <a:r>
              <a:rPr lang="uk-UA" sz="1800" b="1" dirty="0" smtClean="0">
                <a:solidFill>
                  <a:schemeClr val="accent4">
                    <a:lumMod val="75000"/>
                  </a:schemeClr>
                </a:solidFill>
              </a:rPr>
              <a:t>4.  </a:t>
            </a:r>
            <a:r>
              <a:rPr lang="uk-UA" sz="1800" b="1" dirty="0" err="1" smtClean="0">
                <a:solidFill>
                  <a:schemeClr val="accent4">
                    <a:lumMod val="75000"/>
                  </a:schemeClr>
                </a:solidFill>
              </a:rPr>
              <a:t>Цікавинки</a:t>
            </a:r>
            <a:r>
              <a:rPr lang="uk-UA" sz="1800" b="1" dirty="0" smtClean="0">
                <a:solidFill>
                  <a:schemeClr val="accent4">
                    <a:lumMod val="75000"/>
                  </a:schemeClr>
                </a:solidFill>
              </a:rPr>
              <a:t>… Розмальовки… </a:t>
            </a:r>
          </a:p>
          <a:p>
            <a:pPr marL="342900" indent="-342900"/>
            <a:r>
              <a:rPr lang="uk-UA" sz="1800" b="1" dirty="0" smtClean="0">
                <a:solidFill>
                  <a:srgbClr val="FF0000"/>
                </a:solidFill>
              </a:rPr>
              <a:t>5.   Створюємо  ручку</a:t>
            </a:r>
          </a:p>
          <a:p>
            <a:pPr marL="342900" indent="-342900"/>
            <a:r>
              <a:rPr lang="uk-UA" sz="1800" b="1" dirty="0" smtClean="0">
                <a:solidFill>
                  <a:srgbClr val="00B0F0"/>
                </a:solidFill>
              </a:rPr>
              <a:t>6.  Омоніми.  Синоніми.</a:t>
            </a:r>
          </a:p>
          <a:p>
            <a:pPr marL="342900" indent="-342900"/>
            <a:endParaRPr lang="uk-UA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uk-UA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7.  Метод  </a:t>
            </a:r>
            <a:r>
              <a:rPr lang="uk-UA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“Шість</a:t>
            </a:r>
            <a:r>
              <a:rPr lang="uk-UA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капелюхів  </a:t>
            </a:r>
            <a:r>
              <a:rPr lang="uk-UA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мислення”</a:t>
            </a:r>
            <a:endParaRPr lang="uk-UA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емфис акварельный фон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user\Desktop\powerpoint-templates-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07"/>
            <a:ext cx="9143999" cy="687121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932040" y="692697"/>
            <a:ext cx="3526160" cy="2907754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Кулька крутиться, </a:t>
            </a:r>
            <a:b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                              </a:t>
            </a:r>
            <a:r>
              <a:rPr lang="ru-RU" sz="2000" i="1" dirty="0" err="1" smtClean="0">
                <a:solidFill>
                  <a:schemeClr val="bg1"/>
                </a:solidFill>
                <a:latin typeface="Georgia" pitchFamily="18" charset="0"/>
              </a:rPr>
              <a:t>працює</a:t>
            </a: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,</a:t>
            </a:r>
            <a:b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А  </a:t>
            </a:r>
            <a:r>
              <a:rPr lang="ru-RU" sz="2000" i="1" dirty="0" err="1" smtClean="0">
                <a:solidFill>
                  <a:schemeClr val="bg1"/>
                </a:solidFill>
                <a:latin typeface="Georgia" pitchFamily="18" charset="0"/>
              </a:rPr>
              <a:t>з-під</a:t>
            </a: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  кульки – </a:t>
            </a:r>
            <a:r>
              <a:rPr lang="ru-RU" sz="2000" i="1" dirty="0" err="1" smtClean="0">
                <a:solidFill>
                  <a:schemeClr val="bg1"/>
                </a:solidFill>
                <a:latin typeface="Georgia" pitchFamily="18" charset="0"/>
              </a:rPr>
              <a:t>рідина</a:t>
            </a: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b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i="1" dirty="0" err="1" smtClean="0">
                <a:solidFill>
                  <a:schemeClr val="bg1"/>
                </a:solidFill>
                <a:latin typeface="Georgia" pitchFamily="18" charset="0"/>
              </a:rPr>
              <a:t>Швидко</a:t>
            </a: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  </a:t>
            </a:r>
            <a:r>
              <a:rPr lang="ru-RU" sz="2000" i="1" dirty="0" err="1" smtClean="0">
                <a:solidFill>
                  <a:schemeClr val="bg1"/>
                </a:solidFill>
                <a:latin typeface="Georgia" pitchFamily="18" charset="0"/>
              </a:rPr>
              <a:t>літеру</a:t>
            </a: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  </a:t>
            </a:r>
            <a:r>
              <a:rPr lang="ru-RU" sz="2000" i="1" dirty="0" err="1" smtClean="0">
                <a:solidFill>
                  <a:schemeClr val="bg1"/>
                </a:solidFill>
                <a:latin typeface="Georgia" pitchFamily="18" charset="0"/>
              </a:rPr>
              <a:t>малює</a:t>
            </a: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На </a:t>
            </a:r>
            <a:r>
              <a:rPr lang="ru-RU" sz="2000" i="1" dirty="0" err="1" smtClean="0">
                <a:solidFill>
                  <a:schemeClr val="bg1"/>
                </a:solidFill>
                <a:latin typeface="Georgia" pitchFamily="18" charset="0"/>
              </a:rPr>
              <a:t>папері</a:t>
            </a: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 – ось вона.</a:t>
            </a:r>
            <a:b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                                 (</a:t>
            </a:r>
            <a:r>
              <a:rPr lang="ru-RU" sz="2000" i="1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Ручка</a:t>
            </a: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)</a:t>
            </a:r>
            <a:endParaRPr lang="ru-RU" sz="20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716016" y="3886200"/>
            <a:ext cx="3888432" cy="249512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uk-UA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Вікіпедія</a:t>
            </a:r>
            <a:endParaRPr lang="uk-UA" sz="4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dirty="0" smtClean="0"/>
          </a:p>
          <a:p>
            <a:r>
              <a:rPr lang="ru-RU" sz="4600" b="1" dirty="0" err="1" smtClean="0">
                <a:solidFill>
                  <a:srgbClr val="FF0000"/>
                </a:solidFill>
              </a:rPr>
              <a:t>Ру́чка</a:t>
            </a:r>
            <a:r>
              <a:rPr lang="ru-RU" sz="4600" dirty="0" smtClean="0">
                <a:solidFill>
                  <a:srgbClr val="FF0000"/>
                </a:solidFill>
              </a:rPr>
              <a:t> — </a:t>
            </a:r>
          </a:p>
          <a:p>
            <a:r>
              <a:rPr lang="ru-RU" sz="3100" i="1" dirty="0" err="1" smtClean="0">
                <a:solidFill>
                  <a:schemeClr val="tx1"/>
                </a:solidFill>
                <a:latin typeface="Georgia" pitchFamily="18" charset="0"/>
                <a:hlinkClick r:id="rId3" tooltip="Письмове приладдя"/>
              </a:rPr>
              <a:t>Письмове</a:t>
            </a:r>
            <a:r>
              <a:rPr lang="ru-RU" sz="3100" i="1" dirty="0" smtClean="0">
                <a:solidFill>
                  <a:schemeClr val="tx1"/>
                </a:solidFill>
                <a:latin typeface="Georgia" pitchFamily="18" charset="0"/>
                <a:hlinkClick r:id="rId3" tooltip="Письмове приладдя"/>
              </a:rPr>
              <a:t>  </a:t>
            </a:r>
            <a:r>
              <a:rPr lang="ru-RU" sz="3100" i="1" dirty="0" err="1" smtClean="0">
                <a:solidFill>
                  <a:schemeClr val="tx1"/>
                </a:solidFill>
                <a:latin typeface="Georgia" pitchFamily="18" charset="0"/>
                <a:hlinkClick r:id="rId3" tooltip="Письмове приладдя"/>
              </a:rPr>
              <a:t>приладдя</a:t>
            </a:r>
            <a:r>
              <a:rPr lang="ru-RU" sz="3100" i="1" dirty="0" smtClean="0">
                <a:solidFill>
                  <a:schemeClr val="tx1"/>
                </a:solidFill>
                <a:latin typeface="Georgia" pitchFamily="18" charset="0"/>
              </a:rPr>
              <a:t>,  за </a:t>
            </a:r>
            <a:r>
              <a:rPr lang="ru-RU" sz="3100" i="1" dirty="0" err="1" smtClean="0">
                <a:solidFill>
                  <a:schemeClr val="tx1"/>
                </a:solidFill>
                <a:latin typeface="Georgia" pitchFamily="18" charset="0"/>
              </a:rPr>
              <a:t>допомогою</a:t>
            </a:r>
            <a:r>
              <a:rPr lang="ru-RU" sz="3100" i="1" dirty="0" smtClean="0">
                <a:solidFill>
                  <a:schemeClr val="tx1"/>
                </a:solidFill>
                <a:latin typeface="Georgia" pitchFamily="18" charset="0"/>
              </a:rPr>
              <a:t>  </a:t>
            </a:r>
            <a:r>
              <a:rPr lang="ru-RU" sz="3100" i="1" dirty="0" err="1" smtClean="0">
                <a:solidFill>
                  <a:schemeClr val="tx1"/>
                </a:solidFill>
                <a:latin typeface="Georgia" pitchFamily="18" charset="0"/>
              </a:rPr>
              <a:t>якого</a:t>
            </a:r>
            <a:r>
              <a:rPr lang="ru-RU" sz="3100" i="1" dirty="0" smtClean="0">
                <a:solidFill>
                  <a:schemeClr val="tx1"/>
                </a:solidFill>
                <a:latin typeface="Georgia" pitchFamily="18" charset="0"/>
              </a:rPr>
              <a:t>  </a:t>
            </a:r>
            <a:r>
              <a:rPr lang="ru-RU" sz="3100" i="1" dirty="0" err="1" smtClean="0">
                <a:solidFill>
                  <a:schemeClr val="tx1"/>
                </a:solidFill>
                <a:latin typeface="Georgia" pitchFamily="18" charset="0"/>
              </a:rPr>
              <a:t>можна</a:t>
            </a:r>
            <a:r>
              <a:rPr lang="ru-RU" sz="310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Georgia" pitchFamily="18" charset="0"/>
              </a:rPr>
              <a:t>залишити</a:t>
            </a:r>
            <a:r>
              <a:rPr lang="ru-RU" sz="3100" i="1" dirty="0" smtClean="0">
                <a:solidFill>
                  <a:schemeClr val="tx1"/>
                </a:solidFill>
                <a:latin typeface="Georgia" pitchFamily="18" charset="0"/>
              </a:rPr>
              <a:t>  </a:t>
            </a:r>
            <a:r>
              <a:rPr lang="ru-RU" sz="3100" i="1" dirty="0" err="1" smtClean="0">
                <a:solidFill>
                  <a:schemeClr val="tx1"/>
                </a:solidFill>
                <a:latin typeface="Georgia" pitchFamily="18" charset="0"/>
                <a:hlinkClick r:id="rId4" tooltip="Чорнило"/>
              </a:rPr>
              <a:t>чорнильний</a:t>
            </a:r>
            <a:r>
              <a:rPr lang="ru-RU" sz="3100" i="1" dirty="0" smtClean="0">
                <a:solidFill>
                  <a:schemeClr val="tx1"/>
                </a:solidFill>
                <a:latin typeface="Georgia" pitchFamily="18" charset="0"/>
              </a:rPr>
              <a:t>  </a:t>
            </a:r>
            <a:r>
              <a:rPr lang="ru-RU" sz="3100" i="1" dirty="0" err="1" smtClean="0">
                <a:solidFill>
                  <a:schemeClr val="tx1"/>
                </a:solidFill>
                <a:latin typeface="Georgia" pitchFamily="18" charset="0"/>
              </a:rPr>
              <a:t>слід</a:t>
            </a:r>
            <a:r>
              <a:rPr lang="ru-RU" sz="3100" i="1" dirty="0" smtClean="0">
                <a:solidFill>
                  <a:schemeClr val="tx1"/>
                </a:solidFill>
                <a:latin typeface="Georgia" pitchFamily="18" charset="0"/>
              </a:rPr>
              <a:t> на  </a:t>
            </a:r>
            <a:r>
              <a:rPr lang="ru-RU" sz="3100" i="1" dirty="0" err="1" smtClean="0">
                <a:solidFill>
                  <a:schemeClr val="tx1"/>
                </a:solidFill>
                <a:latin typeface="Georgia" pitchFamily="18" charset="0"/>
                <a:hlinkClick r:id="rId5" tooltip="Поверхня"/>
              </a:rPr>
              <a:t>поверхні</a:t>
            </a:r>
            <a:r>
              <a:rPr lang="ru-RU" sz="3100" i="1" dirty="0" smtClean="0">
                <a:solidFill>
                  <a:schemeClr val="tx1"/>
                </a:solidFill>
                <a:latin typeface="Georgia" pitchFamily="18" charset="0"/>
              </a:rPr>
              <a:t>  (</a:t>
            </a:r>
            <a:r>
              <a:rPr lang="ru-RU" sz="3100" i="1" dirty="0" err="1" smtClean="0">
                <a:solidFill>
                  <a:schemeClr val="tx1"/>
                </a:solidFill>
                <a:latin typeface="Georgia" pitchFamily="18" charset="0"/>
              </a:rPr>
              <a:t>зазвичай</a:t>
            </a:r>
            <a:r>
              <a:rPr lang="ru-RU" sz="3100" i="1" dirty="0" smtClean="0">
                <a:solidFill>
                  <a:schemeClr val="tx1"/>
                </a:solidFill>
                <a:latin typeface="Georgia" pitchFamily="18" charset="0"/>
              </a:rPr>
              <a:t> </a:t>
            </a:r>
            <a:r>
              <a:rPr lang="ru-RU" sz="3100" i="1" dirty="0" err="1" smtClean="0">
                <a:solidFill>
                  <a:schemeClr val="tx1"/>
                </a:solidFill>
                <a:latin typeface="Georgia" pitchFamily="18" charset="0"/>
                <a:hlinkClick r:id="rId6" tooltip="Папір"/>
              </a:rPr>
              <a:t>паперу</a:t>
            </a:r>
            <a:r>
              <a:rPr lang="ru-RU" sz="3100" i="1" dirty="0" smtClean="0">
                <a:solidFill>
                  <a:schemeClr val="tx1"/>
                </a:solidFill>
                <a:latin typeface="Georgia" pitchFamily="18" charset="0"/>
              </a:rPr>
              <a:t>).</a:t>
            </a:r>
            <a:endParaRPr lang="ru-RU" sz="31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емфис акварельный фон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user\Desktop\m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96922" cy="489654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Мультик  </a:t>
            </a:r>
            <a:r>
              <a:rPr lang="uk-UA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“Кулькова</a:t>
            </a:r>
            <a:r>
              <a:rPr lang="uk-UA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uk-UA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ручка”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емфис акварельный фон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76,404 Estudiante Leyendo Vectores, Ilustraciones y Gráfico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Boy and girl reading book illustration - 51020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C:\Users\user\Desktop\image_9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16632"/>
            <a:ext cx="1114418" cy="213285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737962">
            <a:off x="477677" y="2230841"/>
            <a:ext cx="8229600" cy="3720645"/>
          </a:xfrm>
        </p:spPr>
        <p:txBody>
          <a:bodyPr>
            <a:normAutofit fontScale="90000"/>
          </a:bodyPr>
          <a:lstStyle/>
          <a:p>
            <a:pPr marL="342900" indent="-342900" algn="l"/>
            <a:r>
              <a:rPr lang="uk-UA" sz="3100" b="1" dirty="0" smtClean="0">
                <a:solidFill>
                  <a:srgbClr val="0070C0"/>
                </a:solidFill>
              </a:rPr>
              <a:t>     </a:t>
            </a:r>
            <a:br>
              <a:rPr lang="uk-UA" sz="3100" b="1" dirty="0" smtClean="0">
                <a:solidFill>
                  <a:srgbClr val="0070C0"/>
                </a:solidFill>
              </a:rPr>
            </a:br>
            <a:r>
              <a:rPr lang="uk-UA" sz="3100" b="1" dirty="0" smtClean="0">
                <a:solidFill>
                  <a:srgbClr val="0070C0"/>
                </a:solidFill>
              </a:rPr>
              <a:t>  </a:t>
            </a:r>
            <a:br>
              <a:rPr lang="uk-UA" sz="3100" b="1" dirty="0" smtClean="0">
                <a:solidFill>
                  <a:srgbClr val="0070C0"/>
                </a:solidFill>
              </a:rPr>
            </a:br>
            <a:r>
              <a:rPr lang="uk-UA" sz="3100" b="1" dirty="0" smtClean="0">
                <a:solidFill>
                  <a:srgbClr val="0070C0"/>
                </a:solidFill>
              </a:rPr>
              <a:t> </a:t>
            </a:r>
            <a:br>
              <a:rPr lang="uk-UA" sz="3100" b="1" dirty="0" smtClean="0">
                <a:solidFill>
                  <a:srgbClr val="0070C0"/>
                </a:solidFill>
              </a:rPr>
            </a:br>
            <a:r>
              <a:rPr lang="uk-UA" sz="3100" b="1" dirty="0" smtClean="0">
                <a:solidFill>
                  <a:srgbClr val="0070C0"/>
                </a:solidFill>
              </a:rPr>
              <a:t>                   Історія                            </a:t>
            </a:r>
            <a:r>
              <a:rPr lang="uk-UA" sz="3100" b="1" i="1" dirty="0" err="1" smtClean="0">
                <a:solidFill>
                  <a:srgbClr val="0070C0"/>
                </a:solidFill>
              </a:rPr>
              <a:t>“Неслухняна</a:t>
            </a:r>
            <a:r>
              <a:rPr lang="uk-UA" sz="3100" b="1" i="1" dirty="0" smtClean="0">
                <a:solidFill>
                  <a:srgbClr val="0070C0"/>
                </a:solidFill>
              </a:rPr>
              <a:t>  </a:t>
            </a:r>
            <a:br>
              <a:rPr lang="uk-UA" sz="3100" b="1" i="1" dirty="0" smtClean="0">
                <a:solidFill>
                  <a:srgbClr val="0070C0"/>
                </a:solidFill>
              </a:rPr>
            </a:br>
            <a:r>
              <a:rPr lang="uk-UA" sz="3100" b="1" i="1" dirty="0" smtClean="0">
                <a:solidFill>
                  <a:srgbClr val="0070C0"/>
                </a:solidFill>
              </a:rPr>
              <a:t>             </a:t>
            </a:r>
            <a:r>
              <a:rPr lang="uk-UA" sz="3100" b="1" dirty="0" smtClean="0">
                <a:solidFill>
                  <a:srgbClr val="0070C0"/>
                </a:solidFill>
              </a:rPr>
              <a:t>появи  ручки</a:t>
            </a:r>
            <a:r>
              <a:rPr lang="uk-UA" sz="3100" b="1" i="1" dirty="0" smtClean="0">
                <a:solidFill>
                  <a:srgbClr val="0070C0"/>
                </a:solidFill>
              </a:rPr>
              <a:t>                  кулькова </a:t>
            </a:r>
            <a:r>
              <a:rPr lang="uk-UA" sz="3100" b="1" i="1" dirty="0" err="1" smtClean="0">
                <a:solidFill>
                  <a:srgbClr val="0070C0"/>
                </a:solidFill>
              </a:rPr>
              <a:t>ручка”</a:t>
            </a:r>
            <a:r>
              <a:rPr lang="uk-UA" sz="3100" b="1" i="1" dirty="0" smtClean="0">
                <a:solidFill>
                  <a:srgbClr val="0070C0"/>
                </a:solidFill>
              </a:rPr>
              <a:t>   </a:t>
            </a:r>
            <a:br>
              <a:rPr lang="uk-UA" sz="3100" b="1" i="1" dirty="0" smtClean="0">
                <a:solidFill>
                  <a:srgbClr val="0070C0"/>
                </a:solidFill>
              </a:rPr>
            </a:br>
            <a:r>
              <a:rPr lang="uk-UA" sz="2200" b="1" i="1" dirty="0" smtClean="0">
                <a:solidFill>
                  <a:srgbClr val="0070C0"/>
                </a:solidFill>
              </a:rPr>
              <a:t>                                                                             </a:t>
            </a:r>
            <a:br>
              <a:rPr lang="uk-UA" sz="2200" b="1" i="1" dirty="0" smtClean="0">
                <a:solidFill>
                  <a:srgbClr val="0070C0"/>
                </a:solidFill>
              </a:rPr>
            </a:br>
            <a:r>
              <a:rPr lang="uk-UA" sz="2200" b="1" i="1" dirty="0" smtClean="0">
                <a:solidFill>
                  <a:srgbClr val="0070C0"/>
                </a:solidFill>
              </a:rPr>
              <a:t>                                                                                                  </a:t>
            </a:r>
            <a:r>
              <a:rPr lang="uk-UA" sz="2200" i="1" dirty="0" smtClean="0">
                <a:solidFill>
                  <a:srgbClr val="0070C0"/>
                </a:solidFill>
              </a:rPr>
              <a:t>М. </a:t>
            </a:r>
            <a:r>
              <a:rPr lang="uk-UA" sz="2200" i="1" dirty="0" err="1" smtClean="0">
                <a:solidFill>
                  <a:srgbClr val="0070C0"/>
                </a:solidFill>
              </a:rPr>
              <a:t>Беденко</a:t>
            </a:r>
            <a:r>
              <a:rPr lang="uk-UA" sz="2200" i="1" dirty="0" smtClean="0">
                <a:solidFill>
                  <a:srgbClr val="0070C0"/>
                </a:solidFill>
              </a:rPr>
              <a:t>.</a:t>
            </a:r>
            <a:br>
              <a:rPr lang="uk-UA" sz="2200" i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емфис акварельный фон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76,404 Estudiante Leyendo Vectores, Ilustraciones y Gráfico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404664"/>
            <a:ext cx="5976664" cy="58326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b="1" dirty="0" err="1" smtClean="0">
                <a:solidFill>
                  <a:srgbClr val="0070C0"/>
                </a:solidFill>
              </a:rPr>
              <a:t>Цікавинки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-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Кожну</a:t>
            </a:r>
            <a:r>
              <a:rPr lang="ru-RU" sz="2000" b="1" i="1" dirty="0" smtClean="0">
                <a:solidFill>
                  <a:srgbClr val="0070C0"/>
                </a:solidFill>
              </a:rPr>
              <a:t> секунду на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планеті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продається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близько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125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ручок</a:t>
            </a:r>
            <a:r>
              <a:rPr lang="ru-RU" sz="2000" b="1" i="1" dirty="0" smtClean="0">
                <a:solidFill>
                  <a:srgbClr val="0070C0"/>
                </a:solidFill>
              </a:rPr>
              <a:t>.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- 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Стрижня</a:t>
            </a:r>
            <a:r>
              <a:rPr lang="ru-RU" sz="2000" b="1" i="1" dirty="0" smtClean="0">
                <a:solidFill>
                  <a:srgbClr val="0070C0"/>
                </a:solidFill>
              </a:rPr>
              <a:t>  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середньостатистичної</a:t>
            </a:r>
            <a:r>
              <a:rPr lang="ru-RU" sz="2000" b="1" i="1" dirty="0" smtClean="0">
                <a:solidFill>
                  <a:srgbClr val="0070C0"/>
                </a:solidFill>
              </a:rPr>
              <a:t>  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кулькової</a:t>
            </a:r>
            <a:r>
              <a:rPr lang="ru-RU" sz="2000" b="1" i="1" dirty="0" smtClean="0">
                <a:solidFill>
                  <a:srgbClr val="0070C0"/>
                </a:solidFill>
              </a:rPr>
              <a:t>  ручки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вистачає</a:t>
            </a:r>
            <a:r>
              <a:rPr lang="ru-RU" sz="2000" b="1" i="1" dirty="0" smtClean="0">
                <a:solidFill>
                  <a:srgbClr val="0070C0"/>
                </a:solidFill>
              </a:rPr>
              <a:t> для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написання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приблизно</a:t>
            </a:r>
            <a:r>
              <a:rPr lang="ru-RU" sz="2000" b="1" i="1" dirty="0" smtClean="0">
                <a:solidFill>
                  <a:srgbClr val="0070C0"/>
                </a:solidFill>
              </a:rPr>
              <a:t> 50.000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слів</a:t>
            </a:r>
            <a:r>
              <a:rPr lang="ru-RU" sz="2000" b="1" i="1" dirty="0" smtClean="0">
                <a:solidFill>
                  <a:srgbClr val="0070C0"/>
                </a:solidFill>
              </a:rPr>
              <a:t>.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-  97% людей, купивши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нову</a:t>
            </a:r>
            <a:r>
              <a:rPr lang="ru-RU" sz="2000" b="1" i="1" dirty="0" smtClean="0">
                <a:solidFill>
                  <a:srgbClr val="0070C0"/>
                </a:solidFill>
              </a:rPr>
              <a:t> ручку, в першу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чергу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напишуть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своє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ім'я</a:t>
            </a:r>
            <a:r>
              <a:rPr lang="ru-RU" sz="2000" b="1" i="1" dirty="0" smtClean="0">
                <a:solidFill>
                  <a:srgbClr val="0070C0"/>
                </a:solidFill>
              </a:rPr>
              <a:t>.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-  Ручка - один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найпопулярніших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подарунків</a:t>
            </a:r>
            <a:r>
              <a:rPr lang="ru-RU" sz="2000" b="1" i="1" dirty="0" smtClean="0">
                <a:solidFill>
                  <a:srgbClr val="0070C0"/>
                </a:solidFill>
              </a:rPr>
              <a:t>. 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В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середньому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кожен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третій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європеєць</a:t>
            </a:r>
            <a:r>
              <a:rPr lang="ru-RU" sz="2000" b="1" i="1" dirty="0" smtClean="0">
                <a:solidFill>
                  <a:srgbClr val="0070C0"/>
                </a:solidFill>
              </a:rPr>
              <a:t> на свято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дарує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кому-небудь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друзів</a:t>
            </a:r>
            <a:r>
              <a:rPr lang="ru-RU" sz="2000" b="1" i="1" dirty="0" smtClean="0">
                <a:solidFill>
                  <a:srgbClr val="0070C0"/>
                </a:solidFill>
              </a:rPr>
              <a:t>,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близьких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саме</a:t>
            </a:r>
            <a:r>
              <a:rPr lang="ru-RU" sz="2000" b="1" i="1" dirty="0" smtClean="0">
                <a:solidFill>
                  <a:srgbClr val="0070C0"/>
                </a:solidFill>
              </a:rPr>
              <a:t> ручку.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-  В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рік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людина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в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середньому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списує</a:t>
            </a:r>
            <a:r>
              <a:rPr lang="ru-RU" sz="2000" b="1" i="1" dirty="0" smtClean="0">
                <a:solidFill>
                  <a:srgbClr val="0070C0"/>
                </a:solidFill>
              </a:rPr>
              <a:t> 3-4 ручки.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-  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Найбільше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ручок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купляють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школярі</a:t>
            </a:r>
            <a:r>
              <a:rPr lang="ru-RU" sz="2000" b="1" i="1" dirty="0" smtClean="0">
                <a:solidFill>
                  <a:srgbClr val="0070C0"/>
                </a:solidFill>
              </a:rPr>
              <a:t>, 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студенти</a:t>
            </a:r>
            <a:r>
              <a:rPr lang="ru-RU" sz="2000" b="1" i="1" dirty="0" smtClean="0">
                <a:solidFill>
                  <a:srgbClr val="0070C0"/>
                </a:solidFill>
              </a:rPr>
              <a:t> 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та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рекламні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агенства</a:t>
            </a:r>
            <a:r>
              <a:rPr lang="ru-RU" sz="2000" b="1" i="1" dirty="0" smtClean="0">
                <a:solidFill>
                  <a:srgbClr val="0070C0"/>
                </a:solidFill>
              </a:rPr>
              <a:t>!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esktop\png-clipart-paper-pen-cartoon-illustration-pen-photography-pens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836712"/>
            <a:ext cx="252261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емфис акварельный фон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76,404 Estudiante Leyendo Vectores, Ilustraciones y Gráfico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i="1" dirty="0" smtClean="0">
                <a:solidFill>
                  <a:srgbClr val="0070C0"/>
                </a:solidFill>
              </a:rPr>
              <a:t>     Створюємо  ручку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48" name="Picture 24" descr="C:\Users\user\Desktop\изображение_viber_2022-10-25_17-59-35-6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501008"/>
            <a:ext cx="2356687" cy="3129211"/>
          </a:xfrm>
          <a:prstGeom prst="rect">
            <a:avLst/>
          </a:prstGeom>
          <a:noFill/>
        </p:spPr>
      </p:pic>
      <p:pic>
        <p:nvPicPr>
          <p:cNvPr id="1049" name="Picture 25" descr="C:\Users\user\Desktop\изображение_viber_2022-10-25_17-59-36-1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791696" cy="3706817"/>
          </a:xfrm>
          <a:prstGeom prst="rect">
            <a:avLst/>
          </a:prstGeom>
          <a:noFill/>
        </p:spPr>
      </p:pic>
      <p:pic>
        <p:nvPicPr>
          <p:cNvPr id="1050" name="Picture 26" descr="C:\Users\user\Desktop\изображение_viber_2022-10-25_17-59-35-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2277703" cy="3024336"/>
          </a:xfrm>
          <a:prstGeom prst="rect">
            <a:avLst/>
          </a:prstGeom>
          <a:noFill/>
        </p:spPr>
      </p:pic>
      <p:pic>
        <p:nvPicPr>
          <p:cNvPr id="1051" name="Picture 27" descr="C:\Users\user\Desktop\изображение_viber_2022-10-25_17-59-35-7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564904"/>
            <a:ext cx="2844091" cy="3776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емфис акварельный фон презентации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емфис акварельный фон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76,404 Estudiante Leyendo Vectores, Ilustraciones y Gráfico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</a:rPr>
              <a:t>Синоніми,     омоніми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054" name="Picture 6" descr="C:\Users\user\Desktop\малыши-и-рамка-118040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26885"/>
            <a:ext cx="7848872" cy="563111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907704" y="2492896"/>
            <a:ext cx="633670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70C0"/>
                </a:solidFill>
              </a:rPr>
              <a:t>                  Ручка  дитинки; </a:t>
            </a:r>
            <a:endParaRPr lang="uk-UA" sz="800" b="1" i="1" dirty="0" smtClean="0">
              <a:solidFill>
                <a:srgbClr val="0070C0"/>
              </a:solidFill>
            </a:endParaRPr>
          </a:p>
          <a:p>
            <a:endParaRPr lang="uk-UA" sz="900" b="1" i="1" dirty="0" smtClean="0">
              <a:solidFill>
                <a:srgbClr val="0070C0"/>
              </a:solidFill>
            </a:endParaRPr>
          </a:p>
          <a:p>
            <a:r>
              <a:rPr lang="uk-UA" sz="2800" b="1" i="1" dirty="0" smtClean="0">
                <a:solidFill>
                  <a:srgbClr val="0070C0"/>
                </a:solidFill>
              </a:rPr>
              <a:t>         ручка  на  дверях,  вікні;            </a:t>
            </a:r>
          </a:p>
          <a:p>
            <a:r>
              <a:rPr lang="uk-UA" sz="2800" b="1" i="1" dirty="0" smtClean="0">
                <a:solidFill>
                  <a:srgbClr val="0070C0"/>
                </a:solidFill>
              </a:rPr>
              <a:t> ручка  на  сумці,  пакеті,  рюкзаку;               </a:t>
            </a:r>
            <a:endParaRPr lang="uk-UA" sz="800" b="1" i="1" dirty="0" smtClean="0">
              <a:solidFill>
                <a:srgbClr val="0070C0"/>
              </a:solidFill>
            </a:endParaRPr>
          </a:p>
          <a:p>
            <a:r>
              <a:rPr lang="uk-UA" sz="2800" b="1" i="1" dirty="0" smtClean="0">
                <a:solidFill>
                  <a:srgbClr val="0070C0"/>
                </a:solidFill>
              </a:rPr>
              <a:t>                   ручка  на  косі</a:t>
            </a:r>
          </a:p>
          <a:p>
            <a:endParaRPr lang="uk-UA" sz="2800" b="1" i="1" dirty="0" smtClean="0">
              <a:solidFill>
                <a:srgbClr val="0070C0"/>
              </a:solidFill>
            </a:endParaRPr>
          </a:p>
          <a:p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0587933">
            <a:off x="750720" y="1555453"/>
            <a:ext cx="3105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err="1" smtClean="0">
                <a:solidFill>
                  <a:srgbClr val="C00000"/>
                </a:solidFill>
              </a:rPr>
              <a:t>Писалка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37" name="Рисунок 36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620688"/>
            <a:ext cx="130834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Метод</a:t>
            </a:r>
            <a:r>
              <a:rPr lang="uk-UA" sz="4000" b="1" i="1" dirty="0" smtClean="0">
                <a:solidFill>
                  <a:srgbClr val="0070C0"/>
                </a:solidFill>
              </a:rPr>
              <a:t>  “6  капелюхів  </a:t>
            </a:r>
            <a:r>
              <a:rPr lang="uk-UA" sz="4000" b="1" i="1" dirty="0" err="1" smtClean="0">
                <a:solidFill>
                  <a:srgbClr val="0070C0"/>
                </a:solidFill>
              </a:rPr>
              <a:t>мислення”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user\Desktop\187967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49428"/>
            <a:ext cx="8324386" cy="58085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2060848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rgbClr val="00B0F0"/>
                </a:solidFill>
              </a:rPr>
              <a:t>    </a:t>
            </a:r>
            <a:r>
              <a:rPr lang="uk-UA" b="1" dirty="0" smtClean="0">
                <a:solidFill>
                  <a:srgbClr val="00B0F0"/>
                </a:solidFill>
              </a:rPr>
              <a:t>Білий</a:t>
            </a:r>
            <a:r>
              <a:rPr lang="uk-UA" dirty="0" smtClean="0">
                <a:solidFill>
                  <a:srgbClr val="00B0F0"/>
                </a:solidFill>
              </a:rPr>
              <a:t>            </a:t>
            </a:r>
            <a:r>
              <a:rPr lang="uk-UA" i="1" dirty="0" smtClean="0">
                <a:solidFill>
                  <a:srgbClr val="00B0F0"/>
                </a:solidFill>
              </a:rPr>
              <a:t>Ручка – </a:t>
            </a:r>
            <a:r>
              <a:rPr lang="ru-RU" i="1" dirty="0" err="1" smtClean="0">
                <a:solidFill>
                  <a:srgbClr val="00B0F0"/>
                </a:solidFill>
              </a:rPr>
              <a:t>це</a:t>
            </a:r>
            <a:r>
              <a:rPr lang="ru-RU" i="1" dirty="0" smtClean="0">
                <a:solidFill>
                  <a:srgbClr val="00B0F0"/>
                </a:solidFill>
              </a:rPr>
              <a:t> той </a:t>
            </a:r>
            <a:r>
              <a:rPr lang="ru-RU" i="1" dirty="0" err="1" smtClean="0">
                <a:solidFill>
                  <a:srgbClr val="00B0F0"/>
                </a:solidFill>
              </a:rPr>
              <a:t>предмет,без</a:t>
            </a:r>
            <a:r>
              <a:rPr lang="ru-RU" i="1" dirty="0" smtClean="0">
                <a:solidFill>
                  <a:srgbClr val="00B0F0"/>
                </a:solidFill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</a:rPr>
              <a:t>якого</a:t>
            </a:r>
            <a:r>
              <a:rPr lang="ru-RU" i="1" dirty="0" smtClean="0">
                <a:solidFill>
                  <a:srgbClr val="00B0F0"/>
                </a:solidFill>
              </a:rPr>
              <a:t> ми</a:t>
            </a:r>
          </a:p>
          <a:p>
            <a:pPr algn="just"/>
            <a:r>
              <a:rPr lang="ru-RU" i="1" dirty="0" smtClean="0">
                <a:solidFill>
                  <a:srgbClr val="00B0F0"/>
                </a:solidFill>
              </a:rPr>
              <a:t>                          не </a:t>
            </a:r>
            <a:r>
              <a:rPr lang="ru-RU" i="1" dirty="0" err="1" smtClean="0">
                <a:solidFill>
                  <a:srgbClr val="00B0F0"/>
                </a:solidFill>
              </a:rPr>
              <a:t>можемо</a:t>
            </a:r>
            <a:r>
              <a:rPr lang="ru-RU" i="1" dirty="0" smtClean="0">
                <a:solidFill>
                  <a:srgbClr val="00B0F0"/>
                </a:solidFill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</a:rPr>
              <a:t>обійтися</a:t>
            </a:r>
            <a:r>
              <a:rPr lang="ru-RU" i="1" dirty="0" smtClean="0">
                <a:solidFill>
                  <a:srgbClr val="00B0F0"/>
                </a:solidFill>
              </a:rPr>
              <a:t> в </a:t>
            </a:r>
            <a:r>
              <a:rPr lang="ru-RU" i="1" dirty="0" err="1" smtClean="0">
                <a:solidFill>
                  <a:srgbClr val="00B0F0"/>
                </a:solidFill>
              </a:rPr>
              <a:t>школі</a:t>
            </a:r>
            <a:r>
              <a:rPr lang="ru-RU" i="1" dirty="0" smtClean="0">
                <a:solidFill>
                  <a:srgbClr val="00B0F0"/>
                </a:solidFill>
              </a:rPr>
              <a:t>,  </a:t>
            </a:r>
            <a:r>
              <a:rPr lang="ru-RU" i="1" dirty="0" err="1" smtClean="0">
                <a:solidFill>
                  <a:srgbClr val="00B0F0"/>
                </a:solidFill>
              </a:rPr>
              <a:t>вдома</a:t>
            </a:r>
            <a:r>
              <a:rPr lang="ru-RU" i="1" dirty="0" smtClean="0">
                <a:solidFill>
                  <a:srgbClr val="00B0F0"/>
                </a:solidFill>
              </a:rPr>
              <a:t>…</a:t>
            </a:r>
            <a:endParaRPr lang="uk-UA" i="1" dirty="0" smtClean="0">
              <a:solidFill>
                <a:srgbClr val="00B0F0"/>
              </a:solidFill>
            </a:endParaRPr>
          </a:p>
          <a:p>
            <a:pPr algn="just"/>
            <a:r>
              <a:rPr lang="uk-UA" dirty="0" smtClean="0">
                <a:solidFill>
                  <a:srgbClr val="FFCC00"/>
                </a:solidFill>
              </a:rPr>
              <a:t>  </a:t>
            </a:r>
            <a:r>
              <a:rPr lang="uk-UA" b="1" dirty="0" smtClean="0">
                <a:solidFill>
                  <a:srgbClr val="FFCC00"/>
                </a:solidFill>
              </a:rPr>
              <a:t>Жовтий</a:t>
            </a:r>
            <a:r>
              <a:rPr lang="uk-UA" dirty="0" smtClean="0">
                <a:solidFill>
                  <a:srgbClr val="FFCC00"/>
                </a:solidFill>
              </a:rPr>
              <a:t>          </a:t>
            </a:r>
            <a:r>
              <a:rPr lang="ru-RU" i="1" dirty="0" smtClean="0">
                <a:solidFill>
                  <a:srgbClr val="FFCC00"/>
                </a:solidFill>
              </a:rPr>
              <a:t>Ручка - один </a:t>
            </a:r>
            <a:r>
              <a:rPr lang="ru-RU" i="1" dirty="0" err="1" smtClean="0">
                <a:solidFill>
                  <a:srgbClr val="FFCC00"/>
                </a:solidFill>
              </a:rPr>
              <a:t>з</a:t>
            </a:r>
            <a:r>
              <a:rPr lang="ru-RU" i="1" dirty="0" smtClean="0">
                <a:solidFill>
                  <a:srgbClr val="FFCC00"/>
                </a:solidFill>
              </a:rPr>
              <a:t> </a:t>
            </a:r>
            <a:r>
              <a:rPr lang="ru-RU" i="1" dirty="0" err="1" smtClean="0">
                <a:solidFill>
                  <a:srgbClr val="FFCC00"/>
                </a:solidFill>
              </a:rPr>
              <a:t>найпопулярніших</a:t>
            </a:r>
            <a:r>
              <a:rPr lang="ru-RU" i="1" dirty="0" smtClean="0">
                <a:solidFill>
                  <a:srgbClr val="FFCC00"/>
                </a:solidFill>
              </a:rPr>
              <a:t>  </a:t>
            </a:r>
            <a:r>
              <a:rPr lang="ru-RU" i="1" dirty="0" err="1" smtClean="0">
                <a:solidFill>
                  <a:srgbClr val="FFCC00"/>
                </a:solidFill>
              </a:rPr>
              <a:t>і</a:t>
            </a:r>
            <a:r>
              <a:rPr lang="ru-RU" i="1" dirty="0" smtClean="0">
                <a:solidFill>
                  <a:srgbClr val="FFCC00"/>
                </a:solidFill>
              </a:rPr>
              <a:t>    </a:t>
            </a:r>
          </a:p>
          <a:p>
            <a:pPr algn="just"/>
            <a:r>
              <a:rPr lang="ru-RU" i="1" dirty="0" smtClean="0">
                <a:solidFill>
                  <a:srgbClr val="FFCC00"/>
                </a:solidFill>
              </a:rPr>
              <a:t>                                                         </a:t>
            </a:r>
            <a:r>
              <a:rPr lang="ru-RU" i="1" dirty="0" err="1" smtClean="0">
                <a:solidFill>
                  <a:srgbClr val="FFCC00"/>
                </a:solidFill>
              </a:rPr>
              <a:t>доречних</a:t>
            </a:r>
            <a:r>
              <a:rPr lang="ru-RU" i="1" dirty="0" smtClean="0">
                <a:solidFill>
                  <a:srgbClr val="FFCC00"/>
                </a:solidFill>
              </a:rPr>
              <a:t>  </a:t>
            </a:r>
            <a:r>
              <a:rPr lang="ru-RU" i="1" dirty="0" err="1" smtClean="0">
                <a:solidFill>
                  <a:srgbClr val="FFCC00"/>
                </a:solidFill>
              </a:rPr>
              <a:t>подарунків</a:t>
            </a:r>
            <a:r>
              <a:rPr lang="ru-RU" dirty="0" smtClean="0">
                <a:solidFill>
                  <a:srgbClr val="FFCC00"/>
                </a:solidFill>
              </a:rPr>
              <a:t>. </a:t>
            </a:r>
            <a:endParaRPr lang="uk-UA" dirty="0" smtClean="0">
              <a:solidFill>
                <a:srgbClr val="FFCC00"/>
              </a:solidFill>
            </a:endParaRPr>
          </a:p>
          <a:p>
            <a:pPr algn="just"/>
            <a:r>
              <a:rPr lang="uk-UA" dirty="0" smtClean="0"/>
              <a:t> </a:t>
            </a:r>
            <a:r>
              <a:rPr lang="uk-UA" b="1" dirty="0" smtClean="0"/>
              <a:t> Чорний          </a:t>
            </a:r>
            <a:r>
              <a:rPr lang="uk-UA" i="1" dirty="0" smtClean="0"/>
              <a:t>Швидко  закінчується  чорнило,  </a:t>
            </a:r>
          </a:p>
          <a:p>
            <a:pPr algn="just"/>
            <a:r>
              <a:rPr lang="uk-UA" i="1" dirty="0" smtClean="0"/>
              <a:t>                                                               легко    ламається.</a:t>
            </a:r>
          </a:p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 Червоний</a:t>
            </a:r>
            <a:r>
              <a:rPr lang="uk-UA" dirty="0" smtClean="0">
                <a:solidFill>
                  <a:srgbClr val="FF0000"/>
                </a:solidFill>
              </a:rPr>
              <a:t>      </a:t>
            </a:r>
            <a:r>
              <a:rPr lang="uk-UA" i="1" dirty="0" smtClean="0">
                <a:solidFill>
                  <a:srgbClr val="FF0000"/>
                </a:solidFill>
              </a:rPr>
              <a:t>Кольоровими  ручками  можна  </a:t>
            </a:r>
          </a:p>
          <a:p>
            <a:pPr algn="just"/>
            <a:r>
              <a:rPr lang="uk-UA" i="1" dirty="0" smtClean="0">
                <a:solidFill>
                  <a:srgbClr val="FF0000"/>
                </a:solidFill>
              </a:rPr>
              <a:t>                                            передати    різні  почуття.</a:t>
            </a:r>
          </a:p>
          <a:p>
            <a:pPr algn="just"/>
            <a:r>
              <a:rPr lang="uk-UA" dirty="0" smtClean="0"/>
              <a:t>   </a:t>
            </a:r>
            <a:r>
              <a:rPr lang="uk-UA" b="1" dirty="0" smtClean="0">
                <a:solidFill>
                  <a:srgbClr val="00B050"/>
                </a:solidFill>
              </a:rPr>
              <a:t>Зелений</a:t>
            </a:r>
            <a:r>
              <a:rPr lang="uk-UA" dirty="0" smtClean="0">
                <a:solidFill>
                  <a:srgbClr val="00B050"/>
                </a:solidFill>
              </a:rPr>
              <a:t>       </a:t>
            </a:r>
            <a:r>
              <a:rPr lang="uk-UA" i="1" dirty="0" smtClean="0">
                <a:solidFill>
                  <a:srgbClr val="00B050"/>
                </a:solidFill>
              </a:rPr>
              <a:t>Сучасний  тренд  -  </a:t>
            </a:r>
            <a:r>
              <a:rPr lang="uk-UA" i="1" dirty="0" err="1" smtClean="0">
                <a:solidFill>
                  <a:srgbClr val="00B050"/>
                </a:solidFill>
              </a:rPr>
              <a:t>ручка-стирачка</a:t>
            </a:r>
            <a:r>
              <a:rPr lang="uk-UA" i="1" dirty="0" smtClean="0">
                <a:solidFill>
                  <a:srgbClr val="00B050"/>
                </a:solidFill>
              </a:rPr>
              <a:t>,  </a:t>
            </a:r>
          </a:p>
          <a:p>
            <a:pPr algn="just"/>
            <a:r>
              <a:rPr lang="uk-UA" i="1" dirty="0" smtClean="0">
                <a:solidFill>
                  <a:srgbClr val="00B050"/>
                </a:solidFill>
              </a:rPr>
              <a:t>                                         </a:t>
            </a:r>
            <a:r>
              <a:rPr lang="uk-UA" i="1" dirty="0" err="1" smtClean="0">
                <a:solidFill>
                  <a:srgbClr val="00B050"/>
                </a:solidFill>
              </a:rPr>
              <a:t>еко-ручка</a:t>
            </a:r>
            <a:r>
              <a:rPr lang="uk-UA" i="1" dirty="0" smtClean="0">
                <a:solidFill>
                  <a:srgbClr val="00B050"/>
                </a:solidFill>
              </a:rPr>
              <a:t>,  </a:t>
            </a:r>
            <a:r>
              <a:rPr lang="uk-UA" i="1" dirty="0" err="1" smtClean="0">
                <a:solidFill>
                  <a:srgbClr val="00B050"/>
                </a:solidFill>
              </a:rPr>
              <a:t>гелева</a:t>
            </a:r>
            <a:r>
              <a:rPr lang="uk-UA" i="1" dirty="0" smtClean="0">
                <a:solidFill>
                  <a:srgbClr val="00B050"/>
                </a:solidFill>
              </a:rPr>
              <a:t>  ручка,  </a:t>
            </a:r>
          </a:p>
          <a:p>
            <a:pPr algn="just"/>
            <a:r>
              <a:rPr lang="uk-UA" i="1" dirty="0" smtClean="0">
                <a:solidFill>
                  <a:srgbClr val="00B050"/>
                </a:solidFill>
              </a:rPr>
              <a:t>                             3</a:t>
            </a:r>
            <a:r>
              <a:rPr lang="en-US" i="1" dirty="0" smtClean="0">
                <a:solidFill>
                  <a:srgbClr val="00B050"/>
                </a:solidFill>
              </a:rPr>
              <a:t>D</a:t>
            </a:r>
            <a:r>
              <a:rPr lang="uk-UA" i="1" dirty="0" err="1" smtClean="0">
                <a:solidFill>
                  <a:srgbClr val="00B050"/>
                </a:solidFill>
              </a:rPr>
              <a:t>-ручка</a:t>
            </a:r>
            <a:r>
              <a:rPr lang="uk-UA" i="1" dirty="0" smtClean="0">
                <a:solidFill>
                  <a:srgbClr val="00B050"/>
                </a:solidFill>
              </a:rPr>
              <a:t>,   інтерактивна  ручка…</a:t>
            </a:r>
          </a:p>
          <a:p>
            <a:pPr algn="just"/>
            <a:r>
              <a:rPr lang="uk-UA" dirty="0" smtClean="0">
                <a:solidFill>
                  <a:srgbClr val="0070C0"/>
                </a:solidFill>
              </a:rPr>
              <a:t>       </a:t>
            </a:r>
            <a:r>
              <a:rPr lang="uk-UA" b="1" dirty="0" smtClean="0">
                <a:solidFill>
                  <a:srgbClr val="0070C0"/>
                </a:solidFill>
              </a:rPr>
              <a:t>Синій</a:t>
            </a:r>
            <a:r>
              <a:rPr lang="uk-UA" dirty="0" smtClean="0">
                <a:solidFill>
                  <a:srgbClr val="0070C0"/>
                </a:solidFill>
              </a:rPr>
              <a:t>      </a:t>
            </a:r>
            <a:r>
              <a:rPr lang="uk-UA" i="1" dirty="0" smtClean="0">
                <a:solidFill>
                  <a:srgbClr val="0070C0"/>
                </a:solidFill>
              </a:rPr>
              <a:t>Ручка – це  не  просто  дрібниця.</a:t>
            </a:r>
          </a:p>
          <a:p>
            <a:pPr algn="just"/>
            <a:r>
              <a:rPr lang="uk-UA" i="1" dirty="0" smtClean="0">
                <a:solidFill>
                  <a:srgbClr val="0070C0"/>
                </a:solidFill>
              </a:rPr>
              <a:t>                     Мільйони  людей  користуються  нею. </a:t>
            </a:r>
          </a:p>
          <a:p>
            <a:pPr algn="just"/>
            <a:r>
              <a:rPr lang="uk-UA" i="1" dirty="0" smtClean="0">
                <a:solidFill>
                  <a:srgbClr val="0070C0"/>
                </a:solidFill>
              </a:rPr>
              <a:t>                    Кожна –</a:t>
            </a:r>
          </a:p>
          <a:p>
            <a:pPr algn="just"/>
            <a:r>
              <a:rPr lang="uk-UA" i="1" dirty="0" smtClean="0">
                <a:solidFill>
                  <a:srgbClr val="0070C0"/>
                </a:solidFill>
              </a:rPr>
              <a:t>          маленький  пам'ятник  розуму  людини.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photo-481454513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783024" cy="6311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197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Дослідницько-пізнавальний  проект  “Кулькова  ручка”</vt:lpstr>
      <vt:lpstr>Кулька крутиться,                                працює, А  з-під  кульки – рідина. Швидко  літеру  малює На папері – ось вона.                                  (Ручка)</vt:lpstr>
      <vt:lpstr>Мультик  “Кулькова ручка” </vt:lpstr>
      <vt:lpstr>                              Історія                            “Неслухняна                появи  ручки                  кулькова ручка”                                                                                                                                                                                    М. Беденко.  </vt:lpstr>
      <vt:lpstr> Цікавинки  - Кожну секунду на планеті продається близько  125 ручок. -  Стрижня   середньостатистичної   кулькової  ручки вистачає для написання приблизно 50.000 слів. -  97% людей, купивши нову ручку, в першу чергу напишуть своє ім'я. -  Ручка - один з найпопулярніших подарунків.   В середньому кожен третій європеєць на свято дарує кому-небудь з друзів, близьких саме ручку. -  В рік людина в середньому списує 3-4 ручки. -   Найбільше ручок купляють школярі,  студенти   та рекламні агенства! </vt:lpstr>
      <vt:lpstr>     Створюємо  ручку</vt:lpstr>
      <vt:lpstr>Синоніми,     омоніми</vt:lpstr>
      <vt:lpstr>Метод  “6  капелюхів  мислення”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2022-10-06T14:17:07Z</dcterms:created>
  <dcterms:modified xsi:type="dcterms:W3CDTF">2022-10-29T20:23:05Z</dcterms:modified>
</cp:coreProperties>
</file>