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2" r:id="rId3"/>
    <p:sldId id="264" r:id="rId4"/>
    <p:sldId id="258" r:id="rId5"/>
    <p:sldId id="265" r:id="rId6"/>
    <p:sldId id="259" r:id="rId7"/>
    <p:sldId id="260" r:id="rId8"/>
    <p:sldId id="269" r:id="rId9"/>
    <p:sldId id="261" r:id="rId10"/>
    <p:sldId id="266" r:id="rId11"/>
    <p:sldId id="262" r:id="rId12"/>
    <p:sldId id="267" r:id="rId13"/>
    <p:sldId id="268" r:id="rId14"/>
    <p:sldId id="270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445" y="-10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E2436-CFE2-4F48-BFA8-914858254CB1}" type="datetimeFigureOut">
              <a:rPr lang="uk-UA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10.11.2021</a:t>
            </a:fld>
            <a:endParaRPr lang="uk-UA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6C72606-C1EC-4045-9D0D-BFB44DEBE7DA}" type="slidenum">
              <a:rPr lang="uk-UA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uk-UA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5790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E2436-CFE2-4F48-BFA8-914858254CB1}" type="datetimeFigureOut">
              <a:rPr lang="uk-UA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10.11.2021</a:t>
            </a:fld>
            <a:endParaRPr lang="uk-UA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72606-C1EC-4045-9D0D-BFB44DEBE7DA}" type="slidenum">
              <a:rPr lang="uk-UA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uk-UA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1627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E2436-CFE2-4F48-BFA8-914858254CB1}" type="datetimeFigureOut">
              <a:rPr lang="uk-UA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10.11.2021</a:t>
            </a:fld>
            <a:endParaRPr lang="uk-UA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72606-C1EC-4045-9D0D-BFB44DEBE7DA}" type="slidenum">
              <a:rPr lang="uk-UA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uk-UA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81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E2436-CFE2-4F48-BFA8-914858254CB1}" type="datetimeFigureOut">
              <a:rPr lang="uk-UA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10.11.2021</a:t>
            </a:fld>
            <a:endParaRPr lang="uk-UA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72606-C1EC-4045-9D0D-BFB44DEBE7DA}" type="slidenum">
              <a:rPr lang="uk-UA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uk-UA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236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E2436-CFE2-4F48-BFA8-914858254CB1}" type="datetimeFigureOut">
              <a:rPr lang="uk-UA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10.11.2021</a:t>
            </a:fld>
            <a:endParaRPr lang="uk-UA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72606-C1EC-4045-9D0D-BFB44DEBE7DA}" type="slidenum">
              <a:rPr lang="uk-UA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uk-UA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985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E2436-CFE2-4F48-BFA8-914858254CB1}" type="datetimeFigureOut">
              <a:rPr lang="uk-UA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10.11.2021</a:t>
            </a:fld>
            <a:endParaRPr lang="uk-UA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72606-C1EC-4045-9D0D-BFB44DEBE7DA}" type="slidenum">
              <a:rPr lang="uk-UA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uk-UA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698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E2436-CFE2-4F48-BFA8-914858254CB1}" type="datetimeFigureOut">
              <a:rPr lang="uk-UA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10.11.2021</a:t>
            </a:fld>
            <a:endParaRPr lang="uk-UA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72606-C1EC-4045-9D0D-BFB44DEBE7DA}" type="slidenum">
              <a:rPr lang="uk-UA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uk-UA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760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E2436-CFE2-4F48-BFA8-914858254CB1}" type="datetimeFigureOut">
              <a:rPr lang="uk-UA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10.11.2021</a:t>
            </a:fld>
            <a:endParaRPr lang="uk-UA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72606-C1EC-4045-9D0D-BFB44DEBE7DA}" type="slidenum">
              <a:rPr lang="uk-UA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uk-UA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9229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E2436-CFE2-4F48-BFA8-914858254CB1}" type="datetimeFigureOut">
              <a:rPr lang="uk-UA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10.11.2021</a:t>
            </a:fld>
            <a:endParaRPr lang="uk-UA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72606-C1EC-4045-9D0D-BFB44DEBE7DA}" type="slidenum">
              <a:rPr lang="uk-UA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uk-UA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0474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E2436-CFE2-4F48-BFA8-914858254CB1}" type="datetimeFigureOut">
              <a:rPr lang="uk-UA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10.11.2021</a:t>
            </a:fld>
            <a:endParaRPr lang="uk-UA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72606-C1EC-4045-9D0D-BFB44DEBE7DA}" type="slidenum">
              <a:rPr lang="uk-UA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uk-UA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0702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E2436-CFE2-4F48-BFA8-914858254CB1}" type="datetimeFigureOut">
              <a:rPr lang="uk-UA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10.11.2021</a:t>
            </a:fld>
            <a:endParaRPr lang="uk-UA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72606-C1EC-4045-9D0D-BFB44DEBE7DA}" type="slidenum">
              <a:rPr lang="uk-UA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uk-UA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886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CACE2436-CFE2-4F48-BFA8-914858254CB1}" type="datetimeFigureOut">
              <a:rPr lang="uk-UA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10.11.2021</a:t>
            </a:fld>
            <a:endParaRPr lang="uk-UA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uk-UA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6C72606-C1EC-4045-9D0D-BFB44DEBE7DA}" type="slidenum">
              <a:rPr lang="uk-UA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uk-UA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1180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30198" y="1556792"/>
            <a:ext cx="7772400" cy="2057401"/>
          </a:xfrm>
        </p:spPr>
        <p:txBody>
          <a:bodyPr/>
          <a:lstStyle/>
          <a:p>
            <a:r>
              <a:rPr lang="uk-UA" sz="4000" b="1" dirty="0" smtClean="0">
                <a:solidFill>
                  <a:schemeClr val="tx1"/>
                </a:solidFill>
              </a:rPr>
              <a:t>Складне речення </a:t>
            </a:r>
            <a:br>
              <a:rPr lang="uk-UA" sz="4000" b="1" dirty="0" smtClean="0">
                <a:solidFill>
                  <a:schemeClr val="tx1"/>
                </a:solidFill>
              </a:rPr>
            </a:br>
            <a:r>
              <a:rPr lang="uk-UA" sz="4000" b="1" dirty="0" smtClean="0">
                <a:solidFill>
                  <a:schemeClr val="tx1"/>
                </a:solidFill>
              </a:rPr>
              <a:t>і його ознаки. </a:t>
            </a:r>
            <a:endParaRPr lang="uk-UA" sz="3200" b="1" dirty="0">
              <a:solidFill>
                <a:schemeClr val="tx1"/>
              </a:solidFill>
            </a:endParaRPr>
          </a:p>
        </p:txBody>
      </p:sp>
      <p:pic>
        <p:nvPicPr>
          <p:cNvPr id="3" name="Picture 6" descr="http://img1.liveinternet.ru/images/attach/c/4/78/682/78682021_r127.gif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062" b="-4247"/>
          <a:stretch/>
        </p:blipFill>
        <p:spPr bwMode="auto">
          <a:xfrm rot="5400000">
            <a:off x="-2761938" y="2643649"/>
            <a:ext cx="6854456" cy="1574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293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/>
          <a:lstStyle/>
          <a:p>
            <a:r>
              <a:rPr lang="uk-UA" sz="3600" b="1" dirty="0" smtClean="0">
                <a:solidFill>
                  <a:schemeClr val="tx1"/>
                </a:solidFill>
              </a:rPr>
              <a:t>Розділові знаки в ССР</a:t>
            </a:r>
            <a:endParaRPr lang="ru-RU" sz="36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6986666"/>
              </p:ext>
            </p:extLst>
          </p:nvPr>
        </p:nvGraphicFramePr>
        <p:xfrm>
          <a:off x="395536" y="1052736"/>
          <a:ext cx="8280920" cy="5210207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833766"/>
                <a:gridCol w="2723577"/>
                <a:gridCol w="2723577"/>
              </a:tblGrid>
              <a:tr h="279169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кома</a:t>
                      </a:r>
                      <a:endParaRPr lang="ru-RU" sz="1800" b="1" dirty="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крапка з комою</a:t>
                      </a:r>
                      <a:endParaRPr lang="ru-RU" sz="1800" b="1" dirty="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</a:rPr>
                        <a:t>тире</a:t>
                      </a:r>
                      <a:endParaRPr lang="ru-RU" sz="1800" b="1" dirty="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68580" marR="68580" marT="0" marB="0"/>
                </a:tc>
              </a:tr>
              <a:tr h="4905407">
                <a:tc>
                  <a:txBody>
                    <a:bodyPr/>
                    <a:lstStyle/>
                    <a:p>
                      <a:pPr marL="371475" indent="-285750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uk-UA" sz="1600" b="1" dirty="0">
                          <a:effectLst/>
                        </a:rPr>
                        <a:t>між частинами, які вказують на одночасність, послідовність подій:</a:t>
                      </a:r>
                      <a:endParaRPr lang="ru-RU" sz="1800" b="1" dirty="0">
                        <a:effectLst/>
                      </a:endParaRPr>
                    </a:p>
                    <a:p>
                      <a:pPr marL="85725" indent="0">
                        <a:spcAft>
                          <a:spcPts val="0"/>
                        </a:spcAft>
                      </a:pPr>
                      <a:r>
                        <a:rPr lang="uk-UA" sz="1600" i="1" dirty="0">
                          <a:effectLst/>
                        </a:rPr>
                        <a:t>Спочатку посвітлішав небокрай, а потім з’явився перший сонячний промінь.</a:t>
                      </a:r>
                      <a:endParaRPr lang="ru-RU" sz="1600" i="1" dirty="0">
                        <a:effectLst/>
                      </a:endParaRPr>
                    </a:p>
                    <a:p>
                      <a:pPr marL="85725" indent="0">
                        <a:spcAft>
                          <a:spcPts val="0"/>
                        </a:spcAft>
                      </a:pPr>
                      <a:r>
                        <a:rPr lang="uk-UA" sz="1400" b="1" u="sng" dirty="0">
                          <a:effectLst/>
                        </a:rPr>
                        <a:t>НЕ СТАВИМО </a:t>
                      </a:r>
                      <a:endParaRPr lang="ru-RU" sz="1600" b="1" u="sng" dirty="0">
                        <a:effectLst/>
                      </a:endParaRPr>
                    </a:p>
                    <a:p>
                      <a:pPr marL="371475" indent="-285750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</a:rPr>
                        <a:t>якщо частини ССР мають спільне слово, член речення: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85725" indent="0">
                        <a:spcAft>
                          <a:spcPts val="0"/>
                        </a:spcAft>
                      </a:pPr>
                      <a:r>
                        <a:rPr lang="uk-UA" sz="1400" i="1" dirty="0">
                          <a:effectLst/>
                        </a:rPr>
                        <a:t>Уже </a:t>
                      </a:r>
                      <a:r>
                        <a:rPr lang="uk-UA" sz="1600" i="1">
                          <a:effectLst/>
                        </a:rPr>
                        <a:t>посвітлішав </a:t>
                      </a:r>
                      <a:r>
                        <a:rPr lang="uk-UA" sz="1600" i="1" smtClean="0">
                          <a:effectLst/>
                        </a:rPr>
                        <a:t>небокрай </a:t>
                      </a:r>
                      <a:r>
                        <a:rPr lang="uk-UA" sz="1600" i="1" dirty="0">
                          <a:effectLst/>
                        </a:rPr>
                        <a:t>і з’явився перший сонячний промінь.</a:t>
                      </a:r>
                      <a:endParaRPr lang="ru-RU" sz="1600" i="1" dirty="0">
                        <a:effectLst/>
                      </a:endParaRPr>
                    </a:p>
                    <a:p>
                      <a:pPr marL="371475" indent="-285750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uk-UA" sz="1600" b="1" dirty="0">
                          <a:effectLst/>
                        </a:rPr>
                        <a:t>частини однотипні:</a:t>
                      </a:r>
                      <a:endParaRPr lang="ru-RU" sz="1800" b="1" dirty="0">
                        <a:effectLst/>
                      </a:endParaRPr>
                    </a:p>
                    <a:p>
                      <a:pPr marL="85725" indent="0">
                        <a:spcAft>
                          <a:spcPts val="0"/>
                        </a:spcAft>
                      </a:pPr>
                      <a:r>
                        <a:rPr lang="uk-UA" sz="1600" i="1" dirty="0">
                          <a:effectLst/>
                        </a:rPr>
                        <a:t>Сонце і вітер. </a:t>
                      </a:r>
                      <a:r>
                        <a:rPr lang="uk-UA" sz="1600" dirty="0">
                          <a:effectLst/>
                        </a:rPr>
                        <a:t>(обидві частини односкладні називні)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71475" indent="-285750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uk-UA" sz="1600" b="1" dirty="0">
                          <a:effectLst/>
                        </a:rPr>
                        <a:t>якщо частини далекі за змістом:</a:t>
                      </a:r>
                      <a:endParaRPr lang="ru-RU" sz="1800" b="1" dirty="0">
                        <a:effectLst/>
                      </a:endParaRPr>
                    </a:p>
                    <a:p>
                      <a:pPr marL="85725" indent="0">
                        <a:spcAft>
                          <a:spcPts val="0"/>
                        </a:spcAft>
                      </a:pPr>
                      <a:r>
                        <a:rPr lang="uk-UA" sz="1600" i="1" dirty="0">
                          <a:effectLst/>
                        </a:rPr>
                        <a:t>Старий Радченко почав говорити про господарку; але розмова його переривалася.</a:t>
                      </a:r>
                      <a:endParaRPr lang="ru-RU" sz="1600" i="1" dirty="0">
                        <a:effectLst/>
                      </a:endParaRPr>
                    </a:p>
                    <a:p>
                      <a:pPr marL="85725" indent="0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</a:endParaRPr>
                    </a:p>
                    <a:p>
                      <a:pPr marL="371475" indent="-285750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uk-UA" sz="1600" b="1" dirty="0">
                          <a:effectLst/>
                        </a:rPr>
                        <a:t>частини ускладнені (мають свої розділові знаки):</a:t>
                      </a:r>
                      <a:endParaRPr lang="ru-RU" sz="1800" b="1" dirty="0">
                        <a:effectLst/>
                      </a:endParaRPr>
                    </a:p>
                    <a:p>
                      <a:pPr marL="85725" indent="0">
                        <a:spcAft>
                          <a:spcPts val="0"/>
                        </a:spcAft>
                      </a:pPr>
                      <a:r>
                        <a:rPr lang="uk-UA" sz="1600" i="1" dirty="0">
                          <a:effectLst/>
                        </a:rPr>
                        <a:t>І знову були яруги, глибше і ширше розриті дощовою водою; і знову Федорові Несторовичу доводилося виважуватись, плигаючи через них </a:t>
                      </a:r>
                      <a:r>
                        <a:rPr lang="uk-UA" sz="1600" i="1" dirty="0" smtClean="0">
                          <a:effectLst/>
                        </a:rPr>
                        <a:t>.</a:t>
                      </a:r>
                      <a:endParaRPr lang="ru-RU" sz="1600" i="1" dirty="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71475" indent="-285750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uk-UA" sz="1600" b="1" dirty="0">
                          <a:effectLst/>
                        </a:rPr>
                        <a:t>ставиться перед і, та, якщо говориться про швидку, раптову зміну подій, явищ:</a:t>
                      </a:r>
                      <a:endParaRPr lang="ru-RU" sz="1800" b="1" dirty="0">
                        <a:effectLst/>
                      </a:endParaRPr>
                    </a:p>
                    <a:p>
                      <a:pPr marL="85725" indent="0">
                        <a:spcAft>
                          <a:spcPts val="0"/>
                        </a:spcAft>
                      </a:pPr>
                      <a:r>
                        <a:rPr lang="uk-UA" sz="1600" i="1" dirty="0">
                          <a:effectLst/>
                        </a:rPr>
                        <a:t>Ще мить – і потяг вирушить у невідому даль.</a:t>
                      </a:r>
                      <a:endParaRPr lang="ru-RU" sz="1600" i="1" dirty="0">
                        <a:effectLst/>
                      </a:endParaRPr>
                    </a:p>
                    <a:p>
                      <a:pPr marL="85725" indent="0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</a:endParaRPr>
                    </a:p>
                    <a:p>
                      <a:pPr marL="371475" indent="-285750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uk-UA" sz="1600" b="1" dirty="0">
                          <a:effectLst/>
                        </a:rPr>
                        <a:t>друга частина виражає наслідок:</a:t>
                      </a:r>
                      <a:endParaRPr lang="ru-RU" sz="1800" b="1" dirty="0">
                        <a:effectLst/>
                      </a:endParaRPr>
                    </a:p>
                    <a:p>
                      <a:pPr marL="85725" indent="0">
                        <a:spcAft>
                          <a:spcPts val="0"/>
                        </a:spcAft>
                      </a:pPr>
                      <a:r>
                        <a:rPr lang="uk-UA" sz="1600" i="1" dirty="0">
                          <a:effectLst/>
                        </a:rPr>
                        <a:t>Пролунав дзвінок – і діти побігли до школи.</a:t>
                      </a:r>
                      <a:endParaRPr lang="ru-RU" sz="1600" i="1" dirty="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3213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uk-UA" sz="2800" b="1" dirty="0" smtClean="0">
                <a:solidFill>
                  <a:schemeClr val="tx1"/>
                </a:solidFill>
              </a:rPr>
              <a:t>Вправа. </a:t>
            </a:r>
            <a:r>
              <a:rPr lang="ru-RU" sz="2800" b="1" dirty="0" smtClean="0">
                <a:solidFill>
                  <a:schemeClr val="tx1"/>
                </a:solidFill>
                <a:effectLst/>
              </a:rPr>
              <a:t>Перепишіть речення, розставляючи пропущені розділові знаки.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>
            <a:noAutofit/>
          </a:bodyPr>
          <a:lstStyle/>
          <a:p>
            <a:r>
              <a:rPr lang="ru-RU" sz="20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Зашипіли двері, станція "Хрещатик" </a:t>
            </a:r>
            <a:r>
              <a:rPr lang="ru-RU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і </a:t>
            </a:r>
            <a:r>
              <a:rPr lang="ru-RU" sz="20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народ почав з вагона як картопля випадати</a:t>
            </a:r>
            <a:r>
              <a:rPr lang="ru-RU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20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Я завжди мріяв написати пісню про </a:t>
            </a:r>
            <a:r>
              <a:rPr lang="ru-RU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маму але </a:t>
            </a:r>
            <a:r>
              <a:rPr lang="ru-RU" sz="20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різні поети всі слова вже сказали</a:t>
            </a:r>
            <a:r>
              <a:rPr lang="ru-RU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20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Мам, ти мене вибач щ</a:t>
            </a:r>
            <a:r>
              <a:rPr lang="ru-RU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 </a:t>
            </a:r>
            <a:r>
              <a:rPr lang="ru-RU" sz="20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я став </a:t>
            </a:r>
            <a:r>
              <a:rPr lang="ru-RU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дорослий  і </a:t>
            </a:r>
            <a:r>
              <a:rPr lang="ru-RU" sz="20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вже минула сорок третя осінь</a:t>
            </a:r>
            <a:r>
              <a:rPr lang="ru-RU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як </a:t>
            </a:r>
            <a:r>
              <a:rPr lang="ru-RU" sz="20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я побачив перший раз свій дім</a:t>
            </a:r>
            <a:r>
              <a:rPr lang="ru-RU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20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Мам, а можна я до тебе завтра </a:t>
            </a:r>
            <a:r>
              <a:rPr lang="ru-RU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приїду  і </a:t>
            </a:r>
            <a:r>
              <a:rPr lang="ru-RU" sz="20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ми на кухні не одну </a:t>
            </a:r>
            <a:r>
              <a:rPr lang="ru-RU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годину собі </a:t>
            </a:r>
            <a:r>
              <a:rPr lang="ru-RU" sz="20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 різні теми посидим</a:t>
            </a:r>
            <a:r>
              <a:rPr lang="ru-RU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r>
              <a:rPr lang="ru-RU" sz="20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Хай буде біля тебе завжди </a:t>
            </a:r>
            <a:r>
              <a:rPr lang="ru-RU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ангел-хранитель і </a:t>
            </a:r>
            <a:r>
              <a:rPr lang="ru-RU" sz="20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я тоже десь поряд буду завжди </a:t>
            </a:r>
            <a:r>
              <a:rPr lang="ru-RU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бродити…</a:t>
            </a:r>
          </a:p>
          <a:p>
            <a:r>
              <a:rPr lang="ru-RU" sz="20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Дешеве пиво і сухе </a:t>
            </a:r>
            <a:r>
              <a:rPr lang="ru-RU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вино робили </a:t>
            </a:r>
            <a:r>
              <a:rPr lang="ru-RU" sz="20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нас щасливими </a:t>
            </a:r>
            <a:r>
              <a:rPr lang="ru-RU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людьми  і, </a:t>
            </a:r>
            <a:r>
              <a:rPr lang="ru-RU" sz="20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ніби </a:t>
            </a:r>
            <a:r>
              <a:rPr lang="ru-RU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чудо, польське радіо нам </a:t>
            </a:r>
            <a:r>
              <a:rPr lang="ru-RU" sz="20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відкривало той незнаний світ</a:t>
            </a:r>
            <a:r>
              <a:rPr lang="ru-RU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Можливо </a:t>
            </a:r>
            <a:r>
              <a:rPr lang="ru-RU" sz="20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треба було </a:t>
            </a:r>
            <a:r>
              <a:rPr lang="ru-RU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жити </a:t>
            </a:r>
            <a:r>
              <a:rPr lang="ru-RU" sz="20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як </a:t>
            </a:r>
            <a:r>
              <a:rPr lang="ru-RU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всі  а </a:t>
            </a:r>
            <a:r>
              <a:rPr lang="ru-RU" sz="20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я хотів інакшим бути завжди</a:t>
            </a:r>
            <a:r>
              <a:rPr lang="ru-RU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000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484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lnSpc>
                <a:spcPct val="100000"/>
              </a:lnSpc>
            </a:pPr>
            <a:r>
              <a:rPr lang="uk-UA" sz="2400" b="1" dirty="0" smtClean="0">
                <a:solidFill>
                  <a:schemeClr val="tx1"/>
                </a:solidFill>
                <a:effectLst/>
              </a:rPr>
              <a:t>Вправа. </a:t>
            </a:r>
            <a:r>
              <a:rPr lang="ru-RU" sz="2400" b="1" dirty="0">
                <a:solidFill>
                  <a:schemeClr val="tx1"/>
                </a:solidFill>
                <a:effectLst/>
              </a:rPr>
              <a:t>За </a:t>
            </a:r>
            <a:r>
              <a:rPr lang="ru-RU" sz="2400" b="1" dirty="0" err="1">
                <a:solidFill>
                  <a:schemeClr val="tx1"/>
                </a:solidFill>
                <a:effectLst/>
              </a:rPr>
              <a:t>поданими</a:t>
            </a:r>
            <a:r>
              <a:rPr lang="ru-RU" sz="2400" b="1" dirty="0">
                <a:solidFill>
                  <a:schemeClr val="tx1"/>
                </a:solidFill>
                <a:effectLst/>
              </a:rPr>
              <a:t> початками </a:t>
            </a:r>
            <a:r>
              <a:rPr lang="ru-RU" sz="2400" b="1" dirty="0" err="1">
                <a:solidFill>
                  <a:schemeClr val="tx1"/>
                </a:solidFill>
                <a:effectLst/>
              </a:rPr>
              <a:t>утворити</a:t>
            </a:r>
            <a:r>
              <a:rPr lang="ru-RU" sz="2400" b="1" dirty="0">
                <a:solidFill>
                  <a:schemeClr val="tx1"/>
                </a:solidFill>
                <a:effectLst/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  <a:effectLst/>
              </a:rPr>
              <a:t>ССР </a:t>
            </a:r>
            <a:r>
              <a:rPr lang="ru-RU" sz="2400" b="1" dirty="0">
                <a:solidFill>
                  <a:schemeClr val="tx1"/>
                </a:solidFill>
                <a:effectLst/>
              </a:rPr>
              <a:t>з </a:t>
            </a:r>
            <a:r>
              <a:rPr lang="ru-RU" sz="2400" b="1" dirty="0" err="1">
                <a:solidFill>
                  <a:schemeClr val="tx1"/>
                </a:solidFill>
                <a:effectLst/>
              </a:rPr>
              <a:t>єднальними</a:t>
            </a:r>
            <a:r>
              <a:rPr lang="ru-RU" sz="2400" b="1" dirty="0">
                <a:solidFill>
                  <a:schemeClr val="tx1"/>
                </a:solidFill>
                <a:effectLst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effectLst/>
              </a:rPr>
              <a:t>або</a:t>
            </a:r>
            <a:r>
              <a:rPr lang="ru-RU" sz="2400" b="1" dirty="0">
                <a:solidFill>
                  <a:schemeClr val="tx1"/>
                </a:solidFill>
                <a:effectLst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effectLst/>
              </a:rPr>
              <a:t>протиставними</a:t>
            </a:r>
            <a:r>
              <a:rPr lang="ru-RU" sz="2400" b="1" dirty="0">
                <a:solidFill>
                  <a:schemeClr val="tx1"/>
                </a:solidFill>
                <a:effectLst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effectLst/>
              </a:rPr>
              <a:t>сполучниками</a:t>
            </a:r>
            <a:r>
              <a:rPr lang="ru-RU" sz="2400" b="1" dirty="0">
                <a:solidFill>
                  <a:schemeClr val="tx1"/>
                </a:solidFill>
                <a:effectLst/>
              </a:rPr>
              <a:t>. </a:t>
            </a:r>
            <a:r>
              <a:rPr lang="ru-RU" sz="2400" b="1" dirty="0" err="1">
                <a:solidFill>
                  <a:schemeClr val="tx1"/>
                </a:solidFill>
                <a:effectLst/>
              </a:rPr>
              <a:t>Поставити</a:t>
            </a:r>
            <a:r>
              <a:rPr lang="ru-RU" sz="2400" b="1" dirty="0">
                <a:solidFill>
                  <a:schemeClr val="tx1"/>
                </a:solidFill>
                <a:effectLst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effectLst/>
              </a:rPr>
              <a:t>розділові</a:t>
            </a:r>
            <a:r>
              <a:rPr lang="ru-RU" sz="2400" b="1" dirty="0">
                <a:solidFill>
                  <a:schemeClr val="tx1"/>
                </a:solidFill>
                <a:effectLst/>
              </a:rPr>
              <a:t> знаки</a:t>
            </a:r>
            <a:r>
              <a:rPr lang="ru-RU" sz="2400" b="1" dirty="0" smtClean="0">
                <a:solidFill>
                  <a:schemeClr val="tx1"/>
                </a:solidFill>
                <a:effectLst/>
              </a:rPr>
              <a:t>.</a:t>
            </a:r>
            <a:endParaRPr lang="ru-RU" sz="2400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/>
          </a:bodyPr>
          <a:lstStyle/>
          <a:p>
            <a:r>
              <a:rPr lang="ru-RU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 </a:t>
            </a:r>
            <a:r>
              <a:rPr lang="ru-RU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пристанційному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скверику </a:t>
            </a:r>
            <a:r>
              <a:rPr lang="ru-RU" sz="28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озвалися</a:t>
            </a:r>
            <a:r>
              <a:rPr lang="ru-RU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солов’ї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...</a:t>
            </a:r>
          </a:p>
          <a:p>
            <a:r>
              <a:rPr lang="ru-RU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Хати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ховалися</a:t>
            </a:r>
            <a:r>
              <a:rPr lang="ru-RU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 </a:t>
            </a:r>
            <a:r>
              <a:rPr lang="ru-RU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кучерявим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осокорами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..,</a:t>
            </a:r>
          </a:p>
          <a:p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 </a:t>
            </a:r>
            <a:r>
              <a:rPr lang="ru-RU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подвір’ї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нікого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не </a:t>
            </a:r>
            <a:r>
              <a:rPr lang="ru-RU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було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...</a:t>
            </a:r>
          </a:p>
          <a:p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 </a:t>
            </a:r>
            <a:r>
              <a:rPr lang="ru-RU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темряві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вулиці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спалахнули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фари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...</a:t>
            </a:r>
          </a:p>
          <a:p>
            <a:r>
              <a:rPr lang="ru-RU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Раптом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пролунала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команда</a:t>
            </a:r>
            <a:r>
              <a:rPr lang="ru-RU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...</a:t>
            </a:r>
            <a:endParaRPr lang="ru-RU" sz="2800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79718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lnSpc>
                <a:spcPct val="100000"/>
              </a:lnSpc>
            </a:pPr>
            <a:r>
              <a:rPr lang="uk-UA" sz="2800" dirty="0" smtClean="0">
                <a:solidFill>
                  <a:schemeClr val="tx1"/>
                </a:solidFill>
              </a:rPr>
              <a:t>Вправа. </a:t>
            </a:r>
            <a:r>
              <a:rPr lang="ru-RU" sz="2800" b="1" dirty="0" err="1">
                <a:solidFill>
                  <a:schemeClr val="tx1"/>
                </a:solidFill>
              </a:rPr>
              <a:t>Змоделюйте</a:t>
            </a:r>
            <a:r>
              <a:rPr lang="ru-RU" sz="2800" b="1" dirty="0">
                <a:solidFill>
                  <a:schemeClr val="tx1"/>
                </a:solidFill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</a:rPr>
              <a:t>ССР, </a:t>
            </a:r>
            <a:r>
              <a:rPr lang="ru-RU" sz="2800" b="1" dirty="0" err="1">
                <a:solidFill>
                  <a:schemeClr val="tx1"/>
                </a:solidFill>
              </a:rPr>
              <a:t>дібравши</a:t>
            </a:r>
            <a:r>
              <a:rPr lang="ru-RU" sz="2800" b="1" dirty="0">
                <a:solidFill>
                  <a:schemeClr val="tx1"/>
                </a:solidFill>
              </a:rPr>
              <a:t> першу </a:t>
            </a:r>
            <a:r>
              <a:rPr lang="ru-RU" sz="2800" b="1" dirty="0" err="1">
                <a:solidFill>
                  <a:schemeClr val="tx1"/>
                </a:solidFill>
              </a:rPr>
              <a:t>частину</a:t>
            </a:r>
            <a:r>
              <a:rPr lang="ru-RU" sz="2800" b="1" dirty="0">
                <a:solidFill>
                  <a:schemeClr val="tx1"/>
                </a:solidFill>
              </a:rPr>
              <a:t> так, </a:t>
            </a:r>
            <a:r>
              <a:rPr lang="ru-RU" sz="2800" b="1" dirty="0" err="1">
                <a:solidFill>
                  <a:schemeClr val="tx1"/>
                </a:solidFill>
              </a:rPr>
              <a:t>щоб</a:t>
            </a:r>
            <a:r>
              <a:rPr lang="ru-RU" sz="2800" b="1" dirty="0">
                <a:solidFill>
                  <a:schemeClr val="tx1"/>
                </a:solidFill>
              </a:rPr>
              <a:t> кома </a:t>
            </a:r>
            <a:r>
              <a:rPr lang="ru-RU" sz="2800" b="1" dirty="0" err="1">
                <a:solidFill>
                  <a:schemeClr val="tx1"/>
                </a:solidFill>
              </a:rPr>
              <a:t>між</a:t>
            </a:r>
            <a:r>
              <a:rPr lang="ru-RU" sz="2800" b="1" dirty="0">
                <a:solidFill>
                  <a:schemeClr val="tx1"/>
                </a:solidFill>
              </a:rPr>
              <a:t> ними не </a:t>
            </a:r>
            <a:r>
              <a:rPr lang="ru-RU" sz="2800" b="1" dirty="0" err="1">
                <a:solidFill>
                  <a:schemeClr val="tx1"/>
                </a:solidFill>
              </a:rPr>
              <a:t>ставилася</a:t>
            </a:r>
            <a:r>
              <a:rPr lang="ru-RU" sz="2800" b="1" dirty="0" smtClean="0">
                <a:solidFill>
                  <a:schemeClr val="tx1"/>
                </a:solidFill>
              </a:rPr>
              <a:t>.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/>
          </a:bodyPr>
          <a:lstStyle/>
          <a:p>
            <a:r>
              <a:rPr lang="ru-RU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.... 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та </a:t>
            </a:r>
            <a:r>
              <a:rPr lang="ru-RU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шумлять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густі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ліси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.... і </a:t>
            </a:r>
            <a:r>
              <a:rPr lang="ru-RU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солов’їний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чується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дзвінкий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спів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.... й </a:t>
            </a:r>
            <a:r>
              <a:rPr lang="ru-RU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сонце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на </a:t>
            </a:r>
            <a:r>
              <a:rPr lang="ru-RU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горизонті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піднялося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... і </a:t>
            </a:r>
            <a:r>
              <a:rPr lang="ru-RU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весняне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повітря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на нас </a:t>
            </a:r>
            <a:r>
              <a:rPr lang="ru-RU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дихне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теплом.</a:t>
            </a:r>
          </a:p>
          <a:p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... та калина </a:t>
            </a:r>
            <a:r>
              <a:rPr lang="ru-RU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гарна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чекає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холодів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... і туман </a:t>
            </a:r>
            <a:r>
              <a:rPr lang="ru-RU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стелився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до </a:t>
            </a:r>
            <a:r>
              <a:rPr lang="ru-RU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річки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 </a:t>
            </a:r>
          </a:p>
          <a:p>
            <a:endParaRPr 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6026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40768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uk-UA" sz="3200" b="1" dirty="0" smtClean="0">
                <a:solidFill>
                  <a:schemeClr val="tx1"/>
                </a:solidFill>
              </a:rPr>
              <a:t>Вправа. Перепишіть текст, вставляючи пропущені літери та розділові знаки. 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Чорне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небо </a:t>
            </a:r>
            <a:r>
              <a:rPr lang="ru-RU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пала..</a:t>
            </a:r>
            <a:r>
              <a:rPr lang="ru-RU" sz="28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котит</a:t>
            </a:r>
            <a:r>
              <a:rPr lang="ru-RU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.. </a:t>
            </a:r>
            <a:r>
              <a:rPr lang="ru-RU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</a:t>
            </a:r>
            <a:r>
              <a:rPr lang="ru-RU" sz="28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</a:t>
            </a:r>
            <a:r>
              <a:rPr lang="ru-RU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..</a:t>
            </a:r>
            <a:r>
              <a:rPr lang="ru-RU" sz="28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скавицею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28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Віт</a:t>
            </a:r>
            <a:r>
              <a:rPr lang="ru-RU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..р 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лине </a:t>
            </a:r>
            <a:r>
              <a:rPr lang="ru-RU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зі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степу сухим запахом </a:t>
            </a:r>
            <a:r>
              <a:rPr lang="ru-RU" sz="28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колос..я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волошок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і </a:t>
            </a:r>
            <a:r>
              <a:rPr lang="ru-RU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ч..</a:t>
            </a:r>
            <a:r>
              <a:rPr lang="ru-RU" sz="28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брецю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Наче </a:t>
            </a:r>
            <a:r>
              <a:rPr lang="ru-RU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річка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з островами, </a:t>
            </a:r>
            <a:r>
              <a:rPr lang="ru-RU" sz="28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т..че</a:t>
            </a:r>
            <a:r>
              <a:rPr lang="ru-RU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над головою </a:t>
            </a:r>
            <a:r>
              <a:rPr lang="ru-RU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(Ч, ч)</a:t>
            </a:r>
            <a:r>
              <a:rPr lang="ru-RU" sz="28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умац</a:t>
            </a:r>
            <a:r>
              <a:rPr lang="ru-RU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..кий шлях 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 </a:t>
            </a:r>
            <a:r>
              <a:rPr lang="ru-RU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зорі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здают</a:t>
            </a:r>
            <a:r>
              <a:rPr lang="ru-RU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..</a:t>
            </a:r>
            <a:r>
              <a:rPr lang="ru-RU" sz="28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ся</a:t>
            </a:r>
            <a:r>
              <a:rPr lang="ru-RU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т..м..</a:t>
            </a:r>
            <a:r>
              <a:rPr lang="ru-RU" sz="28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яними</a:t>
            </a:r>
            <a:r>
              <a:rPr lang="ru-RU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н..</a:t>
            </a:r>
            <a:r>
              <a:rPr lang="ru-RU" sz="28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зен</a:t>
            </a:r>
            <a:r>
              <a:rPr lang="ru-RU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..кими </a:t>
            </a:r>
            <a:r>
              <a:rPr lang="ru-RU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золотавими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28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Тр</a:t>
            </a:r>
            <a:r>
              <a:rPr lang="ru-RU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..</a:t>
            </a:r>
            <a:r>
              <a:rPr lang="ru-RU" sz="28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мтячий</a:t>
            </a:r>
            <a:r>
              <a:rPr lang="ru-RU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відсвіт</a:t>
            </a:r>
            <a:r>
              <a:rPr lang="ru-RU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бл</a:t>
            </a:r>
            <a:r>
              <a:rPr lang="ru-RU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..</a:t>
            </a:r>
            <a:r>
              <a:rPr lang="ru-RU" sz="28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скавиці</a:t>
            </a:r>
            <a:r>
              <a:rPr lang="ru-RU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 </a:t>
            </a:r>
            <a:r>
              <a:rPr lang="ru-RU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мить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в..</a:t>
            </a:r>
            <a:r>
              <a:rPr lang="ru-RU" sz="28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хоплює</a:t>
            </a:r>
            <a:r>
              <a:rPr lang="ru-RU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 </a:t>
            </a:r>
            <a:r>
              <a:rPr lang="ru-RU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темряви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стіни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пічку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й </a:t>
            </a:r>
            <a:r>
              <a:rPr lang="ru-RU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кутки 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і </a:t>
            </a:r>
            <a:r>
              <a:rPr lang="ru-RU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знов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залягає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гл</a:t>
            </a:r>
            <a:r>
              <a:rPr lang="ru-RU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..</a:t>
            </a:r>
            <a:r>
              <a:rPr lang="ru-RU" sz="28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бокий</a:t>
            </a:r>
            <a:r>
              <a:rPr lang="ru-RU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морок і </a:t>
            </a:r>
            <a:r>
              <a:rPr lang="ru-RU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тиша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28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Тіл</a:t>
            </a:r>
            <a:r>
              <a:rPr lang="ru-RU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..</a:t>
            </a:r>
            <a:r>
              <a:rPr lang="ru-RU" sz="28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ки</a:t>
            </a:r>
            <a:r>
              <a:rPr lang="ru-RU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сухо й </a:t>
            </a:r>
            <a:r>
              <a:rPr lang="ru-RU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дзвінко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тріщат</a:t>
            </a:r>
            <a:r>
              <a:rPr lang="ru-RU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.. 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 саду </a:t>
            </a:r>
            <a:r>
              <a:rPr lang="ru-RU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цвіркуни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та </a:t>
            </a:r>
            <a:r>
              <a:rPr lang="ru-RU" sz="28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шарудят</a:t>
            </a:r>
            <a:r>
              <a:rPr lang="ru-RU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.. </a:t>
            </a:r>
            <a:r>
              <a:rPr lang="ru-RU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28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тр</a:t>
            </a:r>
            <a:r>
              <a:rPr lang="ru-RU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..</a:t>
            </a:r>
            <a:r>
              <a:rPr lang="ru-RU" sz="28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вожені</a:t>
            </a:r>
            <a:r>
              <a:rPr lang="ru-RU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тополі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107960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10136" y="116632"/>
            <a:ext cx="5626968" cy="1267544"/>
          </a:xfrm>
        </p:spPr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Перевір себе!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2689701" cy="2689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0616" y="2132856"/>
            <a:ext cx="2592288" cy="259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927512"/>
            <a:ext cx="2680928" cy="2680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45305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453" t="21805" r="17579" b="18333"/>
          <a:stretch/>
        </p:blipFill>
        <p:spPr bwMode="auto">
          <a:xfrm>
            <a:off x="323528" y="18306"/>
            <a:ext cx="8654392" cy="6579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1733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3322712" cy="792088"/>
          </a:xfrm>
        </p:spPr>
        <p:txBody>
          <a:bodyPr/>
          <a:lstStyle/>
          <a:p>
            <a:r>
              <a:rPr lang="uk-UA" b="1" dirty="0">
                <a:solidFill>
                  <a:srgbClr val="C00000"/>
                </a:solidFill>
              </a:rPr>
              <a:t>Увага!!!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r>
              <a:rPr lang="uk-UA" sz="2000" b="1" dirty="0" smtClean="0">
                <a:solidFill>
                  <a:schemeClr val="tx1"/>
                </a:solidFill>
              </a:rPr>
              <a:t>Щоб правильно вказати вид речення, починайте з визначення  граматичної основи. Пам'ятайте, що граматична основа може складатися з одного головного члена. </a:t>
            </a:r>
          </a:p>
          <a:p>
            <a:pPr marL="0" indent="0">
              <a:buNone/>
            </a:pPr>
            <a:r>
              <a:rPr lang="uk-UA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Коли </a:t>
            </a:r>
            <a:r>
              <a:rPr lang="uk-UA" sz="2000" i="1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кобра</a:t>
            </a:r>
            <a:r>
              <a:rPr lang="uk-UA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000" i="1" u="dbl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закохана</a:t>
            </a:r>
            <a:r>
              <a:rPr lang="uk-UA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uk-UA" sz="2000" i="1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вона</a:t>
            </a:r>
            <a:r>
              <a:rPr lang="uk-UA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000" i="1" u="dbl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не спить</a:t>
            </a:r>
            <a:r>
              <a:rPr lang="uk-UA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uk-UA" sz="20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</a:t>
            </a:r>
            <a:r>
              <a:rPr lang="uk-UA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олискову для розбитих ліхтарів </a:t>
            </a:r>
            <a:r>
              <a:rPr lang="uk-UA" sz="2000" i="1" u="dbl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співає</a:t>
            </a:r>
            <a:r>
              <a:rPr lang="uk-UA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знову, аби </a:t>
            </a:r>
            <a:r>
              <a:rPr lang="uk-UA" sz="2000" i="1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ти</a:t>
            </a:r>
            <a:r>
              <a:rPr lang="uk-UA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її </a:t>
            </a:r>
            <a:r>
              <a:rPr lang="uk-UA" sz="2000" i="1" u="dbl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пригрів</a:t>
            </a:r>
            <a:r>
              <a:rPr lang="uk-UA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uk-UA" sz="2000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000" b="1" dirty="0" smtClean="0">
                <a:solidFill>
                  <a:schemeClr val="tx1"/>
                </a:solidFill>
              </a:rPr>
              <a:t>Не варто плутати граматичну основу із однорідними та відокремленими членами речення.</a:t>
            </a:r>
          </a:p>
          <a:p>
            <a:pPr marL="0" indent="0">
              <a:buNone/>
            </a:pPr>
            <a:r>
              <a:rPr lang="ru-RU" sz="2000" i="1" u="dbl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Сиди</a:t>
            </a:r>
            <a:r>
              <a:rPr lang="ru-RU" sz="20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вдома, </a:t>
            </a:r>
            <a:r>
              <a:rPr lang="ru-RU" sz="2000" i="1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Ти</a:t>
            </a:r>
            <a:r>
              <a:rPr lang="ru-RU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до неї </a:t>
            </a:r>
            <a:r>
              <a:rPr lang="ru-RU" sz="2000" i="1" u="dbl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не </a:t>
            </a:r>
            <a:r>
              <a:rPr lang="ru-RU" sz="2000" i="1" u="dbl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ходи</a:t>
            </a:r>
            <a:r>
              <a:rPr lang="ru-RU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І </a:t>
            </a:r>
            <a:r>
              <a:rPr lang="ru-RU" sz="2000" i="1" u="dbl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бійся</a:t>
            </a:r>
            <a:r>
              <a:rPr lang="ru-RU" sz="20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грому, </a:t>
            </a:r>
            <a:r>
              <a:rPr lang="ru-RU" sz="2000" i="1" u="dbl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Бійся</a:t>
            </a:r>
            <a:r>
              <a:rPr lang="ru-RU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темної </a:t>
            </a:r>
            <a:r>
              <a:rPr lang="ru-RU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води. – </a:t>
            </a:r>
            <a:r>
              <a:rPr lang="ru-RU" sz="20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просте речення з однорідними членами.</a:t>
            </a:r>
          </a:p>
          <a:p>
            <a:pPr marL="0" indent="0">
              <a:buNone/>
            </a:pPr>
            <a:r>
              <a:rPr lang="ru-RU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Тепер </a:t>
            </a:r>
            <a:r>
              <a:rPr lang="ru-RU" sz="2000" i="1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ти</a:t>
            </a:r>
            <a:r>
              <a:rPr lang="ru-RU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i="1" u="dbl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ідеш</a:t>
            </a:r>
            <a:r>
              <a:rPr lang="ru-RU" sz="20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улюблениця </a:t>
            </a:r>
            <a:r>
              <a:rPr lang="ru-RU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долі, зігріваючи поглядом. – просте речення з відокремленою обставиною.</a:t>
            </a:r>
          </a:p>
        </p:txBody>
      </p:sp>
    </p:spTree>
    <p:extLst>
      <p:ext uri="{BB962C8B-B14F-4D97-AF65-F5344CB8AC3E}">
        <p14:creationId xmlns:p14="http://schemas.microsoft.com/office/powerpoint/2010/main" val="1116948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1196" y="476672"/>
            <a:ext cx="8229600" cy="648072"/>
          </a:xfrm>
        </p:spPr>
        <p:txBody>
          <a:bodyPr/>
          <a:lstStyle/>
          <a:p>
            <a:pPr algn="l"/>
            <a:r>
              <a:rPr lang="uk-UA" sz="2800" b="1" dirty="0" smtClean="0">
                <a:solidFill>
                  <a:schemeClr val="tx1"/>
                </a:solidFill>
              </a:rPr>
              <a:t>Вправа. Випишіть складні речення.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3200" b="1" dirty="0" smtClean="0">
                <a:solidFill>
                  <a:srgbClr val="C00000"/>
                </a:solidFill>
              </a:rPr>
              <a:t>      </a:t>
            </a:r>
            <a:endParaRPr lang="uk-UA" sz="3200" b="1" dirty="0">
              <a:solidFill>
                <a:srgbClr val="0070C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1772816"/>
            <a:ext cx="784887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sz="2400" i="1" dirty="0">
                <a:latin typeface="Arial" pitchFamily="34" charset="0"/>
                <a:cs typeface="Arial" pitchFamily="34" charset="0"/>
              </a:rPr>
              <a:t>Все було 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так, 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н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іби 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ми падали, 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падали.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Ми 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так </a:t>
            </a:r>
            <a:r>
              <a:rPr lang="ru-RU" sz="2400" i="1" dirty="0" err="1">
                <a:latin typeface="Arial" pitchFamily="34" charset="0"/>
                <a:cs typeface="Arial" pitchFamily="34" charset="0"/>
              </a:rPr>
              <a:t>хотіли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i="1" dirty="0" err="1" smtClean="0">
                <a:latin typeface="Arial" pitchFamily="34" charset="0"/>
                <a:cs typeface="Arial" pitchFamily="34" charset="0"/>
              </a:rPr>
              <a:t>удвох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i="1" dirty="0" err="1">
                <a:latin typeface="Arial" pitchFamily="34" charset="0"/>
                <a:cs typeface="Arial" pitchFamily="34" charset="0"/>
              </a:rPr>
              <a:t>к</a:t>
            </a:r>
            <a:r>
              <a:rPr lang="ru-RU" sz="2400" i="1" dirty="0" err="1" smtClean="0">
                <a:latin typeface="Arial" pitchFamily="34" charset="0"/>
                <a:cs typeface="Arial" pitchFamily="34" charset="0"/>
              </a:rPr>
              <a:t>ричати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слова: 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«Будь </a:t>
            </a:r>
            <a:r>
              <a:rPr lang="ru-RU" sz="2400" i="1" dirty="0" err="1" smtClean="0">
                <a:latin typeface="Arial" pitchFamily="34" charset="0"/>
                <a:cs typeface="Arial" pitchFamily="34" charset="0"/>
              </a:rPr>
              <a:t>мені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i="1" dirty="0" err="1">
                <a:latin typeface="Arial" pitchFamily="34" charset="0"/>
                <a:cs typeface="Arial" pitchFamily="34" charset="0"/>
              </a:rPr>
              <a:t>в</a:t>
            </a:r>
            <a:r>
              <a:rPr lang="ru-RU" sz="2400" i="1" dirty="0" err="1" smtClean="0">
                <a:latin typeface="Arial" pitchFamily="34" charset="0"/>
                <a:cs typeface="Arial" pitchFamily="34" charset="0"/>
              </a:rPr>
              <a:t>ірною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сильною.»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400" i="1" dirty="0" err="1" smtClean="0">
                <a:latin typeface="Arial" pitchFamily="34" charset="0"/>
                <a:cs typeface="Arial" pitchFamily="34" charset="0"/>
              </a:rPr>
              <a:t>Чистими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2400" i="1" dirty="0" err="1">
                <a:latin typeface="Arial" pitchFamily="34" charset="0"/>
                <a:cs typeface="Arial" pitchFamily="34" charset="0"/>
              </a:rPr>
              <a:t>світлими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i="1" dirty="0" err="1">
                <a:latin typeface="Arial" pitchFamily="34" charset="0"/>
                <a:cs typeface="Arial" pitchFamily="34" charset="0"/>
              </a:rPr>
              <a:t>двома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i="1" dirty="0" err="1" smtClean="0">
                <a:latin typeface="Arial" pitchFamily="34" charset="0"/>
                <a:cs typeface="Arial" pitchFamily="34" charset="0"/>
              </a:rPr>
              <a:t>водоспадами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 ми </a:t>
            </a:r>
            <a:r>
              <a:rPr lang="ru-RU" sz="2400" i="1" dirty="0" err="1">
                <a:latin typeface="Arial" pitchFamily="34" charset="0"/>
                <a:cs typeface="Arial" pitchFamily="34" charset="0"/>
              </a:rPr>
              <a:t>летіли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i="1" dirty="0" err="1" smtClean="0">
                <a:latin typeface="Arial" pitchFamily="34" charset="0"/>
                <a:cs typeface="Arial" pitchFamily="34" charset="0"/>
              </a:rPr>
              <a:t>униз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400" i="1" dirty="0" err="1" smtClean="0">
                <a:latin typeface="Arial" pitchFamily="34" charset="0"/>
                <a:cs typeface="Arial" pitchFamily="34" charset="0"/>
              </a:rPr>
              <a:t>Якщо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я тебе любила, я тебе не </a:t>
            </a:r>
            <a:r>
              <a:rPr lang="ru-RU" sz="2400" i="1" dirty="0" err="1" smtClean="0">
                <a:latin typeface="Arial" pitchFamily="34" charset="0"/>
                <a:cs typeface="Arial" pitchFamily="34" charset="0"/>
              </a:rPr>
              <a:t>залишу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400" i="1" dirty="0">
                <a:latin typeface="Arial" pitchFamily="34" charset="0"/>
                <a:cs typeface="Arial" pitchFamily="34" charset="0"/>
              </a:rPr>
              <a:t>Лише раз на сто </a:t>
            </a:r>
            <a:r>
              <a:rPr lang="ru-RU" sz="2400" i="1" dirty="0" err="1" smtClean="0">
                <a:latin typeface="Arial" pitchFamily="34" charset="0"/>
                <a:cs typeface="Arial" pitchFamily="34" charset="0"/>
              </a:rPr>
              <a:t>років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 небо </a:t>
            </a:r>
            <a:r>
              <a:rPr lang="ru-RU" sz="2400" i="1" dirty="0" err="1">
                <a:latin typeface="Arial" pitchFamily="34" charset="0"/>
                <a:cs typeface="Arial" pitchFamily="34" charset="0"/>
              </a:rPr>
              <a:t>народжує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i="1" dirty="0" err="1">
                <a:latin typeface="Arial" pitchFamily="34" charset="0"/>
                <a:cs typeface="Arial" pitchFamily="34" charset="0"/>
              </a:rPr>
              <a:t>двох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 людей з </a:t>
            </a:r>
            <a:r>
              <a:rPr lang="ru-RU" sz="2400" i="1" dirty="0" err="1">
                <a:latin typeface="Arial" pitchFamily="34" charset="0"/>
                <a:cs typeface="Arial" pitchFamily="34" charset="0"/>
              </a:rPr>
              <a:t>однією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i="1" dirty="0" err="1" smtClean="0">
                <a:latin typeface="Arial" pitchFamily="34" charset="0"/>
                <a:cs typeface="Arial" pitchFamily="34" charset="0"/>
              </a:rPr>
              <a:t>душею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 і </a:t>
            </a:r>
            <a:r>
              <a:rPr lang="ru-RU" sz="2400" i="1" dirty="0" err="1">
                <a:latin typeface="Arial" pitchFamily="34" charset="0"/>
                <a:cs typeface="Arial" pitchFamily="34" charset="0"/>
              </a:rPr>
              <a:t>відпускає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i="1" dirty="0" err="1">
                <a:latin typeface="Arial" pitchFamily="34" charset="0"/>
                <a:cs typeface="Arial" pitchFamily="34" charset="0"/>
              </a:rPr>
              <a:t>їх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 у </a:t>
            </a:r>
            <a:r>
              <a:rPr lang="ru-RU" sz="2400" i="1" dirty="0" err="1">
                <a:latin typeface="Arial" pitchFamily="34" charset="0"/>
                <a:cs typeface="Arial" pitchFamily="34" charset="0"/>
              </a:rPr>
              <a:t>чистий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2400" i="1" dirty="0" err="1">
                <a:latin typeface="Arial" pitchFamily="34" charset="0"/>
                <a:cs typeface="Arial" pitchFamily="34" charset="0"/>
              </a:rPr>
              <a:t>вільний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i="1" dirty="0" err="1" smtClean="0">
                <a:latin typeface="Arial" pitchFamily="34" charset="0"/>
                <a:cs typeface="Arial" pitchFamily="34" charset="0"/>
              </a:rPr>
              <a:t>політ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Нам </a:t>
            </a:r>
            <a:r>
              <a:rPr lang="ru-RU" sz="2400" i="1" dirty="0" err="1" smtClean="0">
                <a:latin typeface="Arial" pitchFamily="34" charset="0"/>
                <a:cs typeface="Arial" pitchFamily="34" charset="0"/>
              </a:rPr>
              <a:t>пощастило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: я 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люблю 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тебе.</a:t>
            </a:r>
            <a:endParaRPr lang="ru-RU" sz="2400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3170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136904" cy="126876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uk-UA" sz="3200" dirty="0" smtClean="0">
                <a:solidFill>
                  <a:schemeClr val="tx1"/>
                </a:solidFill>
              </a:rPr>
              <a:t>Тестове завдання.</a:t>
            </a:r>
            <a:br>
              <a:rPr lang="uk-UA" sz="3200" dirty="0" smtClean="0">
                <a:solidFill>
                  <a:schemeClr val="tx1"/>
                </a:solidFill>
              </a:rPr>
            </a:br>
            <a:r>
              <a:rPr lang="uk-UA" sz="3200" dirty="0" smtClean="0">
                <a:solidFill>
                  <a:schemeClr val="tx1"/>
                </a:solidFill>
              </a:rPr>
              <a:t>Установіть відповідність між реченням та його видом.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388640"/>
          </a:xfrm>
        </p:spPr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Речення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388640"/>
          </a:xfrm>
        </p:spPr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Вид речення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2060848"/>
            <a:ext cx="4041648" cy="4240488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Пригорнись </a:t>
            </a:r>
            <a:r>
              <a:rPr lang="ru-RU" dirty="0">
                <a:solidFill>
                  <a:schemeClr val="tx1"/>
                </a:solidFill>
              </a:rPr>
              <a:t>до мого </a:t>
            </a:r>
            <a:r>
              <a:rPr lang="ru-RU" dirty="0" smtClean="0">
                <a:solidFill>
                  <a:schemeClr val="tx1"/>
                </a:solidFill>
              </a:rPr>
              <a:t>серця і відчуй</a:t>
            </a:r>
            <a:r>
              <a:rPr lang="ru-RU" dirty="0">
                <a:solidFill>
                  <a:schemeClr val="tx1"/>
                </a:solidFill>
              </a:rPr>
              <a:t>, що там нема </a:t>
            </a:r>
            <a:r>
              <a:rPr lang="ru-RU" dirty="0" smtClean="0">
                <a:solidFill>
                  <a:schemeClr val="tx1"/>
                </a:solidFill>
              </a:rPr>
              <a:t>образ. </a:t>
            </a:r>
          </a:p>
          <a:p>
            <a:pPr marL="457200" indent="-457200"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Прилітай </a:t>
            </a:r>
            <a:r>
              <a:rPr lang="ru-RU" dirty="0">
                <a:solidFill>
                  <a:schemeClr val="tx1"/>
                </a:solidFill>
              </a:rPr>
              <a:t>до мого </a:t>
            </a:r>
            <a:r>
              <a:rPr lang="ru-RU" dirty="0" smtClean="0">
                <a:solidFill>
                  <a:schemeClr val="tx1"/>
                </a:solidFill>
              </a:rPr>
              <a:t>саду – я  буду </a:t>
            </a:r>
            <a:r>
              <a:rPr lang="ru-RU" dirty="0">
                <a:solidFill>
                  <a:schemeClr val="tx1"/>
                </a:solidFill>
              </a:rPr>
              <a:t>завжди тобі </a:t>
            </a:r>
            <a:r>
              <a:rPr lang="ru-RU" dirty="0" smtClean="0">
                <a:solidFill>
                  <a:schemeClr val="tx1"/>
                </a:solidFill>
              </a:rPr>
              <a:t>рада, а  зараз відпускаю </a:t>
            </a:r>
            <a:r>
              <a:rPr lang="ru-RU" dirty="0">
                <a:solidFill>
                  <a:schemeClr val="tx1"/>
                </a:solidFill>
              </a:rPr>
              <a:t>лише </a:t>
            </a:r>
            <a:r>
              <a:rPr lang="ru-RU" dirty="0" smtClean="0">
                <a:solidFill>
                  <a:schemeClr val="tx1"/>
                </a:solidFill>
              </a:rPr>
              <a:t>раз.</a:t>
            </a:r>
          </a:p>
          <a:p>
            <a:pPr marL="457200" indent="-457200"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Як </a:t>
            </a:r>
            <a:r>
              <a:rPr lang="ru-RU" dirty="0">
                <a:solidFill>
                  <a:schemeClr val="tx1"/>
                </a:solidFill>
              </a:rPr>
              <a:t>навчусь, як </a:t>
            </a:r>
            <a:r>
              <a:rPr lang="ru-RU" dirty="0" smtClean="0">
                <a:solidFill>
                  <a:schemeClr val="tx1"/>
                </a:solidFill>
              </a:rPr>
              <a:t>ти,  літати, будем </a:t>
            </a:r>
            <a:r>
              <a:rPr lang="ru-RU" dirty="0">
                <a:solidFill>
                  <a:schemeClr val="tx1"/>
                </a:solidFill>
              </a:rPr>
              <a:t>зорі </a:t>
            </a:r>
            <a:r>
              <a:rPr lang="ru-RU" dirty="0" smtClean="0">
                <a:solidFill>
                  <a:schemeClr val="tx1"/>
                </a:solidFill>
              </a:rPr>
              <a:t>віншувати, але  </a:t>
            </a:r>
            <a:r>
              <a:rPr lang="ru-RU" dirty="0">
                <a:solidFill>
                  <a:schemeClr val="tx1"/>
                </a:solidFill>
              </a:rPr>
              <a:t>зараз відпускаю лише </a:t>
            </a:r>
            <a:r>
              <a:rPr lang="ru-RU" dirty="0" smtClean="0">
                <a:solidFill>
                  <a:schemeClr val="tx1"/>
                </a:solidFill>
              </a:rPr>
              <a:t>раз.</a:t>
            </a:r>
          </a:p>
          <a:p>
            <a:pPr marL="457200" indent="-457200"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Намалюй </a:t>
            </a:r>
            <a:r>
              <a:rPr lang="ru-RU" dirty="0">
                <a:solidFill>
                  <a:schemeClr val="tx1"/>
                </a:solidFill>
              </a:rPr>
              <a:t>собі </a:t>
            </a:r>
            <a:r>
              <a:rPr lang="ru-RU" dirty="0" smtClean="0">
                <a:solidFill>
                  <a:schemeClr val="tx1"/>
                </a:solidFill>
              </a:rPr>
              <a:t>дорогу, та зараз відпускаю </a:t>
            </a:r>
            <a:r>
              <a:rPr lang="ru-RU" dirty="0">
                <a:solidFill>
                  <a:schemeClr val="tx1"/>
                </a:solidFill>
              </a:rPr>
              <a:t>лише </a:t>
            </a:r>
            <a:r>
              <a:rPr lang="ru-RU" dirty="0" smtClean="0">
                <a:solidFill>
                  <a:schemeClr val="tx1"/>
                </a:solidFill>
              </a:rPr>
              <a:t>раз.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14"/>
          </p:nvPr>
        </p:nvSpPr>
        <p:spPr>
          <a:xfrm>
            <a:off x="4716016" y="2204865"/>
            <a:ext cx="4142232" cy="28083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200" dirty="0" smtClean="0">
                <a:solidFill>
                  <a:schemeClr val="tx1"/>
                </a:solidFill>
              </a:rPr>
              <a:t>А просте речення</a:t>
            </a:r>
          </a:p>
          <a:p>
            <a:pPr marL="0" indent="0">
              <a:buNone/>
            </a:pPr>
            <a:r>
              <a:rPr lang="uk-UA" sz="2200" dirty="0" smtClean="0">
                <a:solidFill>
                  <a:schemeClr val="tx1"/>
                </a:solidFill>
              </a:rPr>
              <a:t>Б складносурядне речення</a:t>
            </a:r>
          </a:p>
          <a:p>
            <a:pPr marL="0" indent="0">
              <a:buNone/>
            </a:pPr>
            <a:r>
              <a:rPr lang="uk-UA" sz="2200" dirty="0" smtClean="0">
                <a:solidFill>
                  <a:schemeClr val="tx1"/>
                </a:solidFill>
              </a:rPr>
              <a:t>В складнопідрядне речення</a:t>
            </a:r>
          </a:p>
          <a:p>
            <a:pPr marL="0" indent="0">
              <a:buNone/>
            </a:pPr>
            <a:r>
              <a:rPr lang="uk-UA" sz="2200" dirty="0" smtClean="0">
                <a:solidFill>
                  <a:schemeClr val="tx1"/>
                </a:solidFill>
              </a:rPr>
              <a:t>Г безсполучникове речення</a:t>
            </a:r>
          </a:p>
          <a:p>
            <a:pPr marL="0" indent="0">
              <a:buNone/>
            </a:pPr>
            <a:r>
              <a:rPr lang="uk-UA" sz="2200" dirty="0">
                <a:solidFill>
                  <a:schemeClr val="tx1"/>
                </a:solidFill>
              </a:rPr>
              <a:t>Ґ складне речення з різними видами зв'язку </a:t>
            </a:r>
            <a:endParaRPr lang="ru-RU" sz="2200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020272" y="4797152"/>
            <a:ext cx="1296144" cy="187220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 smtClean="0"/>
              <a:t>1 В</a:t>
            </a:r>
          </a:p>
          <a:p>
            <a:pPr algn="ctr"/>
            <a:r>
              <a:rPr lang="uk-UA" sz="2400" b="1" dirty="0" smtClean="0"/>
              <a:t>2 Г</a:t>
            </a:r>
          </a:p>
          <a:p>
            <a:pPr algn="ctr"/>
            <a:r>
              <a:rPr lang="uk-UA" sz="2400" b="1" dirty="0" smtClean="0"/>
              <a:t>3 Ґ</a:t>
            </a:r>
          </a:p>
          <a:p>
            <a:pPr algn="ctr"/>
            <a:r>
              <a:rPr lang="uk-UA" sz="2400" b="1" dirty="0" smtClean="0"/>
              <a:t>4 Б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964464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3648" y="548680"/>
            <a:ext cx="7283152" cy="4525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uk-UA" sz="3600" b="1" i="1" dirty="0">
                <a:solidFill>
                  <a:schemeClr val="tx1"/>
                </a:solidFill>
              </a:rPr>
              <a:t>СКЛАДНОСУРЯДНЕ  РЕЧЕННЯ</a:t>
            </a:r>
            <a:endParaRPr lang="ru-RU" sz="3600" dirty="0">
              <a:solidFill>
                <a:schemeClr val="tx1"/>
              </a:solidFill>
            </a:endParaRPr>
          </a:p>
          <a:p>
            <a:pPr lvl="0"/>
            <a:r>
              <a:rPr lang="uk-UA" sz="3600" dirty="0">
                <a:solidFill>
                  <a:schemeClr val="tx1"/>
                </a:solidFill>
              </a:rPr>
              <a:t>частини рівноправні;</a:t>
            </a:r>
            <a:endParaRPr lang="ru-RU" sz="3600" dirty="0">
              <a:solidFill>
                <a:schemeClr val="tx1"/>
              </a:solidFill>
            </a:endParaRPr>
          </a:p>
          <a:p>
            <a:pPr lvl="0"/>
            <a:r>
              <a:rPr lang="uk-UA" sz="3600" dirty="0">
                <a:solidFill>
                  <a:schemeClr val="tx1"/>
                </a:solidFill>
              </a:rPr>
              <a:t>поєднані сурядними сполучниками (єднальними, протиставними, розділовими</a:t>
            </a:r>
            <a:r>
              <a:rPr lang="uk-UA" sz="3600" dirty="0" smtClean="0">
                <a:solidFill>
                  <a:schemeClr val="tx1"/>
                </a:solidFill>
              </a:rPr>
              <a:t>).</a:t>
            </a:r>
          </a:p>
          <a:p>
            <a:pPr lvl="0"/>
            <a:endParaRPr lang="uk-UA" sz="3600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r>
              <a:rPr lang="ru-RU" sz="3600" i="1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ru-RU" sz="36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ніжно </a:t>
            </a:r>
            <a:r>
              <a:rPr lang="ru-RU" sz="3600" i="1" u="dbl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поцілую</a:t>
            </a:r>
            <a:r>
              <a:rPr lang="ru-RU" sz="36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 </a:t>
            </a:r>
            <a:r>
              <a:rPr lang="ru-RU" sz="36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і </a:t>
            </a:r>
            <a:r>
              <a:rPr lang="ru-RU" sz="3600" i="1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все</a:t>
            </a:r>
            <a:r>
              <a:rPr lang="ru-RU" sz="36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за мить </a:t>
            </a:r>
            <a:r>
              <a:rPr lang="ru-RU" sz="3600" i="1" u="dbl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мине</a:t>
            </a:r>
            <a:r>
              <a:rPr lang="ru-RU" sz="36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600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6" descr="http://img1.liveinternet.ru/images/attach/c/4/78/682/78682021_r127.gif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380"/>
          <a:stretch/>
        </p:blipFill>
        <p:spPr bwMode="auto">
          <a:xfrm rot="5400000">
            <a:off x="-2846707" y="2823669"/>
            <a:ext cx="6854456" cy="1214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430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435280" cy="5256584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uk-UA" sz="3600" b="1" dirty="0" smtClean="0">
                <a:solidFill>
                  <a:srgbClr val="FF0000"/>
                </a:solidFill>
                <a:effectLst/>
              </a:rPr>
              <a:t>Увага!!!</a:t>
            </a:r>
            <a:br>
              <a:rPr lang="uk-UA" sz="3600" b="1" dirty="0" smtClean="0">
                <a:solidFill>
                  <a:srgbClr val="FF0000"/>
                </a:solidFill>
                <a:effectLst/>
              </a:rPr>
            </a:br>
            <a:r>
              <a:rPr lang="uk-UA" sz="3600" b="1" dirty="0" smtClean="0">
                <a:solidFill>
                  <a:srgbClr val="FF0000"/>
                </a:solidFill>
                <a:effectLst/>
              </a:rPr>
              <a:t/>
            </a:r>
            <a:br>
              <a:rPr lang="uk-UA" sz="3600" b="1" dirty="0" smtClean="0">
                <a:solidFill>
                  <a:srgbClr val="FF0000"/>
                </a:solidFill>
                <a:effectLst/>
              </a:rPr>
            </a:br>
            <a:r>
              <a:rPr lang="uk-UA" sz="2600" dirty="0" smtClean="0">
                <a:solidFill>
                  <a:schemeClr val="tx1"/>
                </a:solidFill>
                <a:effectLst/>
              </a:rPr>
              <a:t>Не </a:t>
            </a:r>
            <a:r>
              <a:rPr lang="uk-UA" sz="2600" dirty="0">
                <a:solidFill>
                  <a:schemeClr val="tx1"/>
                </a:solidFill>
                <a:effectLst/>
              </a:rPr>
              <a:t>плутайте складносурядні речення із простими реченнями з однорідними членами. Для цього правильно визначайте граматичні основи. У реченні </a:t>
            </a:r>
            <a:r>
              <a:rPr lang="uk-UA" sz="2600" i="1" dirty="0">
                <a:solidFill>
                  <a:schemeClr val="tx1"/>
                </a:solidFill>
                <a:effectLst/>
              </a:rPr>
              <a:t>Вже осінь золотить верхівки дерев і прикрашає багрянцем кущі горобини.</a:t>
            </a:r>
            <a:r>
              <a:rPr lang="uk-UA" sz="2600" dirty="0">
                <a:solidFill>
                  <a:schemeClr val="tx1"/>
                </a:solidFill>
                <a:effectLst/>
              </a:rPr>
              <a:t> є одна граматична основа </a:t>
            </a:r>
            <a:r>
              <a:rPr lang="uk-UA" sz="2600" i="1" u="sng" dirty="0">
                <a:solidFill>
                  <a:schemeClr val="tx1"/>
                </a:solidFill>
                <a:effectLst/>
              </a:rPr>
              <a:t>осінь</a:t>
            </a:r>
            <a:r>
              <a:rPr lang="uk-UA" sz="2600" i="1" dirty="0">
                <a:solidFill>
                  <a:schemeClr val="tx1"/>
                </a:solidFill>
                <a:effectLst/>
              </a:rPr>
              <a:t> </a:t>
            </a:r>
            <a:r>
              <a:rPr lang="uk-UA" sz="2600" i="1" u="dbl" dirty="0">
                <a:solidFill>
                  <a:schemeClr val="tx1"/>
                </a:solidFill>
                <a:effectLst/>
              </a:rPr>
              <a:t>золотить</a:t>
            </a:r>
            <a:r>
              <a:rPr lang="uk-UA" sz="2600" i="1" dirty="0">
                <a:solidFill>
                  <a:schemeClr val="tx1"/>
                </a:solidFill>
                <a:effectLst/>
              </a:rPr>
              <a:t> і </a:t>
            </a:r>
            <a:r>
              <a:rPr lang="uk-UA" sz="2600" i="1" u="dbl" dirty="0">
                <a:solidFill>
                  <a:schemeClr val="tx1"/>
                </a:solidFill>
                <a:effectLst/>
              </a:rPr>
              <a:t>прикрашає</a:t>
            </a:r>
            <a:r>
              <a:rPr lang="uk-UA" sz="2600" dirty="0">
                <a:solidFill>
                  <a:schemeClr val="tx1"/>
                </a:solidFill>
                <a:effectLst/>
              </a:rPr>
              <a:t>, тому це речення просте з однорідними присудками. У реченні </a:t>
            </a:r>
            <a:r>
              <a:rPr lang="uk-UA" sz="2600" i="1" dirty="0">
                <a:solidFill>
                  <a:schemeClr val="tx1"/>
                </a:solidFill>
                <a:effectLst/>
              </a:rPr>
              <a:t>Осінь тихо підкралася до воріт, і мені стало сумно. </a:t>
            </a:r>
            <a:r>
              <a:rPr lang="uk-UA" sz="2600" dirty="0">
                <a:solidFill>
                  <a:schemeClr val="tx1"/>
                </a:solidFill>
                <a:effectLst/>
              </a:rPr>
              <a:t>дві граматичні основи – </a:t>
            </a:r>
            <a:r>
              <a:rPr lang="uk-UA" sz="2600" i="1" u="sng" dirty="0">
                <a:solidFill>
                  <a:schemeClr val="tx1"/>
                </a:solidFill>
                <a:effectLst/>
              </a:rPr>
              <a:t>осінь</a:t>
            </a:r>
            <a:r>
              <a:rPr lang="uk-UA" sz="2600" i="1" dirty="0">
                <a:solidFill>
                  <a:schemeClr val="tx1"/>
                </a:solidFill>
                <a:effectLst/>
              </a:rPr>
              <a:t> </a:t>
            </a:r>
            <a:r>
              <a:rPr lang="uk-UA" sz="2600" i="1" u="dbl" dirty="0">
                <a:solidFill>
                  <a:schemeClr val="tx1"/>
                </a:solidFill>
                <a:effectLst/>
              </a:rPr>
              <a:t>підкралася</a:t>
            </a:r>
            <a:r>
              <a:rPr lang="uk-UA" sz="2600" i="1" dirty="0">
                <a:solidFill>
                  <a:schemeClr val="tx1"/>
                </a:solidFill>
                <a:effectLst/>
              </a:rPr>
              <a:t>; </a:t>
            </a:r>
            <a:r>
              <a:rPr lang="uk-UA" sz="2600" i="1" u="dbl" dirty="0">
                <a:solidFill>
                  <a:schemeClr val="tx1"/>
                </a:solidFill>
                <a:effectLst/>
              </a:rPr>
              <a:t>стало сумно</a:t>
            </a:r>
            <a:r>
              <a:rPr lang="uk-UA" sz="2600" dirty="0">
                <a:solidFill>
                  <a:schemeClr val="tx1"/>
                </a:solidFill>
                <a:effectLst/>
              </a:rPr>
              <a:t>, поєднаних сполучником </a:t>
            </a:r>
            <a:r>
              <a:rPr lang="uk-UA" sz="2600" b="1" dirty="0">
                <a:solidFill>
                  <a:schemeClr val="tx1"/>
                </a:solidFill>
                <a:effectLst/>
              </a:rPr>
              <a:t>і,</a:t>
            </a:r>
            <a:r>
              <a:rPr lang="uk-UA" sz="2600" dirty="0">
                <a:solidFill>
                  <a:schemeClr val="tx1"/>
                </a:solidFill>
                <a:effectLst/>
              </a:rPr>
              <a:t> тому це складносурядне речення.</a:t>
            </a:r>
            <a:endParaRPr lang="ru-RU" sz="2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7839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4704"/>
          </a:xfrm>
        </p:spPr>
        <p:txBody>
          <a:bodyPr/>
          <a:lstStyle/>
          <a:p>
            <a:pPr algn="l"/>
            <a:r>
              <a:rPr lang="uk-UA" sz="3200" b="1" dirty="0" smtClean="0">
                <a:solidFill>
                  <a:schemeClr val="tx1"/>
                </a:solidFill>
                <a:effectLst/>
              </a:rPr>
              <a:t>Вправа. Випишіть ССР.</a:t>
            </a:r>
            <a:endParaRPr lang="ru-RU" sz="3200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92500"/>
          </a:bodyPr>
          <a:lstStyle/>
          <a:p>
            <a:r>
              <a:rPr lang="ru-RU" dirty="0" err="1" smtClean="0">
                <a:solidFill>
                  <a:schemeClr val="tx1"/>
                </a:solidFill>
              </a:rPr>
              <a:t>Знов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розвиваються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каштани</a:t>
            </a:r>
            <a:r>
              <a:rPr lang="ru-RU" dirty="0">
                <a:solidFill>
                  <a:schemeClr val="tx1"/>
                </a:solidFill>
              </a:rPr>
              <a:t> і затопив </a:t>
            </a:r>
            <a:r>
              <a:rPr lang="ru-RU" dirty="0" err="1">
                <a:solidFill>
                  <a:schemeClr val="tx1"/>
                </a:solidFill>
              </a:rPr>
              <a:t>Дніпро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луги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r>
              <a:rPr lang="ru-RU" dirty="0" err="1">
                <a:solidFill>
                  <a:schemeClr val="tx1"/>
                </a:solidFill>
              </a:rPr>
              <a:t>Сонце</a:t>
            </a:r>
            <a:r>
              <a:rPr lang="ru-RU" dirty="0">
                <a:solidFill>
                  <a:schemeClr val="tx1"/>
                </a:solidFill>
              </a:rPr>
              <a:t> обливало землю </a:t>
            </a:r>
            <a:r>
              <a:rPr lang="ru-RU" dirty="0" err="1">
                <a:solidFill>
                  <a:schemeClr val="tx1"/>
                </a:solidFill>
              </a:rPr>
              <a:t>рожевим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світлом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ніжно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цілувало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тисячами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своїх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гарячих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іскор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r>
              <a:rPr lang="ru-RU" dirty="0" err="1" smtClean="0">
                <a:solidFill>
                  <a:schemeClr val="tx1"/>
                </a:solidFill>
              </a:rPr>
              <a:t>Дніпро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задумливо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плюскає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легенькими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хвилями</a:t>
            </a:r>
            <a:r>
              <a:rPr lang="ru-RU" dirty="0">
                <a:solidFill>
                  <a:schemeClr val="tx1"/>
                </a:solidFill>
              </a:rPr>
              <a:t> об берег, і </a:t>
            </a:r>
            <a:r>
              <a:rPr lang="ru-RU" dirty="0" err="1">
                <a:solidFill>
                  <a:schemeClr val="tx1"/>
                </a:solidFill>
              </a:rPr>
              <a:t>маленькі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човники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злегка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гойдаються</a:t>
            </a:r>
            <a:r>
              <a:rPr lang="ru-RU" dirty="0">
                <a:solidFill>
                  <a:schemeClr val="tx1"/>
                </a:solidFill>
              </a:rPr>
              <a:t> на них, </a:t>
            </a:r>
            <a:r>
              <a:rPr lang="ru-RU" dirty="0" err="1">
                <a:solidFill>
                  <a:schemeClr val="tx1"/>
                </a:solidFill>
              </a:rPr>
              <a:t>наче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граються</a:t>
            </a:r>
            <a:r>
              <a:rPr lang="ru-RU" dirty="0">
                <a:solidFill>
                  <a:schemeClr val="tx1"/>
                </a:solidFill>
              </a:rPr>
              <a:t>. 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err="1">
                <a:solidFill>
                  <a:schemeClr val="tx1"/>
                </a:solidFill>
              </a:rPr>
              <a:t>Жайворонки</a:t>
            </a:r>
            <a:r>
              <a:rPr lang="ru-RU" dirty="0">
                <a:solidFill>
                  <a:schemeClr val="tx1"/>
                </a:solidFill>
              </a:rPr>
              <a:t> першими </a:t>
            </a:r>
            <a:r>
              <a:rPr lang="ru-RU" dirty="0" err="1">
                <a:solidFill>
                  <a:schemeClr val="tx1"/>
                </a:solidFill>
              </a:rPr>
              <a:t>привітали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сонце</a:t>
            </a:r>
            <a:r>
              <a:rPr lang="ru-RU" dirty="0">
                <a:solidFill>
                  <a:schemeClr val="tx1"/>
                </a:solidFill>
              </a:rPr>
              <a:t> і почали </a:t>
            </a:r>
            <a:r>
              <a:rPr lang="ru-RU" dirty="0" err="1">
                <a:solidFill>
                  <a:schemeClr val="tx1"/>
                </a:solidFill>
              </a:rPr>
              <a:t>натягувати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між</a:t>
            </a:r>
            <a:r>
              <a:rPr lang="ru-RU" dirty="0">
                <a:solidFill>
                  <a:schemeClr val="tx1"/>
                </a:solidFill>
              </a:rPr>
              <a:t> небом і землею свою </a:t>
            </a:r>
            <a:r>
              <a:rPr lang="ru-RU" dirty="0" err="1">
                <a:solidFill>
                  <a:schemeClr val="tx1"/>
                </a:solidFill>
              </a:rPr>
              <a:t>срібну</a:t>
            </a:r>
            <a:r>
              <a:rPr lang="ru-RU" dirty="0">
                <a:solidFill>
                  <a:schemeClr val="tx1"/>
                </a:solidFill>
              </a:rPr>
              <a:t> основу. </a:t>
            </a:r>
          </a:p>
          <a:p>
            <a:r>
              <a:rPr lang="ru-RU" dirty="0">
                <a:solidFill>
                  <a:schemeClr val="tx1"/>
                </a:solidFill>
              </a:rPr>
              <a:t>А небо </a:t>
            </a:r>
            <a:r>
              <a:rPr lang="ru-RU" dirty="0" err="1">
                <a:solidFill>
                  <a:schemeClr val="tx1"/>
                </a:solidFill>
              </a:rPr>
              <a:t>дійсно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зачухмарилося</a:t>
            </a:r>
            <a:r>
              <a:rPr lang="ru-RU" dirty="0">
                <a:solidFill>
                  <a:schemeClr val="tx1"/>
                </a:solidFill>
              </a:rPr>
              <a:t>, і </a:t>
            </a:r>
            <a:r>
              <a:rPr lang="ru-RU" dirty="0" err="1">
                <a:solidFill>
                  <a:schemeClr val="tx1"/>
                </a:solidFill>
              </a:rPr>
              <a:t>розкуйовджені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ковтуни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хмар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поволі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висувалися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із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західної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сторони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розповзалися</a:t>
            </a:r>
            <a:r>
              <a:rPr lang="ru-RU" dirty="0">
                <a:solidFill>
                  <a:schemeClr val="tx1"/>
                </a:solidFill>
              </a:rPr>
              <a:t> по </a:t>
            </a:r>
            <a:r>
              <a:rPr lang="ru-RU" dirty="0" err="1" smtClean="0">
                <a:solidFill>
                  <a:schemeClr val="tx1"/>
                </a:solidFill>
              </a:rPr>
              <a:t>небі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r>
              <a:rPr lang="ru-RU" dirty="0" err="1" smtClean="0">
                <a:solidFill>
                  <a:schemeClr val="tx1"/>
                </a:solidFill>
              </a:rPr>
              <a:t>Запідпадьомкали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перепели в </a:t>
            </a:r>
            <a:r>
              <a:rPr lang="ru-RU" dirty="0" err="1">
                <a:solidFill>
                  <a:schemeClr val="tx1"/>
                </a:solidFill>
              </a:rPr>
              <a:t>траві</a:t>
            </a:r>
            <a:r>
              <a:rPr lang="ru-RU" dirty="0">
                <a:solidFill>
                  <a:schemeClr val="tx1"/>
                </a:solidFill>
              </a:rPr>
              <a:t>, і </a:t>
            </a:r>
            <a:r>
              <a:rPr lang="ru-RU" dirty="0" err="1">
                <a:solidFill>
                  <a:schemeClr val="tx1"/>
                </a:solidFill>
              </a:rPr>
              <a:t>жайворонки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качаючись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чорною</a:t>
            </a:r>
            <a:r>
              <a:rPr lang="ru-RU" dirty="0">
                <a:solidFill>
                  <a:schemeClr val="tx1"/>
                </a:solidFill>
              </a:rPr>
              <a:t> горошиною в </a:t>
            </a:r>
            <a:r>
              <a:rPr lang="ru-RU" dirty="0" err="1">
                <a:solidFill>
                  <a:schemeClr val="tx1"/>
                </a:solidFill>
              </a:rPr>
              <a:t>синьому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небі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посипали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свої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дзвінкі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пісні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773612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876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uk-UA" sz="2800" b="1" dirty="0" smtClean="0">
                <a:solidFill>
                  <a:schemeClr val="tx1"/>
                </a:solidFill>
                <a:effectLst/>
              </a:rPr>
              <a:t>Вправа. </a:t>
            </a:r>
            <a:r>
              <a:rPr lang="ru-RU" sz="2800" b="1" dirty="0" err="1">
                <a:solidFill>
                  <a:schemeClr val="tx1"/>
                </a:solidFill>
                <a:effectLst/>
              </a:rPr>
              <a:t>Трансформуйте</a:t>
            </a:r>
            <a:r>
              <a:rPr lang="ru-RU" sz="2800" b="1" dirty="0">
                <a:solidFill>
                  <a:schemeClr val="tx1"/>
                </a:solidFill>
                <a:effectLst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effectLst/>
              </a:rPr>
              <a:t>прості</a:t>
            </a:r>
            <a:r>
              <a:rPr lang="ru-RU" sz="2800" b="1" dirty="0">
                <a:solidFill>
                  <a:schemeClr val="tx1"/>
                </a:solidFill>
                <a:effectLst/>
              </a:rPr>
              <a:t> речення  в </a:t>
            </a:r>
            <a:r>
              <a:rPr lang="ru-RU" sz="2800" b="1" dirty="0" err="1">
                <a:solidFill>
                  <a:schemeClr val="tx1"/>
                </a:solidFill>
                <a:effectLst/>
              </a:rPr>
              <a:t>складносурядні</a:t>
            </a:r>
            <a:r>
              <a:rPr lang="ru-RU" sz="2800" b="1" dirty="0">
                <a:solidFill>
                  <a:schemeClr val="tx1"/>
                </a:solidFill>
                <a:effectLst/>
              </a:rPr>
              <a:t>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/>
          </a:bodyPr>
          <a:lstStyle/>
          <a:p>
            <a:pPr fontAlgn="base"/>
            <a:r>
              <a:rPr lang="ru-RU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Я </a:t>
            </a:r>
            <a:r>
              <a:rPr lang="ru-RU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сиділа</a:t>
            </a:r>
            <a:r>
              <a:rPr lang="ru-RU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на </a:t>
            </a:r>
            <a:r>
              <a:rPr lang="ru-RU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вікні</a:t>
            </a:r>
            <a:r>
              <a:rPr lang="ru-RU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 В </a:t>
            </a:r>
            <a:r>
              <a:rPr lang="ru-RU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мені</a:t>
            </a:r>
            <a:r>
              <a:rPr lang="ru-RU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метелики</a:t>
            </a:r>
            <a:r>
              <a:rPr lang="ru-RU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fontAlgn="base"/>
            <a:r>
              <a:rPr lang="ru-RU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Шістнадцятирічна</a:t>
            </a:r>
            <a:r>
              <a:rPr lang="ru-RU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кохаю</a:t>
            </a:r>
            <a:r>
              <a:rPr lang="ru-RU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вперше</a:t>
            </a:r>
            <a:r>
              <a:rPr lang="ru-RU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Це</a:t>
            </a:r>
            <a:r>
              <a:rPr lang="ru-RU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так </a:t>
            </a:r>
            <a:r>
              <a:rPr lang="ru-RU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незвично</a:t>
            </a:r>
            <a:r>
              <a:rPr lang="ru-RU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fontAlgn="base"/>
            <a:r>
              <a:rPr lang="ru-RU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Метелики</a:t>
            </a:r>
            <a:r>
              <a:rPr lang="ru-RU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Я </a:t>
            </a:r>
            <a:r>
              <a:rPr lang="ru-RU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кохаю</a:t>
            </a:r>
            <a:r>
              <a:rPr lang="ru-RU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до </a:t>
            </a:r>
            <a:r>
              <a:rPr lang="ru-RU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істерики</a:t>
            </a:r>
            <a:r>
              <a:rPr lang="ru-RU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fontAlgn="base"/>
            <a:r>
              <a:rPr lang="ru-RU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 </a:t>
            </a:r>
            <a:r>
              <a:rPr lang="ru-RU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глибині</a:t>
            </a:r>
            <a:r>
              <a:rPr lang="ru-RU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твоїх</a:t>
            </a:r>
            <a:r>
              <a:rPr lang="ru-RU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очей натискаю на </a:t>
            </a:r>
            <a:r>
              <a:rPr lang="ru-RU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replay</a:t>
            </a:r>
            <a:r>
              <a:rPr lang="ru-RU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Фантазія</a:t>
            </a:r>
            <a:r>
              <a:rPr lang="ru-RU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стає</a:t>
            </a:r>
            <a:r>
              <a:rPr lang="ru-RU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кроком</a:t>
            </a:r>
            <a:r>
              <a:rPr lang="ru-RU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для </a:t>
            </a:r>
            <a:r>
              <a:rPr lang="ru-RU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нових</a:t>
            </a:r>
            <a:r>
              <a:rPr lang="ru-RU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ідей</a:t>
            </a:r>
            <a:r>
              <a:rPr lang="ru-RU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ru-RU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9023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Другая 18">
      <a:dk1>
        <a:sysClr val="windowText" lastClr="000000"/>
      </a:dk1>
      <a:lt1>
        <a:srgbClr val="FFC000"/>
      </a:lt1>
      <a:dk2>
        <a:srgbClr val="212745"/>
      </a:dk2>
      <a:lt2>
        <a:srgbClr val="FFC000"/>
      </a:lt2>
      <a:accent1>
        <a:srgbClr val="4E67C8"/>
      </a:accent1>
      <a:accent2>
        <a:srgbClr val="D85C00"/>
      </a:accent2>
      <a:accent3>
        <a:srgbClr val="C3260C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379</TotalTime>
  <Words>913</Words>
  <Application>Microsoft Office PowerPoint</Application>
  <PresentationFormat>Экран (4:3)</PresentationFormat>
  <Paragraphs>96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Исполнительная</vt:lpstr>
      <vt:lpstr>Складне речення  і його ознаки. </vt:lpstr>
      <vt:lpstr>Презентация PowerPoint</vt:lpstr>
      <vt:lpstr>Увага!!!</vt:lpstr>
      <vt:lpstr>Вправа. Випишіть складні речення.</vt:lpstr>
      <vt:lpstr>Тестове завдання. Установіть відповідність між реченням та його видом.</vt:lpstr>
      <vt:lpstr>Презентация PowerPoint</vt:lpstr>
      <vt:lpstr>Увага!!!  Не плутайте складносурядні речення із простими реченнями з однорідними членами. Для цього правильно визначайте граматичні основи. У реченні Вже осінь золотить верхівки дерев і прикрашає багрянцем кущі горобини. є одна граматична основа осінь золотить і прикрашає, тому це речення просте з однорідними присудками. У реченні Осінь тихо підкралася до воріт, і мені стало сумно. дві граматичні основи – осінь підкралася; стало сумно, поєднаних сполучником і, тому це складносурядне речення.</vt:lpstr>
      <vt:lpstr>Вправа. Випишіть ССР.</vt:lpstr>
      <vt:lpstr>Вправа. Трансформуйте прості речення  в складносурядні. </vt:lpstr>
      <vt:lpstr>Розділові знаки в ССР</vt:lpstr>
      <vt:lpstr>Вправа. Перепишіть речення, розставляючи пропущені розділові знаки.</vt:lpstr>
      <vt:lpstr>Вправа. За поданими початками утворити ССР з єднальними або протиставними сполучниками. Поставити розділові знаки.</vt:lpstr>
      <vt:lpstr>Вправа. Змоделюйте ССР, дібравши першу частину так, щоб кома між ними не ставилася.</vt:lpstr>
      <vt:lpstr>Вправа. Перепишіть текст, вставляючи пропущені літери та розділові знаки. </vt:lpstr>
      <vt:lpstr>Перевір себе!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Складне речення  і його ознаки. Складносурядне речення  Українська мова, 9 клас</dc:title>
  <dc:creator>Cat</dc:creator>
  <cp:lastModifiedBy>Пользователь Windows</cp:lastModifiedBy>
  <cp:revision>30</cp:revision>
  <dcterms:created xsi:type="dcterms:W3CDTF">2020-03-07T17:09:38Z</dcterms:created>
  <dcterms:modified xsi:type="dcterms:W3CDTF">2021-11-10T20:09:27Z</dcterms:modified>
</cp:coreProperties>
</file>