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F397-91B2-47F9-9D87-BCEEE94B65DC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6BC30-3001-4B0D-8782-E7AC96CAB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6BC30-3001-4B0D-8782-E7AC96CAB4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4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Тема: Сучасні погляди на систему еукаріотичних організмів.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32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4248472" cy="6480720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систематиці</a:t>
            </a:r>
            <a:r>
              <a:rPr lang="ru-RU" dirty="0"/>
              <a:t> </a:t>
            </a:r>
            <a:r>
              <a:rPr lang="ru-RU" dirty="0" err="1"/>
              <a:t>домени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дрібні</a:t>
            </a:r>
            <a:r>
              <a:rPr lang="ru-RU" dirty="0"/>
              <a:t> </a:t>
            </a:r>
            <a:r>
              <a:rPr lang="ru-RU" dirty="0" err="1"/>
              <a:t>систематичні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— </a:t>
            </a:r>
            <a:r>
              <a:rPr lang="ru-RU" b="1" dirty="0" err="1"/>
              <a:t>субдомени</a:t>
            </a:r>
            <a:r>
              <a:rPr lang="ru-RU" b="1" dirty="0"/>
              <a:t>, </a:t>
            </a:r>
            <a:r>
              <a:rPr lang="ru-RU" dirty="0"/>
              <a:t>які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надцарств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царств), а </a:t>
            </a:r>
            <a:r>
              <a:rPr lang="ru-RU" dirty="0" err="1"/>
              <a:t>надцарства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шляхом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царств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межах </a:t>
            </a:r>
            <a:r>
              <a:rPr lang="ru-RU" dirty="0" err="1"/>
              <a:t>окремих</a:t>
            </a:r>
            <a:r>
              <a:rPr lang="ru-RU" dirty="0"/>
              <a:t> царств </a:t>
            </a:r>
            <a:r>
              <a:rPr lang="ru-RU" dirty="0" err="1"/>
              <a:t>систематичні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не </a:t>
            </a:r>
            <a:r>
              <a:rPr lang="ru-RU" dirty="0" err="1"/>
              <a:t>змінювалися</a:t>
            </a:r>
            <a:r>
              <a:rPr lang="ru-RU" dirty="0"/>
              <a:t>. З ними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ознайомилися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4"/>
            <a:ext cx="2250926" cy="578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3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Роль </a:t>
            </a:r>
            <a:r>
              <a:rPr lang="ru-RU" b="1" dirty="0" err="1"/>
              <a:t>симбіогенезу</a:t>
            </a:r>
            <a:r>
              <a:rPr lang="ru-RU" b="1" dirty="0"/>
              <a:t> в </a:t>
            </a:r>
            <a:r>
              <a:rPr lang="ru-RU" b="1" dirty="0" err="1"/>
              <a:t>еволюції</a:t>
            </a:r>
            <a:r>
              <a:rPr lang="ru-RU" b="1" dirty="0"/>
              <a:t> </a:t>
            </a:r>
            <a:r>
              <a:rPr lang="ru-RU" b="1" dirty="0" err="1"/>
              <a:t>еукаріотів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4680520" cy="5688632"/>
          </a:xfrm>
        </p:spPr>
        <p:txBody>
          <a:bodyPr/>
          <a:lstStyle/>
          <a:p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у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еукаріотів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, які </a:t>
            </a:r>
            <a:r>
              <a:rPr lang="ru-RU" dirty="0" err="1"/>
              <a:t>залежали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 </a:t>
            </a:r>
            <a:r>
              <a:rPr lang="ru-RU" dirty="0" err="1"/>
              <a:t>середовища</a:t>
            </a:r>
            <a:r>
              <a:rPr lang="ru-RU" dirty="0"/>
              <a:t> і могли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змінюватися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Вони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відображали</a:t>
            </a:r>
            <a:r>
              <a:rPr lang="ru-RU" dirty="0"/>
              <a:t> </a:t>
            </a:r>
            <a:r>
              <a:rPr lang="ru-RU" dirty="0" err="1"/>
              <a:t>пристосованість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умов, а не </a:t>
            </a:r>
            <a:r>
              <a:rPr lang="ru-RU" dirty="0" err="1"/>
              <a:t>реальну</a:t>
            </a:r>
            <a:r>
              <a:rPr lang="ru-RU" dirty="0"/>
              <a:t> </a:t>
            </a:r>
            <a:r>
              <a:rPr lang="ru-RU" dirty="0" err="1"/>
              <a:t>спорідненість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Але часто </a:t>
            </a:r>
            <a:r>
              <a:rPr lang="ru-RU" dirty="0" err="1"/>
              <a:t>схожі</a:t>
            </a:r>
            <a:r>
              <a:rPr lang="ru-RU" dirty="0"/>
              <a:t>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й у </a:t>
            </a:r>
            <a:r>
              <a:rPr lang="ru-RU" dirty="0" err="1"/>
              <a:t>неспоріднених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а </a:t>
            </a:r>
            <a:r>
              <a:rPr lang="ru-RU" dirty="0" err="1"/>
              <a:t>близькі</a:t>
            </a:r>
            <a:r>
              <a:rPr lang="ru-RU" dirty="0"/>
              <a:t> «</a:t>
            </a:r>
            <a:r>
              <a:rPr lang="ru-RU" dirty="0" err="1"/>
              <a:t>родичі</a:t>
            </a:r>
            <a:r>
              <a:rPr lang="ru-RU" dirty="0"/>
              <a:t>»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різнитися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67" y="1052736"/>
            <a:ext cx="3320578" cy="201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Еукаріот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039" y="3599877"/>
            <a:ext cx="3138634" cy="25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71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536504" cy="6552728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дозволили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, які не </a:t>
            </a:r>
            <a:r>
              <a:rPr lang="ru-RU" dirty="0" err="1"/>
              <a:t>залежали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умов </a:t>
            </a:r>
            <a:r>
              <a:rPr lang="ru-RU" dirty="0" err="1"/>
              <a:t>існування</a:t>
            </a:r>
            <a:r>
              <a:rPr lang="ru-RU" dirty="0"/>
              <a:t> і </a:t>
            </a:r>
            <a:r>
              <a:rPr lang="ru-RU" dirty="0" err="1"/>
              <a:t>точніше</a:t>
            </a:r>
            <a:r>
              <a:rPr lang="ru-RU" dirty="0"/>
              <a:t> </a:t>
            </a:r>
            <a:r>
              <a:rPr lang="ru-RU" dirty="0" err="1"/>
              <a:t>відображали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родинних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/>
              <a:t>електронної</a:t>
            </a:r>
            <a:r>
              <a:rPr lang="ru-RU" dirty="0"/>
              <a:t> </a:t>
            </a:r>
            <a:r>
              <a:rPr lang="ru-RU" dirty="0" err="1"/>
              <a:t>мікроскопії</a:t>
            </a:r>
            <a:r>
              <a:rPr lang="ru-RU" dirty="0"/>
              <a:t> дали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тонку</a:t>
            </a:r>
            <a:r>
              <a:rPr lang="ru-RU" dirty="0"/>
              <a:t> структуру 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органел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дозволило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роль в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еукаріотів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</a:t>
            </a:r>
            <a:r>
              <a:rPr lang="ru-RU" dirty="0" err="1"/>
              <a:t>симбіогенезу</a:t>
            </a:r>
            <a:r>
              <a:rPr lang="ru-RU" dirty="0"/>
              <a:t>, коли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3555"/>
            <a:ext cx="3897213" cy="261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880112" cy="24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527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176464" cy="640871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Так</a:t>
            </a:r>
            <a:r>
              <a:rPr lang="ru-RU" dirty="0"/>
              <a:t>,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водорості</a:t>
            </a:r>
            <a:r>
              <a:rPr lang="ru-RU" dirty="0"/>
              <a:t> входили до складу царства </a:t>
            </a:r>
            <a:r>
              <a:rPr lang="ru-RU" dirty="0" err="1"/>
              <a:t>Рослини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Але </a:t>
            </a:r>
            <a:r>
              <a:rPr lang="ru-RU" dirty="0" err="1"/>
              <a:t>після</a:t>
            </a:r>
            <a:r>
              <a:rPr lang="ru-RU" dirty="0"/>
              <a:t> того як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хлоропласти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</a:t>
            </a:r>
            <a:r>
              <a:rPr lang="ru-RU" dirty="0" err="1"/>
              <a:t>утворилися</a:t>
            </a:r>
            <a:r>
              <a:rPr lang="ru-RU" dirty="0"/>
              <a:t> шляхом </a:t>
            </a:r>
            <a:r>
              <a:rPr lang="ru-RU" dirty="0" err="1"/>
              <a:t>симбіозу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організмами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систематичних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),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розділили</a:t>
            </a:r>
            <a:r>
              <a:rPr lang="ru-RU" dirty="0"/>
              <a:t> на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царств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3805014" cy="213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47" y="2708920"/>
            <a:ext cx="3093119" cy="350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278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88640"/>
            <a:ext cx="4248472" cy="6192688"/>
          </a:xfrm>
        </p:spPr>
        <p:txBody>
          <a:bodyPr/>
          <a:lstStyle/>
          <a:p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встановленні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симбіогенезу</a:t>
            </a:r>
            <a:r>
              <a:rPr lang="ru-RU" dirty="0"/>
              <a:t> в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еукаріотів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американській</a:t>
            </a:r>
            <a:r>
              <a:rPr lang="ru-RU" dirty="0"/>
              <a:t> </a:t>
            </a:r>
            <a:r>
              <a:rPr lang="ru-RU" dirty="0" err="1"/>
              <a:t>дослідниці</a:t>
            </a:r>
            <a:r>
              <a:rPr lang="ru-RU" dirty="0"/>
              <a:t> </a:t>
            </a:r>
            <a:r>
              <a:rPr lang="ru-RU" dirty="0" err="1"/>
              <a:t>Ліни</a:t>
            </a:r>
            <a:r>
              <a:rPr lang="ru-RU" dirty="0"/>
              <a:t> </a:t>
            </a:r>
            <a:r>
              <a:rPr lang="ru-RU" dirty="0" err="1"/>
              <a:t>Маргуліс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2095673" cy="314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227212" cy="359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30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Історія</a:t>
            </a:r>
            <a:r>
              <a:rPr lang="ru-RU" b="1" dirty="0"/>
              <a:t> систематики </a:t>
            </a:r>
            <a:r>
              <a:rPr lang="ru-RU" b="1" dirty="0" err="1"/>
              <a:t>еукаріотів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6886" y="1124744"/>
            <a:ext cx="7992888" cy="3024336"/>
          </a:xfrm>
        </p:spPr>
        <p:txBody>
          <a:bodyPr>
            <a:normAutofit/>
          </a:bodyPr>
          <a:lstStyle/>
          <a:p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спробою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систему </a:t>
            </a:r>
            <a:r>
              <a:rPr lang="ru-RU" b="1" dirty="0"/>
              <a:t>Аристотеля,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науковою</a:t>
            </a:r>
            <a:r>
              <a:rPr lang="ru-RU" dirty="0"/>
              <a:t> системою </a:t>
            </a:r>
            <a:r>
              <a:rPr lang="ru-RU" dirty="0" err="1"/>
              <a:t>класифікації</a:t>
            </a:r>
            <a:r>
              <a:rPr lang="ru-RU" dirty="0"/>
              <a:t> стала система </a:t>
            </a:r>
            <a:r>
              <a:rPr lang="ru-RU" b="1" dirty="0"/>
              <a:t>К. </a:t>
            </a:r>
            <a:r>
              <a:rPr lang="ru-RU" b="1" dirty="0" err="1"/>
              <a:t>Ліннея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і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статус царств.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6129"/>
            <a:ext cx="7439129" cy="298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5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496944" cy="4176464"/>
          </a:xfrm>
        </p:spPr>
        <p:txBody>
          <a:bodyPr/>
          <a:lstStyle/>
          <a:p>
            <a:r>
              <a:rPr lang="ru-RU" dirty="0"/>
              <a:t>Але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стала </a:t>
            </a:r>
            <a:r>
              <a:rPr lang="ru-RU" dirty="0" err="1"/>
              <a:t>зрозумілою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грибів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тому </a:t>
            </a:r>
            <a:r>
              <a:rPr lang="ru-RU" b="1" dirty="0"/>
              <a:t>О. Мюнхгаузен</a:t>
            </a:r>
            <a:r>
              <a:rPr lang="ru-RU" dirty="0"/>
              <a:t> </a:t>
            </a:r>
            <a:r>
              <a:rPr lang="ru-RU" dirty="0" err="1"/>
              <a:t>виділив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окреме</a:t>
            </a:r>
            <a:r>
              <a:rPr lang="ru-RU" dirty="0"/>
              <a:t> царство. </a:t>
            </a:r>
            <a:r>
              <a:rPr lang="ru-RU" dirty="0" err="1"/>
              <a:t>Щоправда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об’єднав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губками і </a:t>
            </a:r>
            <a:r>
              <a:rPr lang="ru-RU" dirty="0" err="1"/>
              <a:t>коралами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/>
              <a:t>помилку</a:t>
            </a:r>
            <a:r>
              <a:rPr lang="ru-RU" dirty="0"/>
              <a:t> </a:t>
            </a:r>
            <a:r>
              <a:rPr lang="ru-RU" dirty="0" err="1"/>
              <a:t>виправив</a:t>
            </a:r>
            <a:r>
              <a:rPr lang="ru-RU" dirty="0"/>
              <a:t> </a:t>
            </a:r>
            <a:r>
              <a:rPr lang="ru-RU" b="1" dirty="0"/>
              <a:t>Н. </a:t>
            </a:r>
            <a:r>
              <a:rPr lang="ru-RU" b="1" dirty="0" err="1"/>
              <a:t>Неккер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створив свою систему, де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в </a:t>
            </a:r>
            <a:r>
              <a:rPr lang="ru-RU" dirty="0" err="1"/>
              <a:t>окреме</a:t>
            </a:r>
            <a:r>
              <a:rPr lang="ru-RU" dirty="0"/>
              <a:t> царство. На жаль, </a:t>
            </a:r>
            <a:r>
              <a:rPr lang="ru-RU" dirty="0" err="1"/>
              <a:t>пропозиції</a:t>
            </a:r>
            <a:r>
              <a:rPr lang="ru-RU" dirty="0"/>
              <a:t> Мюнхгаузена і </a:t>
            </a:r>
            <a:r>
              <a:rPr lang="ru-RU" dirty="0" err="1"/>
              <a:t>Неккера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забуті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661225"/>
            <a:ext cx="6899313" cy="252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74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7"/>
            <a:ext cx="4824536" cy="6324899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b="1" dirty="0"/>
              <a:t>Ч. </a:t>
            </a:r>
            <a:r>
              <a:rPr lang="ru-RU" b="1" dirty="0" err="1"/>
              <a:t>Дарвіна</a:t>
            </a:r>
            <a:r>
              <a:rPr lang="ru-RU" b="1" dirty="0"/>
              <a:t> </a:t>
            </a:r>
            <a:r>
              <a:rPr lang="ru-RU" b="1" dirty="0" smtClean="0"/>
              <a:t> Е</a:t>
            </a:r>
            <a:r>
              <a:rPr lang="ru-RU" b="1" dirty="0"/>
              <a:t>. Геккель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еволюційної</a:t>
            </a:r>
            <a:r>
              <a:rPr lang="ru-RU" dirty="0"/>
              <a:t> </a:t>
            </a:r>
            <a:r>
              <a:rPr lang="ru-RU" dirty="0" err="1"/>
              <a:t>таксономії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концепцією</a:t>
            </a:r>
            <a:r>
              <a:rPr lang="ru-RU" dirty="0"/>
              <a:t>, система </a:t>
            </a:r>
            <a:r>
              <a:rPr lang="ru-RU" dirty="0" err="1"/>
              <a:t>класифікації</a:t>
            </a:r>
            <a:r>
              <a:rPr lang="ru-RU" dirty="0"/>
              <a:t> повинна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відображати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точка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в </a:t>
            </a:r>
            <a:r>
              <a:rPr lang="ru-RU" dirty="0" err="1"/>
              <a:t>науці</a:t>
            </a:r>
            <a:r>
              <a:rPr lang="ru-RU" dirty="0"/>
              <a:t> й зараз. Тому </a:t>
            </a:r>
            <a:r>
              <a:rPr lang="ru-RU" dirty="0" err="1"/>
              <a:t>сучасні</a:t>
            </a:r>
            <a:r>
              <a:rPr lang="ru-RU" dirty="0"/>
              <a:t> систематики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класифікацій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спорідненість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76" y="188640"/>
            <a:ext cx="2599159" cy="334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17" y="3284984"/>
            <a:ext cx="2472236" cy="33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29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4248472" cy="64807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/>
              <a:t>у XIX ст.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усвідомили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мікроскопічні</a:t>
            </a:r>
            <a:r>
              <a:rPr lang="ru-RU" dirty="0"/>
              <a:t> </a:t>
            </a:r>
            <a:r>
              <a:rPr lang="ru-RU" dirty="0" err="1"/>
              <a:t>істоти</a:t>
            </a:r>
            <a:r>
              <a:rPr lang="ru-RU" dirty="0"/>
              <a:t> (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найпростіші</a:t>
            </a:r>
            <a:r>
              <a:rPr lang="ru-RU" dirty="0"/>
              <a:t>, </a:t>
            </a:r>
            <a:r>
              <a:rPr lang="ru-RU" dirty="0" err="1"/>
              <a:t>мікроскопічні</a:t>
            </a:r>
            <a:r>
              <a:rPr lang="ru-RU" dirty="0"/>
              <a:t> </a:t>
            </a:r>
            <a:r>
              <a:rPr lang="ru-RU" dirty="0" err="1"/>
              <a:t>водорості</a:t>
            </a:r>
            <a:r>
              <a:rPr lang="ru-RU" dirty="0"/>
              <a:t>)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до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Геккеля нового </a:t>
            </a:r>
            <a:r>
              <a:rPr lang="ru-RU" b="1" dirty="0"/>
              <a:t>царства </a:t>
            </a:r>
            <a:r>
              <a:rPr lang="ru-RU" b="1" dirty="0" err="1"/>
              <a:t>Протисти</a:t>
            </a:r>
            <a:r>
              <a:rPr lang="ru-RU" dirty="0"/>
              <a:t>, яке </a:t>
            </a:r>
            <a:r>
              <a:rPr lang="ru-RU" dirty="0" err="1"/>
              <a:t>об’єднало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одноклітинні</a:t>
            </a:r>
            <a:r>
              <a:rPr lang="ru-RU" dirty="0"/>
              <a:t> й </a:t>
            </a:r>
            <a:r>
              <a:rPr lang="ru-RU" dirty="0" err="1"/>
              <a:t>колоніальні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47" y="1412776"/>
            <a:ext cx="3016349" cy="34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77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568952" cy="3456384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XX ст. </a:t>
            </a:r>
            <a:r>
              <a:rPr lang="ru-RU" dirty="0" err="1"/>
              <a:t>унаслідок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мікроскопії</a:t>
            </a:r>
            <a:r>
              <a:rPr lang="ru-RU" dirty="0"/>
              <a:t> стала </a:t>
            </a:r>
            <a:r>
              <a:rPr lang="ru-RU" dirty="0" err="1"/>
              <a:t>зрозумілою</a:t>
            </a:r>
            <a:r>
              <a:rPr lang="ru-RU" dirty="0"/>
              <a:t>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прокаріотами</a:t>
            </a:r>
            <a:r>
              <a:rPr lang="ru-RU" dirty="0"/>
              <a:t> та </a:t>
            </a:r>
            <a:r>
              <a:rPr lang="ru-RU" dirty="0" err="1"/>
              <a:t>еукаріотами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b="1" dirty="0"/>
              <a:t>Г. </a:t>
            </a:r>
            <a:r>
              <a:rPr lang="ru-RU" b="1" dirty="0" err="1"/>
              <a:t>Коупленда</a:t>
            </a:r>
            <a:r>
              <a:rPr lang="ru-RU" b="1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виділено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царства: </a:t>
            </a:r>
            <a:r>
              <a:rPr lang="ru-RU" dirty="0" err="1"/>
              <a:t>Монери</a:t>
            </a:r>
            <a:r>
              <a:rPr lang="ru-RU" dirty="0"/>
              <a:t> (</a:t>
            </a:r>
            <a:r>
              <a:rPr lang="ru-RU" dirty="0" err="1"/>
              <a:t>дроб’янки</a:t>
            </a:r>
            <a:r>
              <a:rPr lang="ru-RU" dirty="0"/>
              <a:t>), </a:t>
            </a:r>
            <a:r>
              <a:rPr lang="ru-RU" dirty="0" err="1"/>
              <a:t>Протоктисти</a:t>
            </a:r>
            <a:r>
              <a:rPr lang="ru-RU" dirty="0"/>
              <a:t> (</a:t>
            </a:r>
            <a:r>
              <a:rPr lang="ru-RU" dirty="0" err="1"/>
              <a:t>нижчі</a:t>
            </a:r>
            <a:r>
              <a:rPr lang="ru-RU" dirty="0"/>
              <a:t> </a:t>
            </a:r>
            <a:r>
              <a:rPr lang="ru-RU" dirty="0" err="1"/>
              <a:t>еукаріоти</a:t>
            </a:r>
            <a:r>
              <a:rPr lang="ru-RU" dirty="0"/>
              <a:t>), </a:t>
            </a:r>
            <a:r>
              <a:rPr lang="ru-RU" dirty="0" err="1"/>
              <a:t>Тварини</a:t>
            </a:r>
            <a:r>
              <a:rPr lang="ru-RU" dirty="0"/>
              <a:t> і </a:t>
            </a:r>
            <a:r>
              <a:rPr lang="ru-RU" dirty="0" err="1"/>
              <a:t>Рослини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96952"/>
            <a:ext cx="5456905" cy="302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97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3240360"/>
          </a:xfrm>
        </p:spPr>
        <p:txBody>
          <a:bodyPr/>
          <a:lstStyle/>
          <a:p>
            <a:r>
              <a:rPr lang="ru-RU" dirty="0"/>
              <a:t>У 1959-1969 роках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дослідник</a:t>
            </a:r>
            <a:r>
              <a:rPr lang="ru-RU" dirty="0"/>
              <a:t> </a:t>
            </a:r>
            <a:r>
              <a:rPr lang="ru-RU" b="1" dirty="0"/>
              <a:t>Р. </a:t>
            </a:r>
            <a:r>
              <a:rPr lang="ru-RU" b="1" dirty="0" err="1"/>
              <a:t>Уайттейкер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err="1"/>
              <a:t>удосконалив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систему, </a:t>
            </a:r>
            <a:r>
              <a:rPr lang="ru-RU" dirty="0" err="1"/>
              <a:t>виділивши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в </a:t>
            </a:r>
            <a:r>
              <a:rPr lang="ru-RU" dirty="0" err="1"/>
              <a:t>окреме</a:t>
            </a:r>
            <a:r>
              <a:rPr lang="ru-RU" dirty="0"/>
              <a:t> царство (у </a:t>
            </a:r>
            <a:r>
              <a:rPr lang="ru-RU" dirty="0" err="1"/>
              <a:t>системі</a:t>
            </a:r>
            <a:r>
              <a:rPr lang="ru-RU" dirty="0"/>
              <a:t> Г. </a:t>
            </a:r>
            <a:r>
              <a:rPr lang="ru-RU" dirty="0" err="1"/>
              <a:t>Коупленда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відносили</a:t>
            </a:r>
            <a:r>
              <a:rPr lang="ru-RU" dirty="0"/>
              <a:t> до царства </a:t>
            </a:r>
            <a:r>
              <a:rPr lang="ru-RU" dirty="0" err="1"/>
              <a:t>Протоктисти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/>
              <a:t>система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поширеною</a:t>
            </a:r>
            <a:r>
              <a:rPr lang="ru-RU" dirty="0"/>
              <a:t> до 80-90-х </a:t>
            </a:r>
            <a:r>
              <a:rPr lang="ru-RU" dirty="0" err="1"/>
              <a:t>років</a:t>
            </a:r>
            <a:r>
              <a:rPr lang="ru-RU" dirty="0"/>
              <a:t> XX ст., </a:t>
            </a:r>
            <a:r>
              <a:rPr lang="ru-RU" dirty="0" err="1"/>
              <a:t>поки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в </a:t>
            </a:r>
            <a:r>
              <a:rPr lang="ru-RU" dirty="0" err="1"/>
              <a:t>цитології</a:t>
            </a:r>
            <a:r>
              <a:rPr lang="ru-RU" dirty="0"/>
              <a:t> та </a:t>
            </a:r>
            <a:r>
              <a:rPr lang="ru-RU" dirty="0" err="1"/>
              <a:t>молекулярній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 не дозволили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сучасну</a:t>
            </a:r>
            <a:r>
              <a:rPr lang="ru-RU" dirty="0"/>
              <a:t> систему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45023"/>
            <a:ext cx="2088232" cy="255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55275"/>
            <a:ext cx="3540713" cy="265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532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Місце</a:t>
            </a:r>
            <a:r>
              <a:rPr lang="ru-RU" b="1" dirty="0"/>
              <a:t> </a:t>
            </a:r>
            <a:r>
              <a:rPr lang="ru-RU" b="1" dirty="0" err="1"/>
              <a:t>еукаріотів</a:t>
            </a:r>
            <a:r>
              <a:rPr lang="ru-RU" b="1" dirty="0"/>
              <a:t> </a:t>
            </a:r>
            <a:r>
              <a:rPr lang="ru-RU" b="1" dirty="0" err="1"/>
              <a:t>серед</a:t>
            </a:r>
            <a:r>
              <a:rPr lang="ru-RU" b="1" dirty="0"/>
              <a:t> </a:t>
            </a:r>
            <a:r>
              <a:rPr lang="ru-RU" b="1" dirty="0" err="1"/>
              <a:t>живих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4320480" cy="54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Карл </a:t>
            </a:r>
            <a:r>
              <a:rPr lang="ru-RU" dirty="0" err="1"/>
              <a:t>Воуз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</a:t>
            </a:r>
            <a:r>
              <a:rPr lang="ru-RU" dirty="0" err="1"/>
              <a:t>нуклеотидів</a:t>
            </a:r>
            <a:r>
              <a:rPr lang="ru-RU" dirty="0"/>
              <a:t> </a:t>
            </a:r>
            <a:r>
              <a:rPr lang="ru-RU" dirty="0" err="1"/>
              <a:t>рРНК</a:t>
            </a:r>
            <a:r>
              <a:rPr lang="ru-RU" dirty="0"/>
              <a:t>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молекулярні</a:t>
            </a:r>
            <a:r>
              <a:rPr lang="ru-RU" dirty="0"/>
              <a:t> характеристики,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систематики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(1985 р.). </a:t>
            </a:r>
            <a:endParaRPr lang="ru-RU" dirty="0" smtClean="0"/>
          </a:p>
          <a:p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/>
              <a:t>з ним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поділяли</a:t>
            </a:r>
            <a:r>
              <a:rPr lang="ru-RU" dirty="0"/>
              <a:t>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систематичні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— </a:t>
            </a:r>
            <a:r>
              <a:rPr lang="ru-RU" dirty="0" err="1"/>
              <a:t>домени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Домен</a:t>
            </a:r>
            <a:r>
              <a:rPr lang="ru-RU" dirty="0" smtClean="0"/>
              <a:t>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таксон </a:t>
            </a:r>
            <a:r>
              <a:rPr lang="ru-RU" dirty="0" err="1"/>
              <a:t>найвищого</a:t>
            </a:r>
            <a:r>
              <a:rPr lang="ru-RU" dirty="0"/>
              <a:t> рангу.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98" y="1264156"/>
            <a:ext cx="2088232" cy="293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14965"/>
            <a:ext cx="1863967" cy="478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28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496944" cy="3600400"/>
          </a:xfrm>
        </p:spPr>
        <p:txBody>
          <a:bodyPr/>
          <a:lstStyle/>
          <a:p>
            <a:r>
              <a:rPr lang="ru-RU" b="1" dirty="0" err="1"/>
              <a:t>Клітинні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розподілили</a:t>
            </a:r>
            <a:r>
              <a:rPr lang="ru-RU" b="1" dirty="0"/>
              <a:t> за </a:t>
            </a:r>
            <a:r>
              <a:rPr lang="ru-RU" b="1" dirty="0" err="1"/>
              <a:t>трьома</a:t>
            </a:r>
            <a:r>
              <a:rPr lang="ru-RU" b="1" dirty="0"/>
              <a:t> доменами — </a:t>
            </a:r>
            <a:r>
              <a:rPr lang="ru-RU" b="1" dirty="0" err="1"/>
              <a:t>Бактерії</a:t>
            </a:r>
            <a:r>
              <a:rPr lang="ru-RU" b="1" dirty="0"/>
              <a:t>, </a:t>
            </a:r>
            <a:r>
              <a:rPr lang="ru-RU" b="1" dirty="0" err="1"/>
              <a:t>Архебактерії</a:t>
            </a:r>
            <a:r>
              <a:rPr lang="ru-RU" b="1" dirty="0"/>
              <a:t> та </a:t>
            </a:r>
            <a:r>
              <a:rPr lang="ru-RU" b="1" dirty="0" err="1"/>
              <a:t>Еукаріоти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dirty="0" err="1" smtClean="0"/>
              <a:t>Віруси</a:t>
            </a:r>
            <a:r>
              <a:rPr lang="ru-RU" dirty="0" smtClean="0"/>
              <a:t> </a:t>
            </a:r>
            <a:r>
              <a:rPr lang="ru-RU" dirty="0" err="1"/>
              <a:t>виокремили</a:t>
            </a:r>
            <a:r>
              <a:rPr lang="ru-RU" dirty="0"/>
              <a:t> як </a:t>
            </a:r>
            <a:r>
              <a:rPr lang="ru-RU" dirty="0" err="1"/>
              <a:t>окремий</a:t>
            </a:r>
            <a:r>
              <a:rPr lang="ru-RU" dirty="0"/>
              <a:t> таксон </a:t>
            </a:r>
            <a:r>
              <a:rPr lang="ru-RU" dirty="0" err="1"/>
              <a:t>Vira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об’єднує</a:t>
            </a:r>
            <a:r>
              <a:rPr lang="ru-RU" dirty="0"/>
              <a:t> </a:t>
            </a:r>
            <a:r>
              <a:rPr lang="ru-RU" dirty="0" err="1"/>
              <a:t>неклітинні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й за рангом </a:t>
            </a:r>
            <a:r>
              <a:rPr lang="ru-RU" dirty="0" err="1"/>
              <a:t>відповідає</a:t>
            </a:r>
            <a:r>
              <a:rPr lang="ru-RU" dirty="0"/>
              <a:t> домену. </a:t>
            </a:r>
            <a:endParaRPr lang="ru-RU" dirty="0" smtClean="0"/>
          </a:p>
          <a:p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точно </a:t>
            </a:r>
            <a:r>
              <a:rPr lang="ru-RU" dirty="0" err="1"/>
              <a:t>відбиває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виникнення</a:t>
            </a:r>
            <a:r>
              <a:rPr lang="ru-RU" dirty="0"/>
              <a:t> й </a:t>
            </a:r>
            <a:r>
              <a:rPr lang="ru-RU" dirty="0" err="1"/>
              <a:t>еволюцію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живих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4381715" cy="296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2091"/>
            <a:ext cx="3004302" cy="204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114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615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Тема: Сучасні погляди на систему еукаріотичних організмів.   </vt:lpstr>
      <vt:lpstr>Історія систематики еукаріотів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Місце еукаріотів серед живих організмів </vt:lpstr>
      <vt:lpstr>Презентация PowerPoint</vt:lpstr>
      <vt:lpstr>Презентация PowerPoint</vt:lpstr>
      <vt:lpstr>Роль симбіогенезу в еволюції еукаріотів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Сучасні погляди на систему еукаріотичних організмів.   </dc:title>
  <dc:creator>Admin</dc:creator>
  <cp:lastModifiedBy>Admin</cp:lastModifiedBy>
  <cp:revision>7</cp:revision>
  <dcterms:created xsi:type="dcterms:W3CDTF">2020-09-28T15:23:06Z</dcterms:created>
  <dcterms:modified xsi:type="dcterms:W3CDTF">2020-09-28T17:18:00Z</dcterms:modified>
</cp:coreProperties>
</file>