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58" r:id="rId5"/>
    <p:sldId id="259" r:id="rId6"/>
    <p:sldId id="260" r:id="rId7"/>
    <p:sldId id="261" r:id="rId8"/>
    <p:sldId id="266" r:id="rId9"/>
    <p:sldId id="263" r:id="rId10"/>
    <p:sldId id="264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76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5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8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4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2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6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0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2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11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E342-D8E8-4ED2-A86F-42829D1F1EC2}" type="datetimeFigureOut">
              <a:rPr lang="ru-RU" smtClean="0"/>
              <a:t>14.11.2021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EB81B-CA45-40DA-A5A5-64792D69A8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Пригадаймо</a:t>
            </a:r>
            <a:r>
              <a:rPr lang="uk-UA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1690688"/>
            <a:ext cx="8534400" cy="4527232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Назвіть хімічні елементи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що мають завершений зовнішній енергетичний рівень.</a:t>
            </a: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Наведіть приклади хімічних елементів з незавершеним зовнішнім енергетичним рівнем.</a:t>
            </a: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Наведіть приклади елементів-металів.</a:t>
            </a: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Наведіть приклади елементів-неметалів.</a:t>
            </a: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Чим відрізняється будова зовнішнього енергетичного рівня в елементів металів і неметалів?</a:t>
            </a:r>
          </a:p>
          <a:p>
            <a:pPr marL="51435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Наведіть приклади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s-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елементів, р-елементів,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елемент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ів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10" y="4329112"/>
            <a:ext cx="195069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589"/>
            <a:ext cx="12192000" cy="5586853"/>
          </a:xfrm>
        </p:spPr>
      </p:pic>
    </p:spTree>
    <p:extLst>
      <p:ext uri="{BB962C8B-B14F-4D97-AF65-F5344CB8AC3E}">
        <p14:creationId xmlns:p14="http://schemas.microsoft.com/office/powerpoint/2010/main" val="403800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5425"/>
            <a:ext cx="11871960" cy="4605882"/>
          </a:xfr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погляду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теорії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будови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атома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належність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хімічних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елементів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металічних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чи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неметалічних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визначається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здатністю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їхніх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атомів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віддавати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чи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приєднувати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під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час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хімічних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реакцій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Властивість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атома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притягувати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валентні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інших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атомів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називають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i="1" u="sng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електронегативністю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uk-UA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Спосіб кількісного визначення </a:t>
            </a:r>
            <a:r>
              <a:rPr lang="uk-UA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електронегативності</a:t>
            </a:r>
            <a:r>
              <a:rPr lang="uk-UA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вперше розробив американський хімік </a:t>
            </a:r>
            <a:r>
              <a:rPr lang="uk-UA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Лайнус</a:t>
            </a:r>
            <a:r>
              <a:rPr lang="uk-UA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Полінг</a:t>
            </a:r>
            <a:r>
              <a:rPr lang="uk-UA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у 1932 р.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Найсильніше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притягують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атоми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типових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неметалічних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елементів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Флуору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Оксигену, Хлору,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адже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їм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завершення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зовнішнього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енергетичного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рівня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не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вистачає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чи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2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Тому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їхня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електронегативність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найбільша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Як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пам'ятаєте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найлегше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віддають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атоми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лужних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елементів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Літію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Натрію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Калію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тощо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Вони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мають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найменшу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електронегативність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За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електронегативністю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атоми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хімічних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елементів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можна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розмістити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в ряд,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який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розпочинається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найактивнішими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неметалічними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елементами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завершується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найактивнішими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металічними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елементами</a:t>
            </a:r>
            <a:r>
              <a:rPr lang="ru-RU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" t="41659" r="2675" b="36889"/>
          <a:stretch/>
        </p:blipFill>
        <p:spPr>
          <a:xfrm>
            <a:off x="152400" y="5213444"/>
            <a:ext cx="8311487" cy="14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9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4269" y="187893"/>
            <a:ext cx="5595582" cy="4179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Шкалу для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визначення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електронегативності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розробив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американський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хімік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Л.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Полінг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За шкалою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Полінга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електронегативність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Флуору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дорівнює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4,0, на другому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місці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— Оксиген, на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третьому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—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Нітроген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" t="41659" r="2675" b="36889"/>
          <a:stretch/>
        </p:blipFill>
        <p:spPr>
          <a:xfrm>
            <a:off x="128517" y="4517410"/>
            <a:ext cx="7841023" cy="1364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7" y="187893"/>
            <a:ext cx="2667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0"/>
            <a:ext cx="7625328" cy="6858000"/>
          </a:xfrm>
        </p:spPr>
      </p:pic>
    </p:spTree>
    <p:extLst>
      <p:ext uri="{BB962C8B-B14F-4D97-AF65-F5344CB8AC3E}">
        <p14:creationId xmlns:p14="http://schemas.microsoft.com/office/powerpoint/2010/main" val="403074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9" y="215000"/>
            <a:ext cx="868793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періодичній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системі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зміна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електронегативності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елементів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співпадає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зміною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неметалічних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властивостей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у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періоді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зліва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направо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зростає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зменшується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головній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підгрупі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зверху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донизу.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9" y="1751963"/>
            <a:ext cx="8799909" cy="355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155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Узагальнюємо вивчене: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7136"/>
            <a:ext cx="8407021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І варіант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Визначити елемент, який має найбільше значення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електронегативності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дослідити як змінюється </a:t>
            </a:r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електронегативність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 періодах.</a:t>
            </a:r>
          </a:p>
          <a:p>
            <a:pPr marL="0" indent="0">
              <a:buNone/>
            </a:pPr>
            <a:endParaRPr lang="uk-UA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ІІ варіант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Визначити елемент, який має найменше значення </a:t>
            </a:r>
            <a:r>
              <a:rPr lang="uk-UA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електронегативності</a:t>
            </a:r>
            <a:r>
              <a:rPr lang="uk-U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дослідити як змінюється </a:t>
            </a:r>
            <a:r>
              <a:rPr lang="uk-UA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електронегативність</a:t>
            </a:r>
            <a:r>
              <a:rPr lang="uk-UA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 групах.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9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Закріплюємо вивчений матеріал: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2669"/>
            <a:ext cx="9184943" cy="308757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Використовуючи вивчений матеріал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розмістіть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елементи: Нітроген,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Оксиген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Натрій, Хлор, Фосфор,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Літй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Сульфур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Кальцій в порядку зростання їх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електронегативності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періодичною системою на форзаці обчисліть різницю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електронегативностей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елементів у парах: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Li-Cl, Be-Cl, N-Cl, F-Cl.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74" y="4421874"/>
            <a:ext cx="3546626" cy="233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3635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</a:t>
            </a: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ідсумки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уроку: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836" y="1825625"/>
            <a:ext cx="8828964" cy="4351338"/>
          </a:xfrm>
        </p:spPr>
        <p:txBody>
          <a:bodyPr/>
          <a:lstStyle/>
          <a:p>
            <a:r>
              <a:rPr lang="uk-UA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Сьогодні на </a:t>
            </a:r>
            <a:r>
              <a:rPr lang="uk-UA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уроці</a:t>
            </a:r>
            <a:r>
              <a:rPr lang="uk-UA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ми дізнались про…?</a:t>
            </a:r>
          </a:p>
          <a:p>
            <a:r>
              <a:rPr lang="uk-UA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нас найцікавішим було…?</a:t>
            </a:r>
          </a:p>
          <a:p>
            <a:r>
              <a:rPr lang="uk-UA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Найбільше мені сподобалось…?</a:t>
            </a:r>
            <a:endParaRPr lang="ru-RU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0859" y="1825625"/>
            <a:ext cx="4500471" cy="48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Д/з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Опрацювати параграфи Ст.   , </a:t>
            </a:r>
            <a:r>
              <a:rPr lang="uk-UA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88" y="2819397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3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132965"/>
            <a:ext cx="7330440" cy="1325563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Отже, хімічні елементи, які мають незавершений зовнішній енергетичний рівень хімічно активні і зустрічаючись з іншими хімічними елементами утворюють прості і складні речовини завдяки утворенню хімічних </a:t>
            </a:r>
            <a:r>
              <a:rPr lang="uk-UA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зв’язків</a:t>
            </a: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b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Для того, щоб зрозуміти як утворюються речовини ми вивчаємо тему:…</a:t>
            </a:r>
            <a:br>
              <a:rPr lang="uk-U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920" y="5087993"/>
            <a:ext cx="5139001" cy="18766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9640" y="5087992"/>
            <a:ext cx="5139001" cy="18766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r="26986"/>
          <a:stretch/>
        </p:blipFill>
        <p:spPr>
          <a:xfrm>
            <a:off x="9707880" y="5087991"/>
            <a:ext cx="2331720" cy="18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4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2042319"/>
            <a:ext cx="9144000" cy="2387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Природа хімічного зв’язку. 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Електронегативність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атомів хімічних елементів.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49" y="3886200"/>
            <a:ext cx="5170832" cy="3159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7448" y="-243840"/>
            <a:ext cx="3637888" cy="22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21" y="228837"/>
            <a:ext cx="8633346" cy="3497002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примушує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атоми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сполучатися</a:t>
            </a:r>
            <a:r>
              <a:rPr lang="ru-RU" dirty="0" smtClean="0">
                <a:solidFill>
                  <a:schemeClr val="bg1"/>
                </a:solidFill>
              </a:rPr>
              <a:t> один з одним? Як </a:t>
            </a:r>
            <a:r>
              <a:rPr lang="ru-RU" dirty="0" err="1" smtClean="0">
                <a:solidFill>
                  <a:schemeClr val="bg1"/>
                </a:solidFill>
              </a:rPr>
              <a:t>пояснити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молекула </a:t>
            </a:r>
            <a:r>
              <a:rPr lang="ru-RU" dirty="0" err="1" smtClean="0">
                <a:solidFill>
                  <a:schemeClr val="bg1"/>
                </a:solidFill>
              </a:rPr>
              <a:t>водню</a:t>
            </a:r>
            <a:r>
              <a:rPr lang="ru-RU" dirty="0" smtClean="0">
                <a:solidFill>
                  <a:schemeClr val="bg1"/>
                </a:solidFill>
              </a:rPr>
              <a:t> Н2 і хлору </a:t>
            </a:r>
            <a:r>
              <a:rPr lang="en-US" dirty="0" smtClean="0">
                <a:solidFill>
                  <a:schemeClr val="bg1"/>
                </a:solidFill>
              </a:rPr>
              <a:t>Cl2 </a:t>
            </a:r>
            <a:r>
              <a:rPr lang="ru-RU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атомів</a:t>
            </a:r>
            <a:r>
              <a:rPr lang="ru-RU" dirty="0" smtClean="0">
                <a:solidFill>
                  <a:schemeClr val="bg1"/>
                </a:solidFill>
              </a:rPr>
              <a:t>, а не </a:t>
            </a:r>
            <a:r>
              <a:rPr lang="ru-RU" dirty="0" err="1" smtClean="0">
                <a:solidFill>
                  <a:schemeClr val="bg1"/>
                </a:solidFill>
              </a:rPr>
              <a:t>трьох</a:t>
            </a:r>
            <a:r>
              <a:rPr lang="ru-RU" dirty="0" smtClean="0">
                <a:solidFill>
                  <a:schemeClr val="bg1"/>
                </a:solidFill>
              </a:rPr>
              <a:t>, а молекула </a:t>
            </a:r>
            <a:r>
              <a:rPr lang="ru-RU" dirty="0" err="1" smtClean="0">
                <a:solidFill>
                  <a:schemeClr val="bg1"/>
                </a:solidFill>
              </a:rPr>
              <a:t>Гелію</a:t>
            </a:r>
            <a:r>
              <a:rPr lang="ru-RU" dirty="0" smtClean="0">
                <a:solidFill>
                  <a:schemeClr val="bg1"/>
                </a:solidFill>
              </a:rPr>
              <a:t> Не2 не </a:t>
            </a:r>
            <a:r>
              <a:rPr lang="ru-RU" dirty="0" err="1" smtClean="0">
                <a:solidFill>
                  <a:schemeClr val="bg1"/>
                </a:solidFill>
              </a:rPr>
              <a:t>існує</a:t>
            </a:r>
            <a:r>
              <a:rPr lang="ru-RU" dirty="0" smtClean="0">
                <a:solidFill>
                  <a:schemeClr val="bg1"/>
                </a:solidFill>
              </a:rPr>
              <a:t>? </a:t>
            </a:r>
            <a:r>
              <a:rPr lang="ru-RU" dirty="0" err="1" smtClean="0">
                <a:solidFill>
                  <a:schemeClr val="bg1"/>
                </a:solidFill>
              </a:rPr>
              <a:t>Чому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атоми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сполучаються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собою, а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ні</a:t>
            </a:r>
            <a:r>
              <a:rPr lang="ru-RU" dirty="0" smtClean="0">
                <a:solidFill>
                  <a:schemeClr val="bg1"/>
                </a:solidFill>
              </a:rPr>
              <a:t>? </a:t>
            </a:r>
            <a:r>
              <a:rPr lang="ru-RU" dirty="0" err="1" smtClean="0">
                <a:solidFill>
                  <a:schemeClr val="bg1"/>
                </a:solidFill>
              </a:rPr>
              <a:t>Чому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молекули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стійкі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легко </a:t>
            </a:r>
            <a:r>
              <a:rPr lang="ru-RU" dirty="0" err="1" smtClean="0">
                <a:solidFill>
                  <a:schemeClr val="bg1"/>
                </a:solidFill>
              </a:rPr>
              <a:t>розпадаються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треті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взагалі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ніколи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утворюються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жодних</a:t>
            </a:r>
            <a:r>
              <a:rPr lang="ru-RU" dirty="0" smtClean="0">
                <a:solidFill>
                  <a:schemeClr val="bg1"/>
                </a:solidFill>
              </a:rPr>
              <a:t> умов? </a:t>
            </a:r>
            <a:r>
              <a:rPr lang="ru-RU" dirty="0" err="1" smtClean="0">
                <a:solidFill>
                  <a:schemeClr val="bg1"/>
                </a:solidFill>
              </a:rPr>
              <a:t>Відповіді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подібні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важливі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хіміків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3466532"/>
            <a:ext cx="4180480" cy="3209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576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705"/>
            <a:ext cx="8930640" cy="19843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У ХІХ ст.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введено </a:t>
            </a:r>
            <a:r>
              <a:rPr lang="ru-RU" dirty="0" err="1" smtClean="0">
                <a:solidFill>
                  <a:schemeClr val="bg1"/>
                </a:solidFill>
              </a:rPr>
              <a:t>поняття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валентності</a:t>
            </a:r>
            <a:r>
              <a:rPr lang="ru-RU" dirty="0" smtClean="0">
                <a:solidFill>
                  <a:schemeClr val="bg1"/>
                </a:solidFill>
              </a:rPr>
              <a:t> як число </a:t>
            </a:r>
            <a:r>
              <a:rPr lang="ru-RU" dirty="0" err="1" smtClean="0">
                <a:solidFill>
                  <a:schemeClr val="bg1"/>
                </a:solidFill>
              </a:rPr>
              <a:t>хімічних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зв'язків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атом </a:t>
            </a:r>
            <a:r>
              <a:rPr lang="ru-RU" dirty="0" err="1" smtClean="0">
                <a:solidFill>
                  <a:schemeClr val="bg1"/>
                </a:solidFill>
              </a:rPr>
              <a:t>утворює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іншими</a:t>
            </a:r>
            <a:r>
              <a:rPr lang="ru-RU" dirty="0" smtClean="0">
                <a:solidFill>
                  <a:schemeClr val="bg1"/>
                </a:solidFill>
              </a:rPr>
              <a:t> атомами.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знаючи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валентність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Гідрогену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дорівнює</a:t>
            </a:r>
            <a:r>
              <a:rPr lang="ru-RU" dirty="0" smtClean="0">
                <a:solidFill>
                  <a:schemeClr val="bg1"/>
                </a:solidFill>
              </a:rPr>
              <a:t> І, а Оксигену — ІІ,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структурні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формули</a:t>
            </a:r>
            <a:r>
              <a:rPr lang="ru-RU" dirty="0" smtClean="0">
                <a:solidFill>
                  <a:schemeClr val="bg1"/>
                </a:solidFill>
              </a:rPr>
              <a:t> молекул </a:t>
            </a:r>
            <a:r>
              <a:rPr lang="ru-RU" dirty="0" err="1" smtClean="0">
                <a:solidFill>
                  <a:schemeClr val="bg1"/>
                </a:solidFill>
              </a:rPr>
              <a:t>водню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кисню</a:t>
            </a:r>
            <a:r>
              <a:rPr lang="ru-RU" dirty="0" smtClean="0">
                <a:solidFill>
                  <a:schemeClr val="bg1"/>
                </a:solidFill>
              </a:rPr>
              <a:t> і води: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734218"/>
            <a:ext cx="3342971" cy="2589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03" y="3869992"/>
            <a:ext cx="3290942" cy="1775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153" y="1576856"/>
            <a:ext cx="6524625" cy="333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5135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яких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рисками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позначені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хімічні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зв'язки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між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атомами.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8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288925"/>
            <a:ext cx="10515600" cy="132556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ж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таке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хімічний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зв'язок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920" y="1088658"/>
            <a:ext cx="6155901" cy="4616926"/>
          </a:xfrm>
        </p:spPr>
      </p:pic>
      <p:sp>
        <p:nvSpPr>
          <p:cNvPr id="5" name="TextBox 4"/>
          <p:cNvSpPr txBox="1"/>
          <p:nvPr/>
        </p:nvSpPr>
        <p:spPr>
          <a:xfrm>
            <a:off x="4084320" y="1798320"/>
            <a:ext cx="4363932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Відповісти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на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питання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вдалося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тільки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тоді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, як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було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вивчено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будову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атома. У 1897 р.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англійський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фізик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Дж. Дж. Томсон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висловив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припущення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що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зв'язок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має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електричну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природу і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утворюється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за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рахунок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зміщення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чи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переходу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електронів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від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одного атома до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іншого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Ця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гіпотеза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виявилася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правильною.</a:t>
            </a:r>
          </a:p>
        </p:txBody>
      </p:sp>
    </p:spTree>
    <p:extLst>
      <p:ext uri="{BB962C8B-B14F-4D97-AF65-F5344CB8AC3E}">
        <p14:creationId xmlns:p14="http://schemas.microsoft.com/office/powerpoint/2010/main" val="343051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Хімічний зв’язок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690688"/>
            <a:ext cx="6187440" cy="4351338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це взаємодія атомів, що зумовлює стійкість багатоатомних частинок (молекул, </a:t>
            </a:r>
            <a:r>
              <a:rPr lang="uk-UA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йонів</a:t>
            </a:r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кристалів). 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Основна причина утворення зв’язку між атомами – їх прагнення утворити стійку електронну конфігурацію зовнішнього енергетичного  рівня. Таким рівнем можна вважати </a:t>
            </a:r>
            <a:r>
              <a:rPr lang="uk-UA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восьмиелектронний</a:t>
            </a:r>
            <a:r>
              <a:rPr lang="uk-UA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завершений рівень (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VIII </a:t>
            </a:r>
            <a:r>
              <a:rPr lang="uk-UA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група)., де знаходяться інертні елементи. </a:t>
            </a:r>
            <a:endParaRPr lang="ru-RU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96" y="365125"/>
            <a:ext cx="1172888" cy="553212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078480" y="5547361"/>
            <a:ext cx="3310742" cy="304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74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68045"/>
            <a:ext cx="858012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зв'язку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американський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хімік</a:t>
            </a:r>
            <a:r>
              <a:rPr lang="ru-RU" dirty="0" smtClean="0">
                <a:solidFill>
                  <a:schemeClr val="bg1"/>
                </a:solidFill>
              </a:rPr>
              <a:t> Гилберт Льюис,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у 1916 р. </a:t>
            </a:r>
            <a:r>
              <a:rPr lang="ru-RU" dirty="0" err="1" smtClean="0">
                <a:solidFill>
                  <a:schemeClr val="bg1"/>
                </a:solidFill>
              </a:rPr>
              <a:t>запропонував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електронну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хімічного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зв'язку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36" y="2783427"/>
            <a:ext cx="2852928" cy="395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44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2070080" cy="68793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4827905"/>
            <a:ext cx="11902440" cy="18929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anose="030F0702030302020204" pitchFamily="66" charset="0"/>
              </a:rPr>
              <a:t>Атоми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всіх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інших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елементів</a:t>
            </a:r>
            <a:r>
              <a:rPr lang="ru-RU" dirty="0" smtClean="0">
                <a:latin typeface="Comic Sans MS" panose="030F0702030302020204" pitchFamily="66" charset="0"/>
              </a:rPr>
              <a:t> при </a:t>
            </a:r>
            <a:r>
              <a:rPr lang="ru-RU" dirty="0" err="1" smtClean="0">
                <a:latin typeface="Comic Sans MS" panose="030F0702030302020204" pitchFamily="66" charset="0"/>
              </a:rPr>
              <a:t>утворенні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хімічного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зв'язку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намагаються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змінити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електронну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оболонку</a:t>
            </a:r>
            <a:r>
              <a:rPr lang="ru-RU" dirty="0" smtClean="0">
                <a:latin typeface="Comic Sans MS" panose="030F0702030302020204" pitchFamily="66" charset="0"/>
              </a:rPr>
              <a:t> до </a:t>
            </a:r>
            <a:r>
              <a:rPr lang="ru-RU" dirty="0" err="1" smtClean="0">
                <a:latin typeface="Comic Sans MS" panose="030F0702030302020204" pitchFamily="66" charset="0"/>
              </a:rPr>
              <a:t>конфігурації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найближчого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інертного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елемента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віддаючи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чи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приєднуючи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електрони</a:t>
            </a:r>
            <a:r>
              <a:rPr lang="ru-RU" dirty="0" smtClean="0">
                <a:latin typeface="Comic Sans MS" panose="030F0702030302020204" pitchFamily="66" charset="0"/>
              </a:rPr>
              <a:t>. </a:t>
            </a:r>
            <a:r>
              <a:rPr lang="ru-RU" dirty="0" err="1" smtClean="0">
                <a:latin typeface="Comic Sans MS" panose="030F0702030302020204" pitchFamily="66" charset="0"/>
              </a:rPr>
              <a:t>Тільки</a:t>
            </a:r>
            <a:r>
              <a:rPr lang="ru-RU" dirty="0" smtClean="0">
                <a:latin typeface="Comic Sans MS" panose="030F0702030302020204" pitchFamily="66" charset="0"/>
              </a:rPr>
              <a:t> в </a:t>
            </a:r>
            <a:r>
              <a:rPr lang="ru-RU" dirty="0" err="1" smtClean="0">
                <a:latin typeface="Comic Sans MS" panose="030F0702030302020204" pitchFamily="66" charset="0"/>
              </a:rPr>
              <a:t>цьому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разі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утворюються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стійкі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молекули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687</Words>
  <Application>Microsoft Office PowerPoint</Application>
  <PresentationFormat>Широкоэкранный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Тема Office</vt:lpstr>
      <vt:lpstr>Пригадаймо:</vt:lpstr>
      <vt:lpstr>Отже, хімічні елементи, які мають незавершений зовнішній енергетичний рівень хімічно активні і зустрічаючись з іншими хімічними елементами утворюють прості і складні речовини завдяки утворенню хімічних зв’язків.  Для того, щоб зрозуміти як утворюються речовини ми вивчаємо тему:…  </vt:lpstr>
      <vt:lpstr>Природа хімічного зв’язку. Електронегативність атомів хімічних елементів.</vt:lpstr>
      <vt:lpstr>Презентация PowerPoint</vt:lpstr>
      <vt:lpstr>Презентация PowerPoint</vt:lpstr>
      <vt:lpstr>Що ж це таке — хімічний зв'язок?</vt:lpstr>
      <vt:lpstr>Хімічний зв’язок </vt:lpstr>
      <vt:lpstr>Умови виникнення хімічного зв'язку визначив американський хімік Гилберт Льюис, який у 1916 р. запропонував електронну теорію хімічного зв'язку.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періодичній системі зміна електронегативності елементів співпадає зі зміною неметалічних властивостей: у періоді зліва направо зростає і зменшується у головній підгрупі зверху донизу.</vt:lpstr>
      <vt:lpstr>Узагальнюємо вивчене:</vt:lpstr>
      <vt:lpstr>Закріплюємо вивчений матеріал:</vt:lpstr>
      <vt:lpstr>Підсумки уроку:</vt:lpstr>
      <vt:lpstr>Д/з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хімічного зв’язку. Електронегативність атомів хімічних елементів.</dc:title>
  <dc:creator>Windows User</dc:creator>
  <cp:lastModifiedBy>Windows User</cp:lastModifiedBy>
  <cp:revision>22</cp:revision>
  <dcterms:created xsi:type="dcterms:W3CDTF">2021-11-14T10:41:13Z</dcterms:created>
  <dcterms:modified xsi:type="dcterms:W3CDTF">2021-11-14T12:40:47Z</dcterms:modified>
</cp:coreProperties>
</file>