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9" r:id="rId4"/>
    <p:sldId id="270" r:id="rId5"/>
    <p:sldId id="273" r:id="rId6"/>
    <p:sldId id="264" r:id="rId7"/>
    <p:sldId id="265" r:id="rId8"/>
    <p:sldId id="276" r:id="rId9"/>
    <p:sldId id="272" r:id="rId10"/>
    <p:sldId id="267" r:id="rId11"/>
    <p:sldId id="277" r:id="rId12"/>
    <p:sldId id="275" r:id="rId13"/>
    <p:sldId id="268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9900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окумент 9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0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0" y="2420888"/>
            <a:ext cx="3707904" cy="38146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E0AF-140D-4C5A-84ED-850B8A3805A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Блок-схема: документ 7"/>
          <p:cNvSpPr/>
          <p:nvPr userDrawn="1"/>
        </p:nvSpPr>
        <p:spPr>
          <a:xfrm rot="10800000">
            <a:off x="0" y="404664"/>
            <a:ext cx="9144000" cy="612068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Анатомия человека - анатомический атлас ИСИВМ"/>
          <p:cNvPicPr>
            <a:picLocks noChangeAspect="1" noChangeArrowheads="1"/>
          </p:cNvPicPr>
          <p:nvPr userDrawn="1"/>
        </p:nvPicPr>
        <p:blipFill>
          <a:blip r:embed="rId2" cstate="print"/>
          <a:srcRect b="4573"/>
          <a:stretch>
            <a:fillRect/>
          </a:stretch>
        </p:blipFill>
        <p:spPr bwMode="auto">
          <a:xfrm>
            <a:off x="179513" y="4365104"/>
            <a:ext cx="1723930" cy="1773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 userDrawn="1"/>
        </p:nvSpPr>
        <p:spPr>
          <a:xfrm>
            <a:off x="0" y="6525344"/>
            <a:ext cx="9144000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://pixabay.com/static/uploads/photo/2013/07/12/17/15/vitruvian-man-151866_640.png"/>
          <p:cNvPicPr>
            <a:picLocks noChangeAspect="1" noChangeArrowheads="1"/>
          </p:cNvPicPr>
          <p:nvPr userDrawn="1"/>
        </p:nvPicPr>
        <p:blipFill>
          <a:blip r:embed="rId3" cstate="print">
            <a:lum bright="85000"/>
          </a:blip>
          <a:srcRect/>
          <a:stretch>
            <a:fillRect/>
          </a:stretch>
        </p:blipFill>
        <p:spPr bwMode="auto">
          <a:xfrm>
            <a:off x="3491880" y="908720"/>
            <a:ext cx="4968552" cy="53086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E0AF-140D-4C5A-84ED-850B8A3805A8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4F2-C130-4408-A30A-EFA0EA127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ua/com" TargetMode="External"/><Relationship Id="rId2" Type="http://schemas.openxmlformats.org/officeDocument/2006/relationships/hyperlink" Target="http://school.xvat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ua/search" TargetMode="External"/><Relationship Id="rId4" Type="http://schemas.openxmlformats.org/officeDocument/2006/relationships/hyperlink" Target="http://uk.wikipedia.org/wi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сердц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1928826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Тема. Опора та </a:t>
            </a:r>
            <a:r>
              <a:rPr lang="ru-RU" sz="53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Тема уроку: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скелетних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скелетних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4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4000" b="1" i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714744" y="4214818"/>
            <a:ext cx="4786346" cy="185738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Шутко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Наталія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Вікторівна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Монастирищенськ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ого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спеціалізованої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спортивного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профілю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школи-інтернату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І-ІІІ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Обдарованість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Picture 2" descr="http://dietyi.ru-best.com/sites/default/files/diety/4-7/6d1d18224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857784" cy="38338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43240" y="1571612"/>
            <a:ext cx="312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Основні групи м</a:t>
            </a:r>
            <a:r>
              <a:rPr lang="en-US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endParaRPr lang="ru-RU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2285992"/>
            <a:ext cx="177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формою: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3000372"/>
            <a:ext cx="2889894" cy="3268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– веретеноподібний;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ІІ –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одноперистий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ІІІ –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двоперистий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–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двоголовий;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 –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стрічкоподібний;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 -  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двочеревцевий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ІІ – коловий (сфінктер)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643050"/>
            <a:ext cx="632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характером роботи, яку вони виконують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429000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7"/>
          <p:cNvSpPr>
            <a:spLocks noChangeShapeType="1"/>
          </p:cNvSpPr>
          <p:nvPr/>
        </p:nvSpPr>
        <p:spPr bwMode="auto">
          <a:xfrm flipH="1">
            <a:off x="1571604" y="2071678"/>
            <a:ext cx="71438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2285984" y="2071678"/>
            <a:ext cx="642942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H="1">
            <a:off x="5929322" y="2071678"/>
            <a:ext cx="71438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6643702" y="2071678"/>
            <a:ext cx="785818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2857496"/>
            <a:ext cx="131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Згиначі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2857496"/>
            <a:ext cx="1613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Розгиначі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2857496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Привідні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00892" y="2857496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Відвідні 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5286388"/>
            <a:ext cx="8643998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Декілька м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язів, які виконують спільну роботу, забезпечуючи один і той самий рух  у певному суглобі, називають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синергістами</a:t>
            </a:r>
            <a:r>
              <a:rPr lang="uk-UA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 а м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язи протилежної групи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антагоністами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ognovse.ru/mogno/672/671621/671621_html_m2f16b4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86124"/>
            <a:ext cx="3786214" cy="200026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72396" y="3214686"/>
            <a:ext cx="8572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29322" y="3286124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14282" y="4000504"/>
            <a:ext cx="4357718" cy="233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– скроневий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– надчерепні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– коловий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ока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– жувальний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– підборідний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– коловий рота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грудинно-ключично-соскоподібний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1571612"/>
            <a:ext cx="3814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За місцем розташування: 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071678"/>
            <a:ext cx="3000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язи голови: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мімічні (формують певний образ обличчя – міміку);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жувальні (забезпечують </a:t>
            </a:r>
          </a:p>
          <a:p>
            <a:r>
              <a:rPr lang="uk-UA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рухи  нижньої щелепи)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428596" y="1928802"/>
            <a:ext cx="485772" cy="62864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</a:rPr>
              <a:t>1</a:t>
            </a:r>
            <a:endParaRPr lang="ru-RU" b="1" dirty="0">
              <a:solidFill>
                <a:srgbClr val="003300"/>
              </a:solidFill>
            </a:endParaRPr>
          </a:p>
        </p:txBody>
      </p:sp>
      <p:pic>
        <p:nvPicPr>
          <p:cNvPr id="4098" name="Picture 2" descr="http://3dmaster.grandikos.com/assets/images/tutor013/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86124"/>
            <a:ext cx="3119426" cy="3090867"/>
          </a:xfrm>
          <a:prstGeom prst="rect">
            <a:avLst/>
          </a:prstGeom>
          <a:noFill/>
        </p:spPr>
      </p:pic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4643438" y="4000504"/>
            <a:ext cx="678660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 flipH="1">
            <a:off x="5929322" y="3071810"/>
            <a:ext cx="71438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H="1">
            <a:off x="6643702" y="3071810"/>
            <a:ext cx="0" cy="7858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500562" y="4572008"/>
            <a:ext cx="107157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4857752" y="5286388"/>
            <a:ext cx="107157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H="1">
            <a:off x="7072330" y="5143512"/>
            <a:ext cx="857256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6357950" y="5715016"/>
            <a:ext cx="142876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86248" y="37861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00826" y="27146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4810" y="457200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9586" y="49291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86710" y="557214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0562" y="52149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V="1">
            <a:off x="4643438" y="5929330"/>
            <a:ext cx="1071570" cy="1428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6" name="Пятно 1 25"/>
          <p:cNvSpPr/>
          <p:nvPr/>
        </p:nvSpPr>
        <p:spPr>
          <a:xfrm>
            <a:off x="3786182" y="2000240"/>
            <a:ext cx="485772" cy="62864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2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9124" y="2071678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язи шиї 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 нахиляють та повертають голову) </a:t>
            </a:r>
            <a:endParaRPr lang="ru-RU" sz="20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7686" y="59293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57158" y="1571612"/>
            <a:ext cx="485772" cy="62864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3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643050"/>
            <a:ext cx="1735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язи тулуба</a:t>
            </a:r>
            <a:endParaRPr lang="ru-RU" sz="20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transferfaktory.ru/cont/img/myishtsyi-spinyi-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000240"/>
            <a:ext cx="5357818" cy="4214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600076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язи спини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357694"/>
            <a:ext cx="164307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28729" y="2285992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Трапецієподібний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5918" y="3929066"/>
            <a:ext cx="15001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Найширший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спини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1928802"/>
            <a:ext cx="1235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Ремінний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2357430"/>
            <a:ext cx="21726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Великий та малий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ромбоподібні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3714752"/>
            <a:ext cx="17245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Нижній задній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Зубчастий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4500570"/>
            <a:ext cx="20870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Грудо – поперекова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фасція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svetnsk.ru/foto7.png?i=8525&amp;k=mishci-grudi-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571612"/>
            <a:ext cx="5000660" cy="46148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571612"/>
            <a:ext cx="3142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язи живота та грудей: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214554"/>
            <a:ext cx="3587713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– малий грудний;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– внутрішні міжреберні;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– зовнішні міжреберні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 – прямий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живота;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 – внутрішній косий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живота;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 – поперечний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 – грудо – поперекова фасція;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8 – зовнішній косий 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 живота;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9 – передній зубчастий;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10 – великий грудний;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 – дельтоподібний;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 – підшкірний 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ransferfaktory.ru/cont/img/izo-myishtsyi-nizhnih-konechnoste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4105260" cy="4767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357158" y="1571612"/>
            <a:ext cx="485772" cy="62864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4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4572000" y="1571612"/>
            <a:ext cx="485772" cy="628648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3300"/>
                </a:solidFill>
              </a:rPr>
              <a:t>5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2808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Мязи</a:t>
            </a:r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верхніх кінцівок</a:t>
            </a:r>
            <a:endParaRPr lang="ru-RU" sz="20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1643050"/>
            <a:ext cx="3143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u="sng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Мязи</a:t>
            </a:r>
            <a:r>
              <a:rPr lang="uk-UA" sz="2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нижніх кінцівок</a:t>
            </a:r>
            <a:endParaRPr lang="ru-RU" sz="2000" b="1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3000372"/>
            <a:ext cx="127669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Кравецький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3357562"/>
            <a:ext cx="1214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Чотири-головий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яз стегна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2428868"/>
            <a:ext cx="114486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Великий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сідничний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4643446"/>
            <a:ext cx="10847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Литковий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5500702"/>
            <a:ext cx="11708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Ахіллесове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сухожилля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3786190"/>
            <a:ext cx="1275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Двоголовий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яз стегна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7686" y="3143248"/>
            <a:ext cx="134722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Напів-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сухожильний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fx-art.ru/blog/wp-content/uploads/2013/01/hand_anat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3643338" cy="36433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85918" y="3214686"/>
            <a:ext cx="7858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Триго-ловий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4414" y="3714752"/>
            <a:ext cx="571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3214686"/>
            <a:ext cx="54373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3143248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>
            <a:off x="500034" y="3429000"/>
            <a:ext cx="3571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H="1" flipV="1">
            <a:off x="500034" y="4286256"/>
            <a:ext cx="2857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4000504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Розгиначі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пальців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00166" y="4714884"/>
            <a:ext cx="12144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Згиначі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пальців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282" y="3714752"/>
            <a:ext cx="428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14282" y="4143380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844" y="5857892"/>
            <a:ext cx="37369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– дельтоподібний; 2 – двоголовий;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плечо-променевий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to.vspu.net/ENK/2014-2015/ENMK_MZN_Histori/zmist/stud_rob_/2016/Kobysa/gumenuk_ruslana/Images/32712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5000660" cy="4214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857364"/>
            <a:ext cx="4195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Завдання для самоперевірки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2571744"/>
            <a:ext cx="45005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Назвіть типи 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тканин.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Які розрізняють основні групи 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язів?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Назвіть основні фізіологічні властивості 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язів.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konspekta.net/lektsiiorgimg/baza4/2224943560637.files/image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857784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171448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Встановіть відповідність: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357430"/>
            <a:ext cx="23574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7422" y="3214686"/>
            <a:ext cx="15716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4000504"/>
            <a:ext cx="1785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43174" y="4643446"/>
            <a:ext cx="221457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2714620"/>
            <a:ext cx="22018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 – сухожилля;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 – черевце; 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– головка; 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 – хвіст.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500306"/>
            <a:ext cx="37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5572140"/>
            <a:ext cx="23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40719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43174" y="47148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14298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Література </a:t>
            </a:r>
            <a:r>
              <a:rPr lang="uk-UA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4071942"/>
            <a:ext cx="357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Інтернет - ресурси </a:t>
            </a: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714488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8-го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./ Н.Ю.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.].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Генеза, 2016. – 288 с.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загальноосвітніх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6 – 9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”, 2013. – 64 с.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Ф. Атлас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анатомії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ред. Проф. Ю.Б.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Чайковського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Наук. пер.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англ. к.м.н.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Цегельського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Наутілус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2004. – 592 с.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Сорочинська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І. В. Будова скелета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2007. - № 30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6434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http://school.xvatit.com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http://teachua/com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http://uk.wikipedia.org/wiki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en-US" smtClean="0">
                <a:latin typeface="Times New Roman" pitchFamily="18" charset="0"/>
                <a:cs typeface="Times New Roman" pitchFamily="18" charset="0"/>
                <a:hlinkClick r:id="rId5"/>
              </a:rPr>
              <a:t>://www.google.com.ua/search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cikavo.net/wp-content/uploads/2016/08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143404" cy="4471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2143116"/>
            <a:ext cx="4500593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організмі людини налічується 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близько 600  скелетних м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язів. </a:t>
            </a:r>
          </a:p>
          <a:p>
            <a:pPr algn="ctr">
              <a:lnSpc>
                <a:spcPct val="150000"/>
              </a:lnSpc>
            </a:pPr>
            <a:r>
              <a:rPr lang="uk-U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  дорослої людини становлять 44% загальної маси тіла ( у чоловіків – 40-50%, у жінок – 30%).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85720" y="1428736"/>
            <a:ext cx="5286412" cy="1785950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Скелетні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 дають людині змогу пересуватися в просторі – ходити, бігати тощо; приводити в рух окремі частини тіла; </a:t>
            </a:r>
          </a:p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підтримувати його рівновагу та певне положення.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500430" y="5143512"/>
            <a:ext cx="5286412" cy="1357322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Скелетні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 мають специфічні рецептори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чуття, які дають змогу контролювати положення тіла.</a:t>
            </a:r>
          </a:p>
        </p:txBody>
      </p:sp>
      <p:pic>
        <p:nvPicPr>
          <p:cNvPr id="8" name="Picture 4" descr="dsfh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1500198" cy="3262316"/>
          </a:xfrm>
          <a:prstGeom prst="rect">
            <a:avLst/>
          </a:prstGeom>
          <a:noFill/>
        </p:spPr>
      </p:pic>
      <p:pic>
        <p:nvPicPr>
          <p:cNvPr id="9" name="Picture 4" descr="huy5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1785950" cy="1509712"/>
          </a:xfrm>
          <a:prstGeom prst="rect">
            <a:avLst/>
          </a:prstGeom>
          <a:noFill/>
        </p:spPr>
      </p:pic>
      <p:pic>
        <p:nvPicPr>
          <p:cNvPr id="10" name="Picture 4" descr="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286124"/>
            <a:ext cx="2000264" cy="1379530"/>
          </a:xfrm>
          <a:prstGeom prst="rect">
            <a:avLst/>
          </a:prstGeom>
          <a:noFill/>
        </p:spPr>
      </p:pic>
      <p:pic>
        <p:nvPicPr>
          <p:cNvPr id="11" name="Picture 5" descr="0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500174"/>
            <a:ext cx="2428892" cy="1401775"/>
          </a:xfrm>
          <a:prstGeom prst="rect">
            <a:avLst/>
          </a:prstGeom>
          <a:noFill/>
        </p:spPr>
      </p:pic>
      <p:sp>
        <p:nvSpPr>
          <p:cNvPr id="14" name="Двойная волна 13"/>
          <p:cNvSpPr/>
          <p:nvPr/>
        </p:nvSpPr>
        <p:spPr>
          <a:xfrm>
            <a:off x="4500562" y="3500438"/>
            <a:ext cx="2357454" cy="1357322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язах нагромаджується глікоген.</a:t>
            </a:r>
          </a:p>
        </p:txBody>
      </p:sp>
      <p:pic>
        <p:nvPicPr>
          <p:cNvPr id="12" name="Picture 4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3214686"/>
            <a:ext cx="1866098" cy="1808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kyrgyzkorm.kg/wp-content/uploads/2016/05/0_7679b2_cccc95f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357299"/>
            <a:ext cx="2393951" cy="2071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357158" y="1643050"/>
            <a:ext cx="5286412" cy="1285884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Одним із результатів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скорочення є вироблення тепла: чим активніше скорочуються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язи, тим більше тепла виробляється.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3500430" y="5143512"/>
            <a:ext cx="5286412" cy="1357322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Скелетні м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 виступають в ролі депо води і солей.</a:t>
            </a:r>
          </a:p>
        </p:txBody>
      </p:sp>
      <p:pic>
        <p:nvPicPr>
          <p:cNvPr id="8194" name="Picture 2" descr="http://poradu.pp.ua/uploads/posts/2016-02/thumbs/budova-ta-klasifkacya-myazv-lyudini_8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071802" cy="2633662"/>
          </a:xfrm>
          <a:prstGeom prst="rect">
            <a:avLst/>
          </a:prstGeom>
          <a:noFill/>
        </p:spPr>
      </p:pic>
      <p:sp>
        <p:nvSpPr>
          <p:cNvPr id="14" name="Двойная волна 13"/>
          <p:cNvSpPr/>
          <p:nvPr/>
        </p:nvSpPr>
        <p:spPr>
          <a:xfrm>
            <a:off x="2571736" y="3286124"/>
            <a:ext cx="5286412" cy="1357322"/>
          </a:xfrm>
          <a:prstGeom prst="doubleWave">
            <a:avLst>
              <a:gd name="adj1" fmla="val 6250"/>
              <a:gd name="adj2" fmla="val -71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 замерзанні скелетні м</a:t>
            </a:r>
            <a:r>
              <a:rPr lang="en-US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язи </a:t>
            </a: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можуть скорочуватися мимоволі. Цим і пояснюється тремтіння в тілі.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o.vspu.net/ENK/2014-2015/ENMK_MZN_Histori/zmist/stud_rob_/2016/Kobysa/gumenuk_ruslana/Images/327121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7858180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357818" y="4286256"/>
            <a:ext cx="2250297" cy="11430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Провідність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71934" y="3429000"/>
            <a:ext cx="1357322" cy="484632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357290" y="3071810"/>
            <a:ext cx="2678925" cy="150019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Фізіологічні властивості м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2" y="3000372"/>
            <a:ext cx="2143140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Скоротли-вість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14744" y="5429264"/>
            <a:ext cx="2107421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Еластич-</a:t>
            </a:r>
            <a:endParaRPr lang="uk-UA" sz="20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ність</a:t>
            </a: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628" y="1643050"/>
            <a:ext cx="2286016" cy="107157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33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Збудливість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69457">
            <a:off x="3967827" y="4129712"/>
            <a:ext cx="1285884" cy="484632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267357">
            <a:off x="3756183" y="2650448"/>
            <a:ext cx="1361024" cy="484632"/>
          </a:xfrm>
          <a:prstGeom prst="rightArrow">
            <a:avLst>
              <a:gd name="adj1" fmla="val 54079"/>
              <a:gd name="adj2" fmla="val 50000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833129">
            <a:off x="3400585" y="4680411"/>
            <a:ext cx="1285884" cy="484632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2snau.ru/wp-content/uploads/b6/1_2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5929354" cy="37909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71670" y="1643050"/>
            <a:ext cx="391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Види м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язової</a:t>
            </a:r>
            <a:r>
              <a:rPr lang="uk-UA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тканини</a:t>
            </a:r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8" y="2714620"/>
            <a:ext cx="25003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–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посмугогована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скелетна;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непосмугована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(гладенька);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посмугована </a:t>
            </a:r>
          </a:p>
          <a:p>
            <a:pPr>
              <a:lnSpc>
                <a:spcPct val="150000"/>
              </a:lnSpc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серцева.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35719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300039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1571612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Скелетні м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язи утворені посмугованою м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язовою</a:t>
            </a:r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тканиною, яка складається із видовжених м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язових</a:t>
            </a:r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клітин – волокон,  зібраних у пучки і з</a:t>
            </a:r>
            <a:r>
              <a:rPr lang="en-US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єднаних</a:t>
            </a:r>
            <a:r>
              <a:rPr lang="uk-UA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між собою прошарками сполучної тканини.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14282" y="3786190"/>
            <a:ext cx="3929062" cy="2687639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6" y="3000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1571612"/>
            <a:ext cx="3678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Будова скелетного м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яза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konspekta.net/studenchikru/baza1/1095242023546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3343289" cy="4143404"/>
          </a:xfrm>
          <a:prstGeom prst="rect">
            <a:avLst/>
          </a:prstGeom>
          <a:noFill/>
        </p:spPr>
      </p:pic>
      <p:sp>
        <p:nvSpPr>
          <p:cNvPr id="15" name="Line 17"/>
          <p:cNvSpPr>
            <a:spLocks noChangeShapeType="1"/>
          </p:cNvSpPr>
          <p:nvPr/>
        </p:nvSpPr>
        <p:spPr bwMode="auto">
          <a:xfrm flipV="1">
            <a:off x="4214810" y="2428868"/>
            <a:ext cx="8572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5143504" y="4357694"/>
            <a:ext cx="9286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857620" y="4857760"/>
            <a:ext cx="121444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43372" y="6000768"/>
            <a:ext cx="9286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071934" y="3214686"/>
            <a:ext cx="1285884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43504" y="2285992"/>
            <a:ext cx="10187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Головка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29256" y="3000372"/>
            <a:ext cx="9236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Фасція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72198" y="4214818"/>
            <a:ext cx="1797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язові волокна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4786322"/>
            <a:ext cx="10486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Черевце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43504" y="5786454"/>
            <a:ext cx="785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Хвіст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357166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Функції і будова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язів. Основні групи скелетних м</a:t>
            </a:r>
            <a:r>
              <a:rPr lang="en-US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32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edufuture.biz/images/9/9a/R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928934"/>
            <a:ext cx="8643998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1785926"/>
            <a:ext cx="540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Схематична будова м</a:t>
            </a:r>
            <a:r>
              <a:rPr lang="en-US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язового</a:t>
            </a:r>
            <a:r>
              <a:rPr lang="uk-UA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волокна</a:t>
            </a:r>
            <a:endParaRPr lang="ru-RU" sz="2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996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Тема. Опора та рух Тема уроку: Функції і будова скелетних м’язів. Основні групи скелетних м’язів            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AlexR</cp:lastModifiedBy>
  <cp:revision>151</cp:revision>
  <dcterms:created xsi:type="dcterms:W3CDTF">2014-07-24T10:16:10Z</dcterms:created>
  <dcterms:modified xsi:type="dcterms:W3CDTF">2018-11-28T06:51:14Z</dcterms:modified>
</cp:coreProperties>
</file>