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87" r:id="rId6"/>
    <p:sldId id="280" r:id="rId7"/>
    <p:sldId id="263" r:id="rId8"/>
    <p:sldId id="264" r:id="rId9"/>
    <p:sldId id="265" r:id="rId10"/>
    <p:sldId id="266" r:id="rId11"/>
    <p:sldId id="267" r:id="rId12"/>
    <p:sldId id="285" r:id="rId13"/>
    <p:sldId id="286" r:id="rId14"/>
    <p:sldId id="268" r:id="rId15"/>
    <p:sldId id="28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ADEB-2EA5-4B5E-BBA8-4665DC787507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202A-D082-4AE2-BE82-A1C79E807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2071678"/>
            <a:ext cx="585791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Юридична відповідальність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ownloads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928670"/>
            <a:ext cx="2240029" cy="408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3571876"/>
            <a:ext cx="5643602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Епіграф: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Покараний злочинець – це приклад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для всіх  негідників, засуджений без вини – 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це питання совісті всіх чесних людей.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Жан де Лабрюйєр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357166"/>
            <a:ext cx="56348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Кримінальна відповідальність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142984"/>
            <a:ext cx="68572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Кримінальна відповідальність настає за вчинення злочинів.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Її суб’єкти - тільки фізичні особи ( відповідно до</a:t>
            </a:r>
          </a:p>
          <a:p>
            <a:r>
              <a:rPr lang="uk-UA" sz="2000" dirty="0" smtClean="0"/>
              <a:t>  законодавства України.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Заснована на презумпції невинуватості особи.</a:t>
            </a:r>
          </a:p>
        </p:txBody>
      </p:sp>
      <p:pic>
        <p:nvPicPr>
          <p:cNvPr id="6" name="Picture 2" descr="http://lawyerblog.odb.poltava.ua/wp-content/uploads/2018/03/%D0%9A%D0%9A%D0%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5"/>
            <a:ext cx="152400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471488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64318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000" dirty="0" smtClean="0"/>
              <a:t>Підставою кримінальної відповідальності є вчинення особою суспільно</a:t>
            </a:r>
          </a:p>
          <a:p>
            <a:r>
              <a:rPr lang="uk-UA" sz="2000" dirty="0" smtClean="0"/>
              <a:t>  небезпечного діяння, що містить склад злочину.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Виключний </a:t>
            </a:r>
            <a:r>
              <a:rPr lang="uk-UA" sz="2000" dirty="0" smtClean="0"/>
              <a:t>перелік злочинів  в Україні міститься в особливій частині </a:t>
            </a:r>
          </a:p>
          <a:p>
            <a:r>
              <a:rPr lang="uk-UA" sz="2000" dirty="0" smtClean="0"/>
              <a:t> Кримінального кодексу.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Повноваження визнати особу винною у вчиненні злочину та призначити</a:t>
            </a:r>
          </a:p>
          <a:p>
            <a:r>
              <a:rPr lang="uk-UA" sz="2000" dirty="0" smtClean="0"/>
              <a:t>їй покарання належить тільки суду.</a:t>
            </a:r>
          </a:p>
        </p:txBody>
      </p:sp>
      <p:pic>
        <p:nvPicPr>
          <p:cNvPr id="10" name="Рисунок 9" descr="https://volynonline.com/wp-content/uploads/2018/05/t_1_man-in-priso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714884"/>
            <a:ext cx="3143272" cy="188836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С/ОП ККС: У разі, якщо засуджений винен ще в кількох злочинах, одні з яких  вчинено до, а інші - після постановлення першого вироку, покарання за  останнім за часом вироком призначається із застосуванням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4714884"/>
            <a:ext cx="3000396" cy="185738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732604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Мінімальний вік юридичної відповідальності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Правопорушення і злочини дітей: кримінальна та адміністративна відповідальність дітей та їх батьків - 500519b531736e9f2229f6ce7f67c7b2_5f4ccec7b1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37888"/>
            <a:ext cx="3429024" cy="2180360"/>
          </a:xfrm>
          <a:prstGeom prst="snip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1500174"/>
            <a:ext cx="4885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dirty="0" smtClean="0"/>
              <a:t>Кримінальна відповідальність </a:t>
            </a:r>
            <a:r>
              <a:rPr lang="uk-UA" sz="2000" dirty="0" smtClean="0"/>
              <a:t>настає з</a:t>
            </a:r>
          </a:p>
          <a:p>
            <a:r>
              <a:rPr lang="uk-UA" sz="2000" dirty="0" smtClean="0"/>
              <a:t>  досягнення віку 16 років, за окремі види</a:t>
            </a:r>
          </a:p>
          <a:p>
            <a:r>
              <a:rPr lang="uk-UA" sz="2000" dirty="0" smtClean="0"/>
              <a:t>  злочинів - з 14 років. </a:t>
            </a:r>
          </a:p>
          <a:p>
            <a:r>
              <a:rPr lang="uk-UA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dirty="0" smtClean="0"/>
              <a:t>Адміністративна відповідальність </a:t>
            </a:r>
            <a:r>
              <a:rPr lang="uk-UA" sz="2000" dirty="0" smtClean="0"/>
              <a:t>настає</a:t>
            </a:r>
          </a:p>
          <a:p>
            <a:r>
              <a:rPr lang="uk-UA" sz="2000" dirty="0" smtClean="0"/>
              <a:t>   з віку 16 років.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786190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dirty="0" smtClean="0"/>
              <a:t>Цивільно – правова відповідальність:</a:t>
            </a:r>
          </a:p>
          <a:p>
            <a:r>
              <a:rPr lang="uk-UA" sz="2000" dirty="0" smtClean="0"/>
              <a:t>  з 14 до 18 років особа відповідає самостійно за наявності коштів, а вразі їх відсутності  відповідальність несуть батьки. З 18 років особа несе відповідальність самостійно.</a:t>
            </a:r>
          </a:p>
          <a:p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Дисциплінарна, матеріальна відповідальність:</a:t>
            </a:r>
          </a:p>
          <a:p>
            <a:r>
              <a:rPr lang="uk-UA" sz="2000" dirty="0" smtClean="0"/>
              <a:t>  настає з часу влаштування на роботу (з 14 років – за згодою батьків, з 16 років – за загальними правилами).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67575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Обставини, які виключають юридичну відповідальність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Результат пошуку зображень за запитом &quot;право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071702" cy="14287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1142984"/>
            <a:ext cx="45523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Необхідна оборона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Крайня необхідність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Фізичний або психічний примус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Виконання наказу або розпорядження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Затримання злочинця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Казус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500438"/>
            <a:ext cx="83700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Необхідна оборона – дії, вчинені з метою захисту охоронюваних законом</a:t>
            </a:r>
          </a:p>
          <a:p>
            <a:r>
              <a:rPr lang="uk-UA" sz="2000" dirty="0" smtClean="0"/>
              <a:t>прав та інтересів особи, яка захищається, інших осіб, суспільних інтересів,</a:t>
            </a:r>
          </a:p>
          <a:p>
            <a:r>
              <a:rPr lang="uk-UA" sz="2000" dirty="0" smtClean="0"/>
              <a:t>інтересів держави від суспільно небезпечного посягання, шляхом</a:t>
            </a:r>
          </a:p>
          <a:p>
            <a:r>
              <a:rPr lang="uk-UA" sz="2000" dirty="0" smtClean="0"/>
              <a:t>заподіяння </a:t>
            </a:r>
            <a:r>
              <a:rPr lang="uk-UA" sz="2000" dirty="0" smtClean="0"/>
              <a:t>шкоди тому</a:t>
            </a:r>
            <a:r>
              <a:rPr lang="uk-UA" sz="2000" dirty="0" smtClean="0"/>
              <a:t>,  </a:t>
            </a:r>
            <a:r>
              <a:rPr lang="uk-UA" sz="2000" dirty="0" smtClean="0"/>
              <a:t>хто </a:t>
            </a:r>
            <a:r>
              <a:rPr lang="uk-UA" sz="2000" dirty="0" smtClean="0"/>
              <a:t>посягає, </a:t>
            </a:r>
            <a:r>
              <a:rPr lang="uk-UA" sz="2000" dirty="0" smtClean="0"/>
              <a:t>якщо при цьому не було допущено </a:t>
            </a:r>
          </a:p>
          <a:p>
            <a:r>
              <a:rPr lang="uk-UA" sz="2000" dirty="0" smtClean="0"/>
              <a:t>перевищення меж необхідної оборони.</a:t>
            </a:r>
          </a:p>
          <a:p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Крайня необхідність – це вимушене заподіяння шкоди інтересам, </a:t>
            </a:r>
          </a:p>
          <a:p>
            <a:r>
              <a:rPr lang="uk-UA" sz="2000" dirty="0" smtClean="0"/>
              <a:t>які охороняються законом, з метою усунення небезпеки, що загрожує, </a:t>
            </a:r>
          </a:p>
          <a:p>
            <a:r>
              <a:rPr lang="uk-UA" sz="2000" dirty="0" smtClean="0"/>
              <a:t>якщо вона в даній обстановці не могла бути усунена іншими засобами.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500042"/>
            <a:ext cx="371588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Аналізуємо ситуації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Вывод: Сегодня сушествует 4 теорий происхождения человека. Каждая из них имеет свои аргументы «за» и «против». Однако,нет ни одной,которая была единственно верной. Этот вопрос остается самым дискуссионным в современной науке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1428736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1. Злодій проник в квартиру з метою пограбування. Несподівано для нього з’явився господар квартири, злодій накинувся на нього з ножем.   Господар вибив ніж з рук злодія, відбираючи цінності , вдарив нападника по голові, від чого той знепритомнів. Господар викликав поліцію.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3357562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2. Повертаючись о 10 годині вечора додому, 17-річний Діма та 19-річний</a:t>
            </a:r>
          </a:p>
          <a:p>
            <a:r>
              <a:rPr lang="uk-UA" sz="2000" dirty="0" smtClean="0"/>
              <a:t>Олег через вітрину магазину побачили всередині приміщення полум’я.</a:t>
            </a:r>
          </a:p>
          <a:p>
            <a:r>
              <a:rPr lang="uk-UA" sz="2000" dirty="0" smtClean="0"/>
              <a:t>Знаючи, що в селі немає пожежної команди, вони розбили вітрину, забрались до магазину та загасили пожежу, що розгорялась. 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000636"/>
            <a:ext cx="51962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Завдання:  </a:t>
            </a:r>
          </a:p>
          <a:p>
            <a:r>
              <a:rPr lang="uk-UA" sz="2000" b="1" dirty="0" smtClean="0"/>
              <a:t>1</a:t>
            </a:r>
            <a:r>
              <a:rPr lang="uk-UA" sz="2400" b="1" dirty="0" smtClean="0"/>
              <a:t>. </a:t>
            </a:r>
            <a:r>
              <a:rPr lang="uk-UA" sz="2000" b="1" dirty="0" smtClean="0"/>
              <a:t>Визначте, чи є дані дії правопорушенням?</a:t>
            </a:r>
          </a:p>
          <a:p>
            <a:r>
              <a:rPr lang="uk-UA" sz="2000" b="1" dirty="0" smtClean="0"/>
              <a:t>2. Чому ви так вважаєте?</a:t>
            </a:r>
            <a:endParaRPr lang="ru-RU" sz="2000" b="1" dirty="0"/>
          </a:p>
        </p:txBody>
      </p:sp>
      <p:pic>
        <p:nvPicPr>
          <p:cNvPr id="11" name="Рисунок 10" descr="http://im5-tub-ua.yandex.net/i?id=60494198-0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929198"/>
            <a:ext cx="1285884" cy="14287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164305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143248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1. Працівник прийшов на роботу в нетверезому стані. Працюючи за </a:t>
            </a:r>
          </a:p>
          <a:p>
            <a:r>
              <a:rPr lang="uk-UA" sz="2000" dirty="0" smtClean="0"/>
              <a:t>верстатом , зламав його.</a:t>
            </a:r>
          </a:p>
          <a:p>
            <a:r>
              <a:rPr lang="uk-UA" sz="2000" dirty="0" smtClean="0"/>
              <a:t>2. </a:t>
            </a:r>
            <a:r>
              <a:rPr lang="uk-UA" sz="2000" dirty="0" smtClean="0"/>
              <a:t>16-річний </a:t>
            </a:r>
            <a:r>
              <a:rPr lang="uk-UA" sz="2000" dirty="0" smtClean="0"/>
              <a:t>Данило під час бійки наніс тяжкі тілесні ушкодження </a:t>
            </a:r>
          </a:p>
          <a:p>
            <a:r>
              <a:rPr lang="uk-UA" sz="2000" dirty="0" smtClean="0"/>
              <a:t>    своєму однокласнику.</a:t>
            </a:r>
          </a:p>
          <a:p>
            <a:r>
              <a:rPr lang="uk-UA" sz="2000" dirty="0" smtClean="0"/>
              <a:t>3. Двоє підлітків, Денис </a:t>
            </a:r>
            <a:r>
              <a:rPr lang="uk-UA" sz="2000" dirty="0" smtClean="0"/>
              <a:t>17- </a:t>
            </a:r>
            <a:r>
              <a:rPr lang="uk-UA" sz="2000" dirty="0" smtClean="0"/>
              <a:t>років та Максим </a:t>
            </a:r>
            <a:r>
              <a:rPr lang="uk-UA" sz="2000" dirty="0" smtClean="0"/>
              <a:t>15-років</a:t>
            </a:r>
            <a:r>
              <a:rPr lang="uk-UA" sz="2000" dirty="0" smtClean="0"/>
              <a:t>, нецензурно лаялись </a:t>
            </a:r>
            <a:r>
              <a:rPr lang="uk-UA" sz="2000" dirty="0" smtClean="0"/>
              <a:t> </a:t>
            </a:r>
            <a:r>
              <a:rPr lang="uk-UA" sz="2000" dirty="0" smtClean="0"/>
              <a:t>на автобусній зупинці.</a:t>
            </a:r>
          </a:p>
          <a:p>
            <a:r>
              <a:rPr lang="uk-UA" sz="2000" dirty="0" smtClean="0"/>
              <a:t>4. </a:t>
            </a:r>
            <a:r>
              <a:rPr lang="uk-UA" sz="2000" dirty="0" smtClean="0"/>
              <a:t>14-річний </a:t>
            </a:r>
            <a:r>
              <a:rPr lang="uk-UA" sz="2000" dirty="0" smtClean="0"/>
              <a:t>Михайло непомітно виніс з магазину ноутбук.</a:t>
            </a:r>
          </a:p>
          <a:p>
            <a:r>
              <a:rPr lang="uk-UA" sz="2000" dirty="0" smtClean="0"/>
              <a:t>5. Продавець А. продала не повнолітньому Івану спиртні напої та цигарки.</a:t>
            </a:r>
          </a:p>
          <a:p>
            <a:r>
              <a:rPr lang="uk-UA" sz="2000" dirty="0" smtClean="0"/>
              <a:t>6. Студент ІІІ курсу університету, захищаючись від нападника, завдав йому тілесних ушкоджень. Нападник потрапив до лікарні.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428736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Проаналізуйте ситуації та визначте: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Які правопорушення вчинили особи?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Визначте, чи є підстави юридичної відповідальності. 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Чому ви так вважаєте?</a:t>
            </a:r>
            <a:r>
              <a:rPr lang="ru-RU" sz="2000" b="1" dirty="0" smtClean="0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500042"/>
            <a:ext cx="542270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Розв’язуємо юридичні задачі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im5-tub-ua.yandex.net/i?id=60494198-0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1285884" cy="14287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426212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Підсумуємо вище сказане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Знання з даної теми  – важлива складова правової культури кожної людини, оскільки дають можливість бути більш  успішними в </a:t>
            </a:r>
            <a:r>
              <a:rPr lang="uk-UA" sz="2000" dirty="0" smtClean="0"/>
              <a:t>житті. 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Значна частина діяльності  людини базується на правових нормах.   </a:t>
            </a:r>
          </a:p>
          <a:p>
            <a:r>
              <a:rPr lang="uk-UA" sz="2000" dirty="0" smtClean="0"/>
              <a:t>В разі порушення правових норм настає юридична відповідальність  -</a:t>
            </a:r>
          </a:p>
          <a:p>
            <a:r>
              <a:rPr lang="uk-UA" sz="2000" dirty="0" smtClean="0"/>
              <a:t>з</a:t>
            </a:r>
            <a:r>
              <a:rPr lang="uk-UA" sz="2000" dirty="0" smtClean="0"/>
              <a:t>аходи державного примусу до винних осіб в залежності від виду правопорушення.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М</a:t>
            </a:r>
            <a:r>
              <a:rPr lang="uk-UA" sz="2000" dirty="0" smtClean="0"/>
              <a:t>ета юридичної відповідальності – не лише покарання саме того, хто здійснив правопорушення, а й формування у свідомості правопорушника</a:t>
            </a:r>
          </a:p>
          <a:p>
            <a:r>
              <a:rPr lang="uk-UA" sz="2000" dirty="0" smtClean="0"/>
              <a:t>потреби в правомірній поведінці, відновлення прав потерпілих, попередження вчинення правопорушень.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572008"/>
            <a:ext cx="8143932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/>
              <a:t>Тому ще раз звернемося до слів </a:t>
            </a:r>
            <a:r>
              <a:rPr lang="uk-UA" sz="2000" b="1" dirty="0" smtClean="0"/>
              <a:t> </a:t>
            </a:r>
            <a:endParaRPr lang="uk-UA" sz="2000" b="1" dirty="0" smtClean="0"/>
          </a:p>
          <a:p>
            <a:r>
              <a:rPr lang="uk-UA" sz="2000" b="1" dirty="0" smtClean="0"/>
              <a:t>французького письменника Х</a:t>
            </a:r>
            <a:r>
              <a:rPr lang="en-US" sz="2000" b="1" dirty="0" smtClean="0"/>
              <a:t>V</a:t>
            </a:r>
            <a:r>
              <a:rPr lang="uk-UA" sz="2000" b="1" dirty="0" smtClean="0"/>
              <a:t>ІІ століття</a:t>
            </a:r>
          </a:p>
          <a:p>
            <a:r>
              <a:rPr lang="uk-UA" sz="2000" b="1" dirty="0" smtClean="0"/>
              <a:t>Жана </a:t>
            </a:r>
            <a:r>
              <a:rPr lang="uk-UA" sz="2000" b="1" dirty="0" smtClean="0"/>
              <a:t>де </a:t>
            </a:r>
            <a:r>
              <a:rPr lang="uk-UA" sz="2000" b="1" dirty="0" smtClean="0"/>
              <a:t>Лабрюйєра: </a:t>
            </a:r>
            <a:r>
              <a:rPr lang="ru-RU" sz="2000" b="1" dirty="0" smtClean="0"/>
              <a:t>«</a:t>
            </a:r>
            <a:r>
              <a:rPr lang="uk-UA" sz="2000" b="1" dirty="0" smtClean="0"/>
              <a:t>Покараний злочинець – </a:t>
            </a:r>
          </a:p>
          <a:p>
            <a:r>
              <a:rPr lang="uk-UA" sz="2000" b="1" dirty="0" smtClean="0"/>
              <a:t>це приклад </a:t>
            </a:r>
            <a:r>
              <a:rPr lang="uk-UA" sz="2000" b="1" dirty="0" smtClean="0"/>
              <a:t>для </a:t>
            </a:r>
            <a:r>
              <a:rPr lang="uk-UA" sz="2000" b="1" dirty="0" smtClean="0"/>
              <a:t>всіх </a:t>
            </a:r>
            <a:r>
              <a:rPr lang="uk-UA" sz="2000" b="1" dirty="0" smtClean="0"/>
              <a:t>негідників, </a:t>
            </a:r>
            <a:endParaRPr lang="uk-UA" sz="2000" b="1" dirty="0" smtClean="0"/>
          </a:p>
          <a:p>
            <a:r>
              <a:rPr lang="uk-UA" sz="2000" b="1" dirty="0" smtClean="0"/>
              <a:t>засуджений </a:t>
            </a:r>
            <a:r>
              <a:rPr lang="uk-UA" sz="2000" b="1" dirty="0" smtClean="0"/>
              <a:t>без вини – </a:t>
            </a:r>
            <a:r>
              <a:rPr lang="uk-UA" sz="2000" b="1" dirty="0" smtClean="0"/>
              <a:t>це </a:t>
            </a:r>
            <a:r>
              <a:rPr lang="uk-UA" sz="2000" b="1" dirty="0" smtClean="0"/>
              <a:t>питання </a:t>
            </a:r>
            <a:r>
              <a:rPr lang="uk-UA" sz="2000" b="1" dirty="0" smtClean="0"/>
              <a:t>совісті</a:t>
            </a:r>
          </a:p>
          <a:p>
            <a:r>
              <a:rPr lang="uk-UA" sz="2000" b="1" dirty="0" smtClean="0"/>
              <a:t>всіх чесних людей</a:t>
            </a:r>
            <a:r>
              <a:rPr lang="ru-RU" sz="2000" b="1" dirty="0" smtClean="0"/>
              <a:t>»</a:t>
            </a:r>
            <a:r>
              <a:rPr lang="uk-UA" sz="2000" b="1" dirty="0" smtClean="0"/>
              <a:t>.</a:t>
            </a:r>
            <a:endParaRPr lang="uk-UA" sz="2000" b="1" dirty="0" smtClean="0"/>
          </a:p>
        </p:txBody>
      </p:sp>
      <p:pic>
        <p:nvPicPr>
          <p:cNvPr id="7" name="Рисунок 6" descr="Another alleged drug addict dies in custody | Dhaka Tribu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14884"/>
            <a:ext cx="2644140" cy="17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User\Downloads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285727"/>
            <a:ext cx="2162499" cy="41434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Рисунок 6" descr="Сотрудничество в сфере образования | avdet.or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3044186" cy="25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86116" y="571480"/>
            <a:ext cx="331558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Дякую за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увагу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857364"/>
            <a:ext cx="298940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Бажаю успіху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4527843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Над презентацією працювала:</a:t>
            </a:r>
          </a:p>
          <a:p>
            <a:r>
              <a:rPr lang="uk-UA" sz="2000" b="1" dirty="0" smtClean="0"/>
              <a:t>Бажан </a:t>
            </a:r>
            <a:r>
              <a:rPr lang="uk-UA" sz="2000" b="1" dirty="0" smtClean="0"/>
              <a:t>Т. І., вчитель правознавства</a:t>
            </a:r>
          </a:p>
          <a:p>
            <a:r>
              <a:rPr lang="uk-UA" sz="2000" b="1" dirty="0" smtClean="0"/>
              <a:t>ліцею № 17 </a:t>
            </a:r>
            <a:r>
              <a:rPr lang="ru-RU" sz="2000" b="1" dirty="0" smtClean="0"/>
              <a:t>«</a:t>
            </a:r>
            <a:r>
              <a:rPr lang="uk-UA" sz="2000" b="1" dirty="0" smtClean="0"/>
              <a:t>Вибір</a:t>
            </a:r>
            <a:r>
              <a:rPr lang="ru-RU" sz="2000" b="1" dirty="0" smtClean="0"/>
              <a:t>» </a:t>
            </a:r>
            <a:r>
              <a:rPr lang="uk-UA" sz="2000" b="1" dirty="0" smtClean="0"/>
              <a:t>імені М. Г. </a:t>
            </a:r>
            <a:r>
              <a:rPr lang="uk-UA" sz="2000" b="1" dirty="0" err="1" smtClean="0"/>
              <a:t>Неленя</a:t>
            </a:r>
            <a:endParaRPr lang="uk-UA" sz="2000" b="1" dirty="0" smtClean="0"/>
          </a:p>
          <a:p>
            <a:r>
              <a:rPr lang="uk-UA" sz="2000" b="1" dirty="0" smtClean="0"/>
              <a:t>міста </a:t>
            </a:r>
            <a:r>
              <a:rPr lang="uk-UA" sz="2000" b="1" dirty="0" smtClean="0"/>
              <a:t>Кременчука.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500042"/>
            <a:ext cx="453521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Над чим працюємо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428736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/>
              <a:t>Що таке юридична відповідальність.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Підстави юридичної відповідальності.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Цілі юридичної відповідальності.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Види юридичної відповідальності:</a:t>
            </a:r>
          </a:p>
          <a:p>
            <a:r>
              <a:rPr lang="uk-UA" sz="2000" b="1" dirty="0" smtClean="0"/>
              <a:t>      </a:t>
            </a:r>
            <a:r>
              <a:rPr lang="uk-UA" sz="2000" b="1" dirty="0" smtClean="0"/>
              <a:t>дисциплінарна відповідальність,</a:t>
            </a:r>
            <a:endParaRPr lang="uk-UA" sz="2000" b="1" dirty="0" smtClean="0"/>
          </a:p>
          <a:p>
            <a:r>
              <a:rPr lang="uk-UA" sz="2000" b="1" dirty="0" smtClean="0"/>
              <a:t>     </a:t>
            </a:r>
            <a:r>
              <a:rPr lang="uk-UA" sz="2000" b="1" dirty="0" smtClean="0"/>
              <a:t> </a:t>
            </a:r>
            <a:r>
              <a:rPr lang="uk-UA" sz="2000" b="1" dirty="0" smtClean="0"/>
              <a:t>адміністративна </a:t>
            </a:r>
            <a:r>
              <a:rPr lang="uk-UA" sz="2000" b="1" dirty="0" smtClean="0"/>
              <a:t>відповідальність,</a:t>
            </a:r>
            <a:endParaRPr lang="uk-UA" sz="2000" b="1" dirty="0" smtClean="0"/>
          </a:p>
          <a:p>
            <a:r>
              <a:rPr lang="uk-UA" sz="2000" b="1" dirty="0" smtClean="0"/>
              <a:t>      </a:t>
            </a:r>
            <a:r>
              <a:rPr lang="uk-UA" sz="2000" b="1" dirty="0" smtClean="0"/>
              <a:t>цивільно-правова відповідальність,</a:t>
            </a:r>
            <a:endParaRPr lang="uk-UA" sz="2000" b="1" dirty="0" smtClean="0"/>
          </a:p>
          <a:p>
            <a:r>
              <a:rPr lang="uk-UA" sz="2000" b="1" dirty="0" smtClean="0"/>
              <a:t>      </a:t>
            </a:r>
            <a:r>
              <a:rPr lang="uk-UA" sz="2000" b="1" dirty="0" smtClean="0"/>
              <a:t>кримінальна відповідальність,</a:t>
            </a:r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Мінімальний вік юридичної </a:t>
            </a:r>
            <a:r>
              <a:rPr lang="uk-UA" sz="2000" b="1" dirty="0" smtClean="0"/>
              <a:t>відповідальності.</a:t>
            </a:r>
            <a:endParaRPr lang="ru-RU" sz="2000" b="1" dirty="0" smtClean="0"/>
          </a:p>
        </p:txBody>
      </p:sp>
      <p:pic>
        <p:nvPicPr>
          <p:cNvPr id="5" name="Рисунок 4" descr="Вывод: Сегодня сушествует 4 теорий происхождения человека. Каждая из них имеет свои аргументы «за» и «против». Однако,нет ни одной,которая была единственно верной. Этот вопрос остается самым дискуссионным в современной науке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929198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4643446"/>
            <a:ext cx="6772110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Над чим роздумуємо.</a:t>
            </a:r>
          </a:p>
          <a:p>
            <a:r>
              <a:rPr lang="uk-UA" sz="2000" b="1" dirty="0" smtClean="0"/>
              <a:t>Як ви розумієте вислів: Покараний злочинець – це приклад</a:t>
            </a:r>
          </a:p>
          <a:p>
            <a:r>
              <a:rPr lang="uk-UA" sz="2000" b="1" dirty="0" smtClean="0"/>
              <a:t> для всіх  негідників, засуджений без вини – </a:t>
            </a:r>
          </a:p>
          <a:p>
            <a:r>
              <a:rPr lang="uk-UA" sz="2000" b="1" dirty="0" smtClean="0"/>
              <a:t>це питання совісті всіх чесних людей.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uk-UA" sz="2000" b="1" dirty="0" smtClean="0"/>
              <a:t>Жан де Лабрюйєр</a:t>
            </a:r>
            <a:endParaRPr lang="ru-RU" sz="2000" b="1" dirty="0" smtClean="0"/>
          </a:p>
        </p:txBody>
      </p:sp>
      <p:pic>
        <p:nvPicPr>
          <p:cNvPr id="7" name="Рисунок 6" descr="Результат пошуку зображень за запитом &quot;право&quot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2071702" cy="135254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66920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Що таке юридична відповідальність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78619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7861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Юридична відповідальність – це передбачене законом і  застосоване</a:t>
            </a:r>
          </a:p>
          <a:p>
            <a:r>
              <a:rPr lang="uk-UA" sz="2000" dirty="0" smtClean="0"/>
              <a:t>державними органами примусове обмеження або позбавлення </a:t>
            </a:r>
          </a:p>
          <a:p>
            <a:r>
              <a:rPr lang="uk-UA" sz="2000" dirty="0" smtClean="0"/>
              <a:t>правопорушника певних благ.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143512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714620"/>
            <a:ext cx="84513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Юридична відповідальність – завжди передбачена законом, завжди</a:t>
            </a:r>
          </a:p>
          <a:p>
            <a:r>
              <a:rPr lang="uk-UA" sz="2000" dirty="0" smtClean="0"/>
              <a:t>застосовується державними органами, завжди полягає у примусовому</a:t>
            </a:r>
          </a:p>
          <a:p>
            <a:r>
              <a:rPr lang="uk-UA" sz="2000" dirty="0" smtClean="0"/>
              <a:t> обмеженні або позбавленні правопорушника певних благ( матеріальних – </a:t>
            </a:r>
          </a:p>
          <a:p>
            <a:r>
              <a:rPr lang="uk-UA" sz="2000" dirty="0" smtClean="0"/>
              <a:t>зменшення або позбавлення майна, нематеріальних – позбавлення або </a:t>
            </a:r>
          </a:p>
          <a:p>
            <a:r>
              <a:rPr lang="uk-UA" sz="2000" dirty="0" smtClean="0"/>
              <a:t>обмеження волі, звільнення з роботи тощо).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072074"/>
            <a:ext cx="530670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Незнання законів не звільняє від юридичної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відповідальності.   Конституція України, ст. 68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Результат пошуку зображень за запитом &quot;право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72008"/>
            <a:ext cx="2939527" cy="1852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500042"/>
            <a:ext cx="608179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Підстави юридичної відповідальності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82300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Підстави юридичної відповідальності – це сукупність обставин, наявність </a:t>
            </a:r>
          </a:p>
          <a:p>
            <a:r>
              <a:rPr lang="uk-UA" sz="2000" dirty="0" smtClean="0"/>
              <a:t>яких робить відповідальність можливою та необхідною.</a:t>
            </a:r>
          </a:p>
          <a:p>
            <a:r>
              <a:rPr lang="uk-UA" sz="2000" dirty="0" smtClean="0"/>
              <a:t>Такими підставами є: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dirty="0" smtClean="0"/>
              <a:t>фактична підстава: </a:t>
            </a:r>
            <a:r>
              <a:rPr lang="uk-UA" sz="2000" dirty="0" smtClean="0"/>
              <a:t>факт скоєння правопорушення;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наявність норми права, що забороняє таку поведінку;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відсутність підстав звільнення від юридичної відповідальності;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dirty="0" smtClean="0"/>
              <a:t>юридична підстава: </a:t>
            </a:r>
            <a:r>
              <a:rPr lang="uk-UA" sz="2000" dirty="0" smtClean="0"/>
              <a:t>наявність рішення компетентного органу, яким </a:t>
            </a:r>
          </a:p>
          <a:p>
            <a:r>
              <a:rPr lang="uk-UA" sz="2000" dirty="0" smtClean="0"/>
              <a:t> визначається вид і міра державного впливу ( наприклад, вирок суду, </a:t>
            </a:r>
          </a:p>
          <a:p>
            <a:r>
              <a:rPr lang="uk-UA" sz="2000" dirty="0" smtClean="0"/>
              <a:t> наказ адміністрації тощо).</a:t>
            </a:r>
            <a:endParaRPr lang="ru-RU" sz="2000" dirty="0"/>
          </a:p>
        </p:txBody>
      </p:sp>
      <p:pic>
        <p:nvPicPr>
          <p:cNvPr id="7" name="Picture 6" descr="Житомирська РДА подала позов до суду на 100 тис. гривень » Сільське житт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57694"/>
            <a:ext cx="3286148" cy="2065316"/>
          </a:xfrm>
          <a:prstGeom prst="snip2DiagRect">
            <a:avLst/>
          </a:prstGeom>
          <a:noFill/>
        </p:spPr>
      </p:pic>
      <p:pic>
        <p:nvPicPr>
          <p:cNvPr id="9" name="Picture 2" descr="Як уникнути безпідставного штрафу за порушення карантину | Новини  Дивись.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3786214" cy="2132464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402715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Види юридичної відповідальності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000240"/>
            <a:ext cx="21155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кримінальна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dirty="0" smtClean="0"/>
              <a:t>адміністративна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dirty="0" smtClean="0"/>
              <a:t>дисциплінарна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матеріальна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000240"/>
            <a:ext cx="2714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000" dirty="0" smtClean="0"/>
              <a:t>цивільно-правова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фінансова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конституційна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000" dirty="0" smtClean="0"/>
              <a:t>міжнародно-правова.</a:t>
            </a:r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1285860"/>
            <a:ext cx="410240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Юридична відповідальність: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571876"/>
            <a:ext cx="8215370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      Принципи юридичної відповідальності відповідно до                                       законодавства України     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…</a:t>
            </a:r>
            <a:r>
              <a:rPr lang="uk-UA" sz="2000" dirty="0" smtClean="0"/>
              <a:t>Ніхто не може відповідати за діяння, які на час їх вчинення не визнавалися законом як правопорушення.   </a:t>
            </a:r>
          </a:p>
          <a:p>
            <a:r>
              <a:rPr lang="uk-UA" sz="2000" dirty="0" smtClean="0"/>
              <a:t>                                                                                   </a:t>
            </a:r>
            <a:r>
              <a:rPr lang="uk-UA" b="1" dirty="0" smtClean="0"/>
              <a:t>Стаття 58 Конституції України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Ніхто не може бути двічі притягнутий до юридичної відповідальності одного виду за одне і те саме правопорушення.                                                         </a:t>
            </a:r>
          </a:p>
          <a:p>
            <a:r>
              <a:rPr lang="uk-UA" sz="2000" dirty="0" smtClean="0"/>
              <a:t>Юридична відповідальність особи має індивідуальний характер.</a:t>
            </a:r>
          </a:p>
          <a:p>
            <a:r>
              <a:rPr lang="uk-UA" sz="2000" dirty="0" smtClean="0"/>
              <a:t>                                                                                    </a:t>
            </a:r>
            <a:r>
              <a:rPr lang="uk-UA" b="1" dirty="0" smtClean="0"/>
              <a:t>Стаття 61 Конституції України</a:t>
            </a:r>
            <a:endParaRPr lang="ru-RU" b="1" dirty="0"/>
          </a:p>
        </p:txBody>
      </p:sp>
      <p:pic>
        <p:nvPicPr>
          <p:cNvPr id="12" name="Рисунок 11" descr="Результат пошуку зображень за запитом &quot;право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714512" cy="107157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05967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Цілі юридичної відповідальності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Результат пошуку зображень за запитом &quot;право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857760"/>
            <a:ext cx="2368023" cy="15668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143512"/>
            <a:ext cx="554934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Будь - яка розумна людина карає не тому, що 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була здійснена провина,але для того, щоб вона </a:t>
            </a: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не здійснювалась надалі.                         Сенека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428736"/>
            <a:ext cx="81825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Недопускання вчинення іншого правопорушення особою, яка</a:t>
            </a:r>
          </a:p>
          <a:p>
            <a:r>
              <a:rPr lang="uk-UA" sz="2000" dirty="0" smtClean="0"/>
              <a:t>  вже вчинила  правопорушення (спеціальна превенція).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Недопускання протиправної поведінки інших осіб (загальна превенція).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Покарання винного, відшкодування збитків, завданих протиправним</a:t>
            </a:r>
          </a:p>
          <a:p>
            <a:r>
              <a:rPr lang="uk-UA" sz="2000" dirty="0" smtClean="0"/>
              <a:t>  діянням.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Перевиховання особи, яка вчинила правопорушення, в дусі поваги до</a:t>
            </a:r>
          </a:p>
          <a:p>
            <a:r>
              <a:rPr lang="uk-UA" sz="2000" dirty="0" smtClean="0"/>
              <a:t>  закону.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Створення правопорушнику умов до повернення його до нормального</a:t>
            </a:r>
          </a:p>
          <a:p>
            <a:r>
              <a:rPr lang="uk-UA" sz="2000" dirty="0" smtClean="0"/>
              <a:t>  життя в суспільстві.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26665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Адміністративна відповідальність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Адміністративна відповідальність – це відповідальність громадян та </a:t>
            </a:r>
          </a:p>
          <a:p>
            <a:r>
              <a:rPr lang="uk-UA" sz="2000" dirty="0" smtClean="0"/>
              <a:t>службових осіб за вчинені ними адміністративні правопорушення.</a:t>
            </a:r>
          </a:p>
          <a:p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Настає за діяння, яке посягає на державний або громадський порядок,</a:t>
            </a:r>
          </a:p>
          <a:p>
            <a:r>
              <a:rPr lang="uk-UA" sz="2000" dirty="0" smtClean="0"/>
              <a:t> власність, права і свободи громадян, встановлений порядок управління,</a:t>
            </a:r>
          </a:p>
          <a:p>
            <a:r>
              <a:rPr lang="uk-UA" sz="2000" dirty="0" smtClean="0"/>
              <a:t>за яке законодавством передбачено адміністративну відповідальність.</a:t>
            </a:r>
          </a:p>
          <a:p>
            <a:r>
              <a:rPr lang="uk-UA" sz="2000" dirty="0" smtClean="0"/>
              <a:t>Наприклад: за порушення правил дорожнього руху, правил пожежної безпеки, санітарних норм, полювання, за несвоєчасне отримання паспорта</a:t>
            </a:r>
          </a:p>
          <a:p>
            <a:r>
              <a:rPr lang="uk-UA" sz="2000" dirty="0" smtClean="0"/>
              <a:t>настає адміністративна відповідальність.</a:t>
            </a:r>
            <a:endParaRPr lang="ru-RU" sz="2000" dirty="0"/>
          </a:p>
        </p:txBody>
      </p:sp>
      <p:pic>
        <p:nvPicPr>
          <p:cNvPr id="6" name="Picture 2" descr="C:\Users\User\Downloads\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57694"/>
            <a:ext cx="3546537" cy="2143140"/>
          </a:xfrm>
          <a:prstGeom prst="snip2DiagRect">
            <a:avLst/>
          </a:prstGeom>
          <a:noFill/>
        </p:spPr>
      </p:pic>
      <p:pic>
        <p:nvPicPr>
          <p:cNvPr id="9" name="Picture 2" descr="Уряд пропонує посилити покарання за порушення правил пожежної безпе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3672794" cy="2152663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428604"/>
            <a:ext cx="603402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Дисциплінарна відповідальність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428868"/>
            <a:ext cx="528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Накладає </a:t>
            </a:r>
            <a:r>
              <a:rPr lang="uk-UA" sz="2000" dirty="0" smtClean="0"/>
              <a:t>дисциплінарні стягнення  адміністрація підприємства,  установи, організації.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Згідно Кодексу законів про працю України є два види дисциплінарних стягнень: догана, звільнення з роботи.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 разі завдання працівником  матеріальної шкоди підприємству, </a:t>
            </a:r>
            <a:r>
              <a:rPr lang="uk-UA" sz="2000" dirty="0" smtClean="0"/>
              <a:t>організації  </a:t>
            </a:r>
            <a:r>
              <a:rPr lang="uk-UA" sz="2000" dirty="0" smtClean="0"/>
              <a:t>(пошкоджено обладнання, зіпсовано матеріал) настає </a:t>
            </a:r>
          </a:p>
          <a:p>
            <a:r>
              <a:rPr lang="uk-UA" sz="2000" b="1" dirty="0" smtClean="0"/>
              <a:t>матеріальна відповідальність</a:t>
            </a:r>
            <a:r>
              <a:rPr lang="uk-UA" sz="2000" dirty="0" smtClean="0"/>
              <a:t> – відшкодування завданої шкоди в межах</a:t>
            </a:r>
          </a:p>
          <a:p>
            <a:r>
              <a:rPr lang="uk-UA" sz="2000" dirty="0" smtClean="0"/>
              <a:t>встановлених законодавством.</a:t>
            </a:r>
            <a:endParaRPr lang="ru-RU" sz="2000" dirty="0"/>
          </a:p>
        </p:txBody>
      </p:sp>
      <p:pic>
        <p:nvPicPr>
          <p:cNvPr id="6" name="Picture 4" descr="http://lawyerblog.odb.poltava.ua/wp-content/uploads/2018/03/%D0%9A%D0%97%D0%9F%D0%9F%D0%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1428759" cy="170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вільнення з ініціативи роботодавця - Я – Бухгалтер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29322" y="4357694"/>
            <a:ext cx="2714644" cy="2076451"/>
          </a:xfrm>
          <a:prstGeom prst="snip2DiagRect">
            <a:avLst/>
          </a:prstGeom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3108" y="1142984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Дисциплінарна відповідальність </a:t>
            </a:r>
            <a:r>
              <a:rPr lang="uk-UA" sz="2000" dirty="0" smtClean="0"/>
              <a:t>настає в разі невиконання або неналежного виконання працівником своїх трудових обов’язків за наявності вини працівника.</a:t>
            </a:r>
          </a:p>
        </p:txBody>
      </p:sp>
      <p:pic>
        <p:nvPicPr>
          <p:cNvPr id="9" name="Рисунок 8" descr="Держпраці: відповідальність за порушення трудової дисциплін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500306"/>
            <a:ext cx="2714644" cy="142876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59170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Цивільно - правова відповідальність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6" descr="http://lawyerblog.odb.poltava.ua/wp-content/uploads/2018/03/%D0%A6%D0%9A%D0%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428760" cy="1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1214422"/>
            <a:ext cx="6786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Цивільно - правова відповідальність – це відповідальність</a:t>
            </a:r>
          </a:p>
          <a:p>
            <a:r>
              <a:rPr lang="uk-UA" sz="2000" dirty="0" smtClean="0"/>
              <a:t> громадян та організацій, яка носить майновий характер, що </a:t>
            </a:r>
          </a:p>
          <a:p>
            <a:r>
              <a:rPr lang="uk-UA" sz="2000" dirty="0" smtClean="0"/>
              <a:t>виникає в результаті неправомірних дій, невиконання </a:t>
            </a:r>
          </a:p>
          <a:p>
            <a:r>
              <a:rPr lang="uk-UA" sz="2000" dirty="0" smtClean="0"/>
              <a:t>договорів, заподіяння майнової чи немайнової шкоди.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857496"/>
            <a:ext cx="8142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Як правило, така відповідальність настає при наявності вини.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Але є випадки, коли відповідальність настає і без вини (шкода, завдана</a:t>
            </a:r>
          </a:p>
          <a:p>
            <a:r>
              <a:rPr lang="uk-UA" sz="2000" dirty="0" smtClean="0"/>
              <a:t>  джерелом підвищеної небезпеки, шкода нанесена друкуванням </a:t>
            </a:r>
          </a:p>
          <a:p>
            <a:r>
              <a:rPr lang="uk-UA" sz="2000" dirty="0" smtClean="0"/>
              <a:t>  недостовірної інформації).</a:t>
            </a:r>
            <a:endParaRPr lang="ru-RU" sz="2000" dirty="0"/>
          </a:p>
        </p:txBody>
      </p:sp>
      <p:pic>
        <p:nvPicPr>
          <p:cNvPr id="9" name="Рисунок 8" descr="https://media.mycredit.ua/assets/images/blog/2019/april/confiskaci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4500594" cy="207167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sup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57694"/>
            <a:ext cx="3143272" cy="2071702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1367</Words>
  <Application>Microsoft Office PowerPoint</Application>
  <PresentationFormat>Экран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168</cp:revision>
  <dcterms:created xsi:type="dcterms:W3CDTF">2020-11-15T10:46:33Z</dcterms:created>
  <dcterms:modified xsi:type="dcterms:W3CDTF">2020-11-29T11:33:38Z</dcterms:modified>
</cp:coreProperties>
</file>