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AA76-39B3-4220-86B5-C45845710CC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764-7799-496E-8B49-25DB920B96D9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AA76-39B3-4220-86B5-C45845710CC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764-7799-496E-8B49-25DB920B96D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AA76-39B3-4220-86B5-C45845710CC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764-7799-496E-8B49-25DB920B96D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AA76-39B3-4220-86B5-C45845710CC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764-7799-496E-8B49-25DB920B96D9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AA76-39B3-4220-86B5-C45845710CC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764-7799-496E-8B49-25DB920B96D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AA76-39B3-4220-86B5-C45845710CC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764-7799-496E-8B49-25DB920B96D9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AA76-39B3-4220-86B5-C45845710CC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764-7799-496E-8B49-25DB920B96D9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AA76-39B3-4220-86B5-C45845710CC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764-7799-496E-8B49-25DB920B96D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AA76-39B3-4220-86B5-C45845710CC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764-7799-496E-8B49-25DB920B96D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AA76-39B3-4220-86B5-C45845710CC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764-7799-496E-8B49-25DB920B96D9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AA76-39B3-4220-86B5-C45845710CC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1764-7799-496E-8B49-25DB920B96D9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DAA76-39B3-4220-86B5-C45845710CC8}" type="datetimeFigureOut">
              <a:rPr lang="uk-UA" smtClean="0"/>
              <a:t>02.11.2022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801764-7799-496E-8B49-25DB920B96D9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future.biz/index.php?title=%D0%9C%D0%BD%D0%BE%D0%B3%D0%BE%D1%87%D0%BB%D0%B5%D0%BD%D0%B8._%D0%9F%D0%BE%D0%B2%D0%BD%D1%96_%D1%83%D1%80%D0%BE%D0%BA%D0%B8" TargetMode="External"/><Relationship Id="rId2" Type="http://schemas.openxmlformats.org/officeDocument/2006/relationships/hyperlink" Target="https://edufuture.biz/index.php?title=%D0%A0%D0%BE%D0%B7%D0%BA%D0%BB%D0%B0%D0%B4_%D0%BC%D0%BD%D0%BE%D0%B3%D0%BE%D1%87%D0%BB%D0%B5%D0%BD%D1%96%D0%B2_%D0%BD%D0%B0_%D0%BC%D0%BD%D0%BE%D0%B6%D0%BD%D0%B8%D0%BA%D0%B8._%D0%A1%D0%BF%D0%BE%D1%81%D1%96%D0%B1_%D0%B3%D1%80%D1%83%D0%BF%D1%83%D0%B2%D0%B0%D0%BD%D0%BD%D1%8F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5" y="16037"/>
            <a:ext cx="9127246" cy="681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7130653" cy="882119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Алгебра 7 клас</a:t>
            </a:r>
            <a:endParaRPr lang="uk-UA" sz="3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920880" cy="3872721"/>
          </a:xfrm>
        </p:spPr>
        <p:txBody>
          <a:bodyPr/>
          <a:lstStyle/>
          <a:p>
            <a:pPr marL="182880" indent="0">
              <a:buNone/>
            </a:pP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916807" y="692696"/>
            <a:ext cx="804768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Розкладання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многочлена </a:t>
            </a:r>
          </a:p>
          <a:p>
            <a:pPr algn="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множники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способом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групування</a:t>
            </a:r>
            <a:endParaRPr lang="uk-U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8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172648"/>
            <a:ext cx="8928992" cy="4352696"/>
          </a:xfrm>
        </p:spPr>
        <p:txBody>
          <a:bodyPr/>
          <a:lstStyle/>
          <a:p>
            <a:pPr marL="0" indent="0" algn="l">
              <a:buNone/>
            </a:pPr>
            <a:r>
              <a:rPr lang="uk-UA" b="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 2) </a:t>
            </a:r>
            <a:r>
              <a:rPr lang="en-US" b="0" dirty="0" smtClean="0">
                <a:solidFill>
                  <a:srgbClr val="76A900"/>
                </a:solidFill>
                <a:effectLst/>
                <a:latin typeface="Arial Black" pitchFamily="34" charset="0"/>
              </a:rPr>
              <a:t>5x</a:t>
            </a:r>
            <a:r>
              <a:rPr lang="en-US" b="0" dirty="0">
                <a:solidFill>
                  <a:srgbClr val="76A900"/>
                </a:solidFill>
                <a:effectLst/>
                <a:latin typeface="Arial Black" pitchFamily="34" charset="0"/>
              </a:rPr>
              <a:t>−12z(x−y)−5y</a:t>
            </a:r>
            <a:r>
              <a:rPr lang="en-US" b="0" dirty="0" smtClean="0">
                <a:solidFill>
                  <a:srgbClr val="4E4E3F"/>
                </a:solidFill>
                <a:effectLst/>
                <a:latin typeface="Arial Black" pitchFamily="34" charset="0"/>
              </a:rPr>
              <a:t>.</a:t>
            </a:r>
            <a:r>
              <a:rPr lang="uk-UA" b="0" dirty="0" smtClean="0">
                <a:solidFill>
                  <a:srgbClr val="4E4E3F"/>
                </a:solidFill>
                <a:effectLst/>
                <a:latin typeface="Arial Black" pitchFamily="34" charset="0"/>
              </a:rPr>
              <a:t/>
            </a:r>
            <a:br>
              <a:rPr lang="uk-UA" b="0" dirty="0" smtClean="0">
                <a:solidFill>
                  <a:srgbClr val="4E4E3F"/>
                </a:solidFill>
                <a:effectLst/>
                <a:latin typeface="Arial Black" pitchFamily="34" charset="0"/>
              </a:rPr>
            </a:br>
            <a:r>
              <a:rPr lang="en-US" b="0" dirty="0">
                <a:solidFill>
                  <a:srgbClr val="4E4E3F"/>
                </a:solidFill>
                <a:effectLst/>
                <a:latin typeface="Arial Black" pitchFamily="34" charset="0"/>
              </a:rPr>
              <a:t/>
            </a:r>
            <a:br>
              <a:rPr lang="en-US" b="0" dirty="0">
                <a:solidFill>
                  <a:srgbClr val="4E4E3F"/>
                </a:solidFill>
                <a:effectLst/>
                <a:latin typeface="Arial Black" pitchFamily="34" charset="0"/>
              </a:rPr>
            </a:br>
            <a:r>
              <a:rPr lang="uk-UA" b="0" dirty="0">
                <a:solidFill>
                  <a:srgbClr val="4E4E3F"/>
                </a:solidFill>
                <a:effectLst/>
                <a:latin typeface="Arial Black" pitchFamily="34" charset="0"/>
              </a:rPr>
              <a:t>Розв'язання:</a:t>
            </a:r>
            <a:br>
              <a:rPr lang="uk-UA" b="0" dirty="0">
                <a:solidFill>
                  <a:srgbClr val="4E4E3F"/>
                </a:solidFill>
                <a:effectLst/>
                <a:latin typeface="Arial Black" pitchFamily="34" charset="0"/>
              </a:rPr>
            </a:br>
            <a:r>
              <a:rPr lang="uk-UA" b="0" dirty="0">
                <a:solidFill>
                  <a:srgbClr val="76A900"/>
                </a:solidFill>
                <a:effectLst/>
                <a:latin typeface="Arial Black" pitchFamily="34" charset="0"/>
              </a:rPr>
              <a:t>5</a:t>
            </a:r>
            <a:r>
              <a:rPr lang="en-US" b="0" dirty="0">
                <a:solidFill>
                  <a:srgbClr val="FF0000"/>
                </a:solidFill>
                <a:effectLst/>
                <a:latin typeface="Arial Black" pitchFamily="34" charset="0"/>
              </a:rPr>
              <a:t>x</a:t>
            </a:r>
            <a:r>
              <a:rPr lang="en-US" b="0" dirty="0">
                <a:solidFill>
                  <a:srgbClr val="76A900"/>
                </a:solidFill>
                <a:effectLst/>
                <a:latin typeface="Arial Black" pitchFamily="34" charset="0"/>
              </a:rPr>
              <a:t>−</a:t>
            </a:r>
            <a:r>
              <a:rPr lang="en-US" b="0" dirty="0" smtClean="0">
                <a:solidFill>
                  <a:srgbClr val="76A900"/>
                </a:solidFill>
                <a:effectLst/>
                <a:latin typeface="Arial Black" pitchFamily="34" charset="0"/>
              </a:rPr>
              <a:t>12z</a:t>
            </a:r>
            <a:r>
              <a:rPr lang="en-US" b="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(x</a:t>
            </a:r>
            <a:r>
              <a:rPr lang="en-US" b="0" dirty="0">
                <a:solidFill>
                  <a:srgbClr val="FF0000"/>
                </a:solidFill>
                <a:effectLst/>
                <a:latin typeface="Arial Black" pitchFamily="34" charset="0"/>
              </a:rPr>
              <a:t>−y</a:t>
            </a:r>
            <a:r>
              <a:rPr lang="en-US" b="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)</a:t>
            </a:r>
            <a:r>
              <a:rPr lang="en-US" b="0" dirty="0" smtClean="0">
                <a:solidFill>
                  <a:srgbClr val="76A900"/>
                </a:solidFill>
                <a:effectLst/>
                <a:latin typeface="Arial Black" pitchFamily="34" charset="0"/>
              </a:rPr>
              <a:t>−5</a:t>
            </a:r>
            <a:r>
              <a:rPr lang="en-US" b="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y</a:t>
            </a:r>
            <a:r>
              <a:rPr lang="en-US" b="0" dirty="0" smtClean="0">
                <a:solidFill>
                  <a:srgbClr val="76A900"/>
                </a:solidFill>
                <a:effectLst/>
                <a:latin typeface="Arial Black" pitchFamily="34" charset="0"/>
              </a:rPr>
              <a:t>=</a:t>
            </a:r>
            <a:r>
              <a:rPr lang="en-US" b="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5x</a:t>
            </a:r>
            <a:r>
              <a:rPr lang="en-US" b="0" dirty="0">
                <a:solidFill>
                  <a:srgbClr val="FF0000"/>
                </a:solidFill>
                <a:effectLst/>
                <a:latin typeface="Arial Black" pitchFamily="34" charset="0"/>
              </a:rPr>
              <a:t>−5y</a:t>
            </a:r>
            <a:r>
              <a:rPr lang="en-US" b="0" dirty="0">
                <a:solidFill>
                  <a:srgbClr val="76A900"/>
                </a:solidFill>
                <a:effectLst/>
                <a:latin typeface="Arial Black" pitchFamily="34" charset="0"/>
              </a:rPr>
              <a:t>−</a:t>
            </a:r>
            <a:r>
              <a:rPr lang="en-US" b="0" dirty="0" smtClean="0">
                <a:solidFill>
                  <a:srgbClr val="76A900"/>
                </a:solidFill>
                <a:effectLst/>
                <a:latin typeface="Arial Black" pitchFamily="34" charset="0"/>
              </a:rPr>
              <a:t>12z</a:t>
            </a:r>
            <a:r>
              <a:rPr lang="en-US" b="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(x</a:t>
            </a:r>
            <a:r>
              <a:rPr lang="en-US" b="0" dirty="0">
                <a:solidFill>
                  <a:srgbClr val="FF0000"/>
                </a:solidFill>
                <a:effectLst/>
                <a:latin typeface="Arial Black" pitchFamily="34" charset="0"/>
              </a:rPr>
              <a:t>−y</a:t>
            </a:r>
            <a:r>
              <a:rPr lang="en-US" b="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)</a:t>
            </a:r>
            <a:r>
              <a:rPr lang="en-US" b="0" dirty="0" smtClean="0">
                <a:solidFill>
                  <a:srgbClr val="76A900"/>
                </a:solidFill>
                <a:effectLst/>
                <a:latin typeface="Arial Black" pitchFamily="34" charset="0"/>
              </a:rPr>
              <a:t>=5</a:t>
            </a:r>
            <a:r>
              <a:rPr lang="en-US" b="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(x</a:t>
            </a:r>
            <a:r>
              <a:rPr lang="en-US" b="0" dirty="0">
                <a:solidFill>
                  <a:srgbClr val="FF0000"/>
                </a:solidFill>
                <a:effectLst/>
                <a:latin typeface="Arial Black" pitchFamily="34" charset="0"/>
              </a:rPr>
              <a:t>−y</a:t>
            </a:r>
            <a:r>
              <a:rPr lang="en-US" b="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)</a:t>
            </a:r>
            <a:r>
              <a:rPr lang="en-US" b="0" dirty="0" smtClean="0">
                <a:solidFill>
                  <a:srgbClr val="76A900"/>
                </a:solidFill>
                <a:effectLst/>
                <a:latin typeface="Arial Black" pitchFamily="34" charset="0"/>
              </a:rPr>
              <a:t>−12z</a:t>
            </a:r>
            <a:r>
              <a:rPr lang="en-US" b="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(x</a:t>
            </a:r>
            <a:r>
              <a:rPr lang="en-US" b="0" dirty="0">
                <a:solidFill>
                  <a:srgbClr val="FF0000"/>
                </a:solidFill>
                <a:effectLst/>
                <a:latin typeface="Arial Black" pitchFamily="34" charset="0"/>
              </a:rPr>
              <a:t>−y</a:t>
            </a:r>
            <a:r>
              <a:rPr lang="en-US" b="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)</a:t>
            </a:r>
            <a:r>
              <a:rPr lang="en-US" b="0" dirty="0" smtClean="0">
                <a:solidFill>
                  <a:srgbClr val="76A900"/>
                </a:solidFill>
                <a:effectLst/>
                <a:latin typeface="Arial Black" pitchFamily="34" charset="0"/>
              </a:rPr>
              <a:t>=</a:t>
            </a:r>
            <a:r>
              <a:rPr lang="en-US" b="0" dirty="0">
                <a:solidFill>
                  <a:srgbClr val="4E4E3F"/>
                </a:solidFill>
                <a:effectLst/>
                <a:latin typeface="Arial Black" pitchFamily="34" charset="0"/>
              </a:rPr>
              <a:t/>
            </a:r>
            <a:br>
              <a:rPr lang="en-US" b="0" dirty="0">
                <a:solidFill>
                  <a:srgbClr val="4E4E3F"/>
                </a:solidFill>
                <a:effectLst/>
                <a:latin typeface="Arial Black" pitchFamily="34" charset="0"/>
              </a:rPr>
            </a:br>
            <a:r>
              <a:rPr lang="en-US" b="0" dirty="0" smtClean="0">
                <a:solidFill>
                  <a:srgbClr val="76A900"/>
                </a:solidFill>
                <a:effectLst/>
                <a:latin typeface="Arial Black" pitchFamily="34" charset="0"/>
              </a:rPr>
              <a:t>=</a:t>
            </a:r>
            <a:r>
              <a:rPr lang="en-US" b="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(</a:t>
            </a:r>
            <a:r>
              <a:rPr lang="en-US" b="0" dirty="0">
                <a:solidFill>
                  <a:srgbClr val="FF0000"/>
                </a:solidFill>
                <a:effectLst/>
                <a:latin typeface="Arial Black" pitchFamily="34" charset="0"/>
              </a:rPr>
              <a:t>x−y</a:t>
            </a:r>
            <a:r>
              <a:rPr lang="en-US" b="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)</a:t>
            </a:r>
            <a:r>
              <a:rPr lang="en-US" b="0" dirty="0" smtClean="0">
                <a:solidFill>
                  <a:srgbClr val="76A900"/>
                </a:solidFill>
                <a:effectLst/>
                <a:latin typeface="Arial Black" pitchFamily="34" charset="0"/>
              </a:rPr>
              <a:t>(</a:t>
            </a:r>
            <a:r>
              <a:rPr lang="en-US" b="0" dirty="0">
                <a:solidFill>
                  <a:srgbClr val="76A900"/>
                </a:solidFill>
                <a:effectLst/>
                <a:latin typeface="Arial Black" pitchFamily="34" charset="0"/>
              </a:rPr>
              <a:t>5−12z)</a:t>
            </a:r>
            <a:r>
              <a:rPr lang="en-US" b="0" dirty="0">
                <a:solidFill>
                  <a:srgbClr val="4E4E3F"/>
                </a:solidFill>
                <a:effectLst/>
                <a:latin typeface="Open Sans"/>
              </a:rPr>
              <a:t/>
            </a:r>
            <a:br>
              <a:rPr lang="en-US" b="0" dirty="0">
                <a:solidFill>
                  <a:srgbClr val="4E4E3F"/>
                </a:solidFill>
                <a:effectLst/>
                <a:latin typeface="Open Sans"/>
              </a:rPr>
            </a:br>
            <a:r>
              <a:rPr lang="en-US" b="0" dirty="0">
                <a:solidFill>
                  <a:srgbClr val="4E4E3F"/>
                </a:solidFill>
                <a:effectLst/>
                <a:latin typeface="Open Sans"/>
              </a:rPr>
              <a:t> </a:t>
            </a:r>
            <a:br>
              <a:rPr lang="en-US" b="0" dirty="0">
                <a:solidFill>
                  <a:srgbClr val="4E4E3F"/>
                </a:solidFill>
                <a:effectLst/>
                <a:latin typeface="Open Sans"/>
              </a:rPr>
            </a:b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65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251520" y="-35815"/>
                <a:ext cx="8640960" cy="7046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uk-UA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uk-UA" sz="3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kumimoji="0" lang="uk-UA" sz="3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р</m:t>
                        </m:r>
                      </m:e>
                      <m:sup>
                        <m:r>
                          <a:rPr kumimoji="0" lang="uk-UA" sz="3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p>
                    </m:sSup>
                    <m:r>
                      <a:rPr kumimoji="0" lang="uk-UA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 −6</m:t>
                    </m:r>
                  </m:oMath>
                </a14:m>
                <a:r>
                  <a:rPr lang="uk-UA" sz="3600" dirty="0" smtClean="0">
                    <a:solidFill>
                      <a:srgbClr val="FF0000"/>
                    </a:solidFill>
                    <a:latin typeface="Arial Black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k-UA" sz="36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р</m:t>
                        </m:r>
                      </m:e>
                      <m:sup>
                        <m:r>
                          <a:rPr lang="uk-UA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uk-UA" sz="3600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uk-UA" sz="3600" b="0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у</m:t>
                    </m:r>
                    <m:r>
                      <a:rPr lang="uk-UA" sz="3600" b="0" i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+2</m:t>
                    </m:r>
                  </m:oMath>
                </a14:m>
                <a:r>
                  <a:rPr lang="uk-UA" sz="3600" dirty="0" smtClean="0">
                    <a:solidFill>
                      <a:srgbClr val="FF0000"/>
                    </a:solidFill>
                    <a:latin typeface="Arial Black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3600" b="0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р</m:t>
                    </m:r>
                    <m:r>
                      <a:rPr lang="uk-UA" sz="3600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uk-UA" sz="3600" b="0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у−12</m:t>
                    </m:r>
                    <m:r>
                      <a:rPr lang="uk-UA" sz="3600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sSup>
                      <m:sSupPr>
                        <m:ctrlPr>
                          <a:rPr lang="uk-UA" sz="36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k-UA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у</m:t>
                        </m:r>
                      </m:e>
                      <m:sup>
                        <m:r>
                          <a:rPr lang="uk-UA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uk-UA" sz="2800" b="0" i="0" u="none" strike="noStrike" cap="none" normalizeH="0" baseline="0" dirty="0" smtClean="0">
                    <a:ln>
                      <a:noFill/>
                    </a:ln>
                    <a:solidFill>
                      <a:srgbClr val="4E4E3F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.</a:t>
                </a:r>
                <a:endParaRPr kumimoji="0" lang="uk-UA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800" b="0" i="0" u="none" strike="noStrike" cap="none" normalizeH="0" baseline="0" dirty="0" smtClean="0">
                    <a:ln>
                      <a:noFill/>
                    </a:ln>
                    <a:solidFill>
                      <a:srgbClr val="4E4E3F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Розв'язання: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2800" b="0" i="0" u="none" strike="noStrike" cap="none" normalizeH="0" baseline="0" dirty="0" smtClean="0">
                    <a:ln>
                      <a:noFill/>
                    </a:ln>
                    <a:solidFill>
                      <a:srgbClr val="4E4E3F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Згрупуємо доданки таким чином: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k-UA" sz="32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р</m:t>
                        </m:r>
                      </m:e>
                      <m:sup>
                        <m:r>
                          <a:rPr lang="uk-UA" sz="32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p>
                    </m:sSup>
                    <m:r>
                      <a:rPr lang="uk-UA" sz="3200" b="0" i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k-UA" sz="320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6</m:t>
                    </m:r>
                  </m:oMath>
                </a14:m>
                <a:r>
                  <a:rPr lang="uk-UA" sz="3200" dirty="0">
                    <a:solidFill>
                      <a:srgbClr val="FF0000"/>
                    </a:solidFill>
                    <a:latin typeface="Arial Black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k-UA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uk-UA" sz="32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р</m:t>
                        </m:r>
                      </m:e>
                      <m:sup>
                        <m:r>
                          <a:rPr lang="uk-UA" sz="32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uk-UA" sz="3200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у</m:t>
                    </m:r>
                    <m:r>
                      <a:rPr lang="uk-UA" sz="3200" b="0" i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k-UA" sz="320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2</m:t>
                    </m:r>
                    <m:r>
                      <a:rPr lang="uk-UA" sz="3200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р</m:t>
                    </m:r>
                    <m:r>
                      <a:rPr lang="uk-UA" sz="3200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uk-UA" sz="3200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у−12</m:t>
                    </m:r>
                    <m:r>
                      <a:rPr lang="uk-UA" sz="3200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sSup>
                      <m:sSupPr>
                        <m:ctrlPr>
                          <a:rPr lang="uk-UA" sz="32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k-UA" sz="32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у</m:t>
                        </m:r>
                      </m:e>
                      <m:sup>
                        <m:r>
                          <a:rPr lang="uk-UA" sz="32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uk-UA" sz="3200" b="0" i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uk-UA" sz="3200" b="0" i="0" dirty="0" smtClean="0">
                  <a:solidFill>
                    <a:srgbClr val="FF0000"/>
                  </a:solidFill>
                  <a:latin typeface="Cambria Math"/>
                  <a:cs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uk-UA" sz="3200" b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uk-UA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kumimoji="0" lang="uk-UA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kumimoji="0" lang="uk-UA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р</m:t>
                        </m:r>
                      </m:e>
                      <m:sup>
                        <m:r>
                          <a:rPr kumimoji="0" lang="uk-UA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p>
                    </m:sSup>
                    <m:r>
                      <a:rPr kumimoji="0" lang="uk-U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mbria Math"/>
                        <a:cs typeface="Arial" pitchFamily="34" charset="0"/>
                      </a:rPr>
                      <m:t> −6</m:t>
                    </m:r>
                    <m:r>
                      <m:rPr>
                        <m:nor/>
                      </m:rPr>
                      <a:rPr lang="uk-UA" sz="3200" dirty="0" smtClean="0">
                        <a:solidFill>
                          <a:srgbClr val="7030A0"/>
                        </a:solidFill>
                        <a:latin typeface="Arial Black" pitchFamily="34" charset="0"/>
                        <a:cs typeface="Arial" pitchFamily="34" charset="0"/>
                      </a:rPr>
                      <m:t> </m:t>
                    </m:r>
                    <m:sSup>
                      <m:sSupPr>
                        <m:ctrlPr>
                          <a:rPr lang="uk-UA" sz="3200" i="1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k-UA" sz="3200" i="1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р</m:t>
                        </m:r>
                      </m:e>
                      <m:sup>
                        <m:r>
                          <a:rPr lang="uk-UA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uk-UA" sz="3200" b="0" i="1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у</m:t>
                    </m:r>
                    <m:r>
                      <a:rPr lang="uk-UA" sz="3200" b="0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  <m:r>
                      <a:rPr lang="uk-UA" sz="3200" b="0" i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+(</m:t>
                    </m:r>
                    <m:r>
                      <a:rPr lang="uk-UA" sz="3200" b="0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uk-UA" sz="3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Arial Black" pitchFamily="34" charset="0"/>
                        <a:cs typeface="Arial" pitchFamily="34" charset="0"/>
                      </a:rPr>
                      <m:t> </m:t>
                    </m:r>
                    <m:r>
                      <a:rPr lang="uk-UA" sz="32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р</m:t>
                    </m:r>
                    <m:r>
                      <a:rPr lang="uk-UA" sz="32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uk-UA" sz="32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у−12</m:t>
                    </m:r>
                    <m:sSup>
                      <m:sSupPr>
                        <m:ctrlPr>
                          <a:rPr lang="uk-UA" sz="3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k-UA" sz="3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у</m:t>
                        </m:r>
                      </m:e>
                      <m:sup>
                        <m:r>
                          <a:rPr lang="uk-UA" sz="32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uk-UA" sz="3200" b="0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  <m:r>
                      <a:rPr lang="uk-UA" sz="3200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uk-UA" sz="3200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uk-UA" sz="2800" b="0" i="0" u="none" strike="noStrike" cap="none" normalizeH="0" baseline="0" dirty="0" smtClean="0">
                    <a:ln>
                      <a:noFill/>
                    </a:ln>
                    <a:solidFill>
                      <a:srgbClr val="4E4E3F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У першій групі винесемо за дужку спільний множник </a:t>
                </a:r>
                <a:r>
                  <a:rPr lang="uk-UA" sz="3200" dirty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k-UA" sz="32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uk-UA" sz="32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р</m:t>
                        </m:r>
                      </m:e>
                      <m:sup>
                        <m:r>
                          <a:rPr lang="uk-UA" sz="32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kumimoji="0" lang="uk-UA" sz="2800" b="0" i="0" u="none" strike="noStrike" cap="none" normalizeH="0" baseline="0" dirty="0" smtClean="0">
                    <a:ln>
                      <a:noFill/>
                    </a:ln>
                    <a:solidFill>
                      <a:srgbClr val="4E4E3F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, у другій</a:t>
                </a:r>
                <a:r>
                  <a:rPr kumimoji="0" lang="uk-UA" sz="2800" b="0" i="0" u="none" strike="noStrike" cap="none" normalizeH="0" dirty="0" smtClean="0">
                    <a:ln>
                      <a:noFill/>
                    </a:ln>
                    <a:solidFill>
                      <a:srgbClr val="4E4E3F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320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2</m:t>
                    </m:r>
                    <m:r>
                      <a:rPr lang="uk-UA" sz="3200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 у</m:t>
                    </m:r>
                    <m:r>
                      <a:rPr lang="uk-UA" sz="3200" b="0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uk-UA" sz="3200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kumimoji="0" lang="uk-UA" sz="2800" b="0" i="0" u="none" strike="noStrike" cap="none" normalizeH="0" baseline="0" dirty="0" smtClean="0">
                    <a:ln>
                      <a:noFill/>
                    </a:ln>
                    <a:solidFill>
                      <a:srgbClr val="4E4E3F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 Отримаємо: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uk-UA" sz="320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k-UA" sz="320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 р</m:t>
                            </m:r>
                          </m:e>
                          <m:sup>
                            <m:r>
                              <a:rPr lang="uk-UA" sz="320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uk-UA" sz="320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(р</m:t>
                        </m:r>
                      </m:e>
                      <m:sup>
                        <m:r>
                          <a:rPr lang="uk-UA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p>
                    </m:sSup>
                    <m:r>
                      <a:rPr lang="uk-UA" sz="3200" b="0" i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k-UA" sz="320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6</m:t>
                    </m:r>
                    <m:r>
                      <m:rPr>
                        <m:nor/>
                      </m:rPr>
                      <a:rPr lang="uk-UA" sz="3200" dirty="0">
                        <a:solidFill>
                          <a:schemeClr val="tx1"/>
                        </a:solidFill>
                        <a:latin typeface="Arial Black" pitchFamily="34" charset="0"/>
                        <a:cs typeface="Arial" pitchFamily="34" charset="0"/>
                      </a:rPr>
                      <m:t> </m:t>
                    </m:r>
                    <m:r>
                      <a:rPr lang="uk-UA" sz="3200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у)</m:t>
                    </m:r>
                    <m:r>
                      <a:rPr lang="uk-UA" sz="320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+2</m:t>
                    </m:r>
                    <m:r>
                      <a:rPr lang="uk-UA" sz="3200" i="1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 у</m:t>
                    </m:r>
                    <m:r>
                      <a:rPr lang="uk-UA" sz="3200" b="0" i="1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uk-UA" sz="320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uk-UA" sz="3200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р</m:t>
                    </m:r>
                    <m:r>
                      <a:rPr lang="uk-UA" sz="3200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uk-UA" sz="3200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k-UA" sz="32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6у</m:t>
                    </m:r>
                    <m:r>
                      <a:rPr lang="uk-UA" sz="3200" i="1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) </m:t>
                    </m:r>
                  </m:oMath>
                </a14:m>
                <a:endParaRPr lang="uk-UA" sz="3200" dirty="0" smtClean="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z="3200" dirty="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uk-UA" sz="2800" b="0" i="0" u="none" strike="noStrike" cap="none" normalizeH="0" baseline="0" dirty="0" smtClean="0">
                    <a:ln>
                      <a:noFill/>
                    </a:ln>
                    <a:solidFill>
                      <a:srgbClr val="4E4E3F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Спільний множник добутків     </a:t>
                </a:r>
                <a14:m>
                  <m:oMath xmlns:m="http://schemas.openxmlformats.org/officeDocument/2006/math">
                    <m:r>
                      <a:rPr lang="uk-UA" sz="320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uk-UA" sz="32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р −</m:t>
                    </m:r>
                    <m:r>
                      <a:rPr lang="uk-UA" sz="32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6у</m:t>
                    </m:r>
                    <m:r>
                      <a:rPr lang="uk-UA" sz="32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 </m:t>
                    </m:r>
                  </m:oMath>
                </a14:m>
                <a:endParaRPr lang="uk-UA" sz="3200" dirty="0">
                  <a:solidFill>
                    <a:prstClr val="black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uk-UA" sz="2800" b="0" i="0" u="none" strike="noStrike" cap="none" normalizeH="0" baseline="0" dirty="0" smtClean="0">
                    <a:ln>
                      <a:noFill/>
                    </a:ln>
                    <a:solidFill>
                      <a:srgbClr val="4E4E3F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 також можна винести за дужку: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4000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k-UA" sz="4000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 р</m:t>
                          </m:r>
                        </m:e>
                        <m:sup>
                          <m:r>
                            <a:rPr lang="uk-UA" sz="4000" i="1">
                              <a:solidFill>
                                <a:srgbClr val="FF0000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uk-UA" sz="400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uk-UA" sz="4000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р −6у) </m:t>
                      </m:r>
                      <m:r>
                        <a:rPr lang="uk-UA" sz="400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+2</m:t>
                      </m:r>
                      <m:r>
                        <a:rPr lang="uk-UA" sz="4000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 у</m:t>
                      </m:r>
                      <m:r>
                        <a:rPr lang="uk-UA" sz="4000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uk-UA" sz="400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uk-UA" sz="4000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р −</m:t>
                      </m:r>
                      <m:r>
                        <a:rPr lang="uk-UA" sz="4000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6у</m:t>
                      </m:r>
                      <m:r>
                        <a:rPr lang="uk-UA" sz="4000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)</m:t>
                      </m:r>
                      <m:r>
                        <a:rPr lang="uk-UA" sz="4000" b="0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uk-UA" sz="40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k-UA" sz="40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uk-UA" sz="400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uk-UA" sz="4000" i="1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р −</m:t>
                          </m:r>
                          <m:r>
                            <a:rPr lang="uk-UA" sz="4000" i="1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6у</m:t>
                          </m:r>
                          <m:r>
                            <a:rPr lang="uk-UA" sz="4000" i="1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  <m:r>
                            <a:rPr lang="uk-UA" sz="40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uk-UA" sz="40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р</m:t>
                          </m:r>
                        </m:e>
                        <m:sup>
                          <m:r>
                            <a:rPr lang="uk-UA" sz="40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uk-UA" sz="400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+2</m:t>
                      </m:r>
                      <m:r>
                        <a:rPr lang="uk-UA" sz="4000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 у</m:t>
                      </m:r>
                      <m:r>
                        <a:rPr lang="uk-UA" sz="4000" b="0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uk-UA" sz="4000" i="1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) </m:t>
                      </m:r>
                    </m:oMath>
                  </m:oMathPara>
                </a14:m>
                <a:endParaRPr lang="uk-UA" sz="4000" dirty="0" smtClean="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z="3200" dirty="0">
                  <a:solidFill>
                    <a:prstClr val="black"/>
                  </a:solidFill>
                  <a:latin typeface="Arial Black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-35815"/>
                <a:ext cx="8640960" cy="7046288"/>
              </a:xfrm>
              <a:prstGeom prst="rect">
                <a:avLst/>
              </a:prstGeom>
              <a:blipFill rotWithShape="1">
                <a:blip r:embed="rId2"/>
                <a:stretch>
                  <a:fillRect l="-1763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3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966666" cy="2423346"/>
          </a:xfrm>
        </p:spPr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0" y="3212976"/>
            <a:ext cx="9144000" cy="252028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algn="l"/>
            <a:r>
              <a:rPr lang="uk-UA" sz="3600" b="1" dirty="0" smtClean="0">
                <a:latin typeface="Arial Black" pitchFamily="34" charset="0"/>
              </a:rPr>
              <a:t>Опрацювати матеріал підручника, сторінка 76-77.</a:t>
            </a:r>
          </a:p>
          <a:p>
            <a:pPr algn="l"/>
            <a:endParaRPr lang="uk-UA" sz="3600" b="1" dirty="0" smtClean="0">
              <a:latin typeface="Arial Black" pitchFamily="34" charset="0"/>
            </a:endParaRPr>
          </a:p>
          <a:p>
            <a:pPr algn="l"/>
            <a:r>
              <a:rPr lang="uk-UA" sz="3600" b="1" dirty="0" smtClean="0">
                <a:latin typeface="Arial Black" pitchFamily="34" charset="0"/>
              </a:rPr>
              <a:t>Виконати № 397, </a:t>
            </a:r>
            <a:r>
              <a:rPr lang="uk-UA" sz="3600" dirty="0" smtClean="0">
                <a:latin typeface="Arial Black" pitchFamily="34" charset="0"/>
              </a:rPr>
              <a:t>407</a:t>
            </a:r>
            <a:endParaRPr lang="uk-UA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-987" y="476672"/>
            <a:ext cx="89289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err="1" smtClean="0">
                <a:solidFill>
                  <a:srgbClr val="444444"/>
                </a:solidFill>
                <a:effectLst/>
                <a:latin typeface="Arial Black" pitchFamily="34" charset="0"/>
              </a:rPr>
              <a:t>Сьогодні</a:t>
            </a:r>
            <a:r>
              <a:rPr lang="ru-RU" sz="3600" b="0" i="0" dirty="0" smtClean="0">
                <a:solidFill>
                  <a:srgbClr val="444444"/>
                </a:solidFill>
                <a:effectLst/>
                <a:latin typeface="Arial Black" pitchFamily="34" charset="0"/>
              </a:rPr>
              <a:t> на </a:t>
            </a:r>
            <a:r>
              <a:rPr lang="ru-RU" sz="3600" b="0" i="0" dirty="0" err="1" smtClean="0">
                <a:solidFill>
                  <a:srgbClr val="444444"/>
                </a:solidFill>
                <a:effectLst/>
                <a:latin typeface="Arial Black" pitchFamily="34" charset="0"/>
              </a:rPr>
              <a:t>уроці</a:t>
            </a:r>
            <a:r>
              <a:rPr lang="ru-RU" sz="3600" b="0" i="0" dirty="0" smtClean="0">
                <a:solidFill>
                  <a:srgbClr val="444444"/>
                </a:solidFill>
                <a:effectLst/>
                <a:latin typeface="Arial Black" pitchFamily="34" charset="0"/>
              </a:rPr>
              <a:t> ми повторимо: </a:t>
            </a:r>
          </a:p>
          <a:p>
            <a:pPr marL="342900" indent="-342900">
              <a:buAutoNum type="arabicPeriod"/>
            </a:pPr>
            <a:r>
              <a:rPr lang="ru-RU" sz="2800" b="0" i="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</a:rPr>
              <a:t>Різні</a:t>
            </a:r>
            <a:r>
              <a:rPr lang="ru-RU" sz="2800" b="0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800" b="0" i="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</a:rPr>
              <a:t>способи</a:t>
            </a:r>
            <a:r>
              <a:rPr lang="ru-RU" sz="2800" b="0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800" b="0" i="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</a:rPr>
              <a:t>розкладання</a:t>
            </a:r>
            <a:r>
              <a:rPr lang="ru-RU" sz="2800" b="0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800" b="0" i="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</a:rPr>
              <a:t>многочленів</a:t>
            </a:r>
            <a:r>
              <a:rPr lang="ru-RU" sz="2800" b="0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</a:rPr>
              <a:t> на </a:t>
            </a:r>
            <a:r>
              <a:rPr lang="ru-RU" sz="2800" b="0" i="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</a:rPr>
              <a:t>множники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800" b="0" i="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</a:rPr>
              <a:t>Винесення</a:t>
            </a:r>
            <a:r>
              <a:rPr lang="ru-RU" sz="2800" b="0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</a:rPr>
              <a:t> за дужки </a:t>
            </a:r>
            <a:r>
              <a:rPr lang="ru-RU" sz="2800" b="0" i="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</a:rPr>
              <a:t>спільного</a:t>
            </a:r>
            <a:r>
              <a:rPr lang="ru-RU" sz="2800" b="0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800" b="0" i="0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</a:rPr>
              <a:t>множника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3600" b="0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</a:rPr>
              <a:t>ВИВЧИМО:</a:t>
            </a:r>
          </a:p>
          <a:p>
            <a:pPr lvl="0"/>
            <a:r>
              <a:rPr lang="ru-RU" sz="3200" i="1" u="sng" dirty="0" err="1">
                <a:solidFill>
                  <a:srgbClr val="FFC000"/>
                </a:solidFill>
                <a:latin typeface="Arial Black" pitchFamily="34" charset="0"/>
              </a:rPr>
              <a:t>Винесення</a:t>
            </a:r>
            <a:r>
              <a:rPr lang="ru-RU" sz="3200" i="1" u="sng" dirty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ru-RU" sz="3200" i="1" u="sng" dirty="0" err="1">
                <a:solidFill>
                  <a:srgbClr val="FFC000"/>
                </a:solidFill>
                <a:latin typeface="Arial Black" pitchFamily="34" charset="0"/>
              </a:rPr>
              <a:t>спільного</a:t>
            </a:r>
            <a:r>
              <a:rPr lang="ru-RU" sz="3200" i="1" u="sng" dirty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ru-RU" sz="3200" i="1" u="sng" dirty="0" err="1">
                <a:solidFill>
                  <a:srgbClr val="FFC000"/>
                </a:solidFill>
                <a:latin typeface="Arial Black" pitchFamily="34" charset="0"/>
              </a:rPr>
              <a:t>множника</a:t>
            </a:r>
            <a:r>
              <a:rPr lang="ru-RU" sz="3200" i="1" u="sng" dirty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ru-RU" sz="3200" i="1" u="sng" dirty="0" smtClean="0">
                <a:solidFill>
                  <a:srgbClr val="FFC000"/>
                </a:solidFill>
                <a:latin typeface="Arial Black" pitchFamily="34" charset="0"/>
              </a:rPr>
              <a:t>за дужки. </a:t>
            </a:r>
            <a:r>
              <a:rPr lang="ru-RU" sz="3200" b="0" i="1" u="sng" dirty="0" smtClean="0">
                <a:solidFill>
                  <a:srgbClr val="FFC000"/>
                </a:solidFill>
                <a:effectLst/>
                <a:latin typeface="Arial Black" pitchFamily="34" charset="0"/>
              </a:rPr>
              <a:t>Метод </a:t>
            </a:r>
            <a:r>
              <a:rPr lang="ru-RU" sz="3200" b="0" i="1" u="sng" dirty="0" err="1" smtClean="0">
                <a:solidFill>
                  <a:srgbClr val="FFC000"/>
                </a:solidFill>
                <a:effectLst/>
                <a:latin typeface="Arial Black" pitchFamily="34" charset="0"/>
              </a:rPr>
              <a:t>групування</a:t>
            </a:r>
            <a:endParaRPr lang="uk-UA" sz="3200" i="1" u="sng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7338" y="188913"/>
            <a:ext cx="8856662" cy="5400675"/>
          </a:xfrm>
        </p:spPr>
        <p:txBody>
          <a:bodyPr/>
          <a:lstStyle/>
          <a:p>
            <a:pPr marL="0" indent="0" algn="l">
              <a:buNone/>
            </a:pPr>
            <a:r>
              <a:rPr lang="uk-UA" sz="3600" b="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Згадаємо!</a:t>
            </a:r>
            <a:r>
              <a:rPr lang="uk-UA" sz="3600" b="0" dirty="0" smtClean="0">
                <a:latin typeface="Arial Black" pitchFamily="34" charset="0"/>
              </a:rPr>
              <a:t/>
            </a:r>
            <a:br>
              <a:rPr lang="uk-UA" sz="3600" b="0" dirty="0" smtClean="0">
                <a:latin typeface="Arial Black" pitchFamily="34" charset="0"/>
              </a:rPr>
            </a:br>
            <a:r>
              <a:rPr lang="uk-UA" sz="3600" b="0" dirty="0" smtClean="0">
                <a:latin typeface="Arial Black" pitchFamily="34" charset="0"/>
              </a:rPr>
              <a:t> </a:t>
            </a:r>
            <a:r>
              <a:rPr lang="ru-RU" sz="3200" b="0" dirty="0">
                <a:effectLst/>
                <a:latin typeface="Arial Black" pitchFamily="34" charset="0"/>
              </a:rPr>
              <a:t>Алгоритм </a:t>
            </a:r>
            <a:r>
              <a:rPr lang="ru-RU" sz="3200" b="0" dirty="0" err="1">
                <a:effectLst/>
                <a:latin typeface="Arial Black" pitchFamily="34" charset="0"/>
              </a:rPr>
              <a:t>розкладання</a:t>
            </a:r>
            <a:r>
              <a:rPr lang="ru-RU" sz="3200" b="0" dirty="0">
                <a:effectLst/>
                <a:latin typeface="Arial Black" pitchFamily="34" charset="0"/>
              </a:rPr>
              <a:t> многочлена на </a:t>
            </a:r>
            <a:r>
              <a:rPr lang="ru-RU" sz="3200" b="0" dirty="0" err="1">
                <a:effectLst/>
                <a:latin typeface="Arial Black" pitchFamily="34" charset="0"/>
              </a:rPr>
              <a:t>множники</a:t>
            </a:r>
            <a:r>
              <a:rPr lang="ru-RU" sz="3200" b="0" dirty="0">
                <a:effectLst/>
                <a:latin typeface="Arial Black" pitchFamily="34" charset="0"/>
              </a:rPr>
              <a:t> </a:t>
            </a:r>
            <a:r>
              <a:rPr lang="ru-RU" sz="3200" b="0" dirty="0" err="1">
                <a:effectLst/>
                <a:latin typeface="Arial Black" pitchFamily="34" charset="0"/>
              </a:rPr>
              <a:t>винесенням</a:t>
            </a:r>
            <a:r>
              <a:rPr lang="ru-RU" sz="3200" b="0" dirty="0">
                <a:effectLst/>
                <a:latin typeface="Arial Black" pitchFamily="34" charset="0"/>
              </a:rPr>
              <a:t> за дужки </a:t>
            </a:r>
            <a:r>
              <a:rPr lang="ru-RU" sz="3200" b="0" dirty="0" err="1">
                <a:effectLst/>
                <a:latin typeface="Arial Black" pitchFamily="34" charset="0"/>
              </a:rPr>
              <a:t>спільного</a:t>
            </a:r>
            <a:r>
              <a:rPr lang="ru-RU" sz="3200" b="0" dirty="0">
                <a:effectLst/>
                <a:latin typeface="Arial Black" pitchFamily="34" charset="0"/>
              </a:rPr>
              <a:t> </a:t>
            </a:r>
            <a:r>
              <a:rPr lang="ru-RU" sz="3200" b="0" dirty="0" err="1" smtClean="0">
                <a:effectLst/>
                <a:latin typeface="Arial Black" pitchFamily="34" charset="0"/>
              </a:rPr>
              <a:t>множника</a:t>
            </a:r>
            <a:r>
              <a:rPr lang="ru-RU" sz="3200" b="0" dirty="0" smtClean="0">
                <a:effectLst/>
                <a:latin typeface="Arial Black" pitchFamily="34" charset="0"/>
              </a:rPr>
              <a:t>:</a:t>
            </a:r>
            <a:br>
              <a:rPr lang="ru-RU" sz="3200" b="0" dirty="0" smtClean="0">
                <a:effectLst/>
                <a:latin typeface="Arial Black" pitchFamily="34" charset="0"/>
              </a:rPr>
            </a:br>
            <a:r>
              <a:rPr lang="ru-RU" sz="3200" b="0" dirty="0" smtClean="0">
                <a:effectLst/>
                <a:latin typeface="Arial Black" pitchFamily="34" charset="0"/>
              </a:rPr>
              <a:t/>
            </a:r>
            <a:br>
              <a:rPr lang="ru-RU" sz="3200" b="0" dirty="0" smtClean="0">
                <a:effectLst/>
                <a:latin typeface="Arial Black" pitchFamily="34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1.Знаходимо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спільний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числовий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множник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 для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коефіцієнтів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 (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якщо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цілі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 числа, то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шукаємо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 НСД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).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2.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Виносимо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 за дужки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змінну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 з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меншим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показником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.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</a:rPr>
              <a:t> </a:t>
            </a:r>
            <a:endParaRPr lang="uk-UA" sz="3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260648"/>
                <a:ext cx="9036496" cy="468052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uk-UA" sz="3200" dirty="0" smtClean="0">
                    <a:solidFill>
                      <a:schemeClr val="accent5">
                        <a:lumMod val="75000"/>
                      </a:schemeClr>
                    </a:solidFill>
                    <a:latin typeface="Arial Black" pitchFamily="34" charset="0"/>
                  </a:rPr>
                  <a:t>Наприклад</a:t>
                </a:r>
                <a:r>
                  <a:rPr lang="uk-UA" sz="3200" dirty="0" smtClean="0">
                    <a:latin typeface="Arial Black" pitchFamily="34" charset="0"/>
                  </a:rPr>
                  <a:t/>
                </a:r>
                <a:br>
                  <a:rPr lang="uk-UA" sz="3200" dirty="0" smtClean="0">
                    <a:latin typeface="Arial Black" pitchFamily="34" charset="0"/>
                  </a:rPr>
                </a:br>
                <a:r>
                  <a:rPr lang="uk-UA" sz="3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 Black" pitchFamily="34" charset="0"/>
                  </a:rPr>
                  <a:t>№1. </a:t>
                </a:r>
                <a:r>
                  <a:rPr lang="uk-UA" sz="28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 Black" pitchFamily="34" charset="0"/>
                  </a:rPr>
                  <a:t>Винесіть за дужки спільний множник та виберіть правильну відповідь.</a:t>
                </a:r>
                <a:r>
                  <a:rPr lang="uk-UA" sz="28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</a:rPr>
                  <a:t> </a:t>
                </a:r>
                <a:r>
                  <a:rPr lang="uk-UA" sz="2800" dirty="0" smtClean="0"/>
                  <a:t/>
                </a:r>
                <a:br>
                  <a:rPr lang="uk-UA" sz="2800" dirty="0" smtClean="0"/>
                </a:br>
                <a:r>
                  <a:rPr lang="en-US" sz="4000" dirty="0" smtClean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uk-UA" sz="4000" b="1" i="1" dirty="0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у</m:t>
                        </m:r>
                      </m:e>
                      <m:sup>
                        <m:r>
                          <a:rPr lang="uk-UA" sz="4000" b="1" i="1" dirty="0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x−</a:t>
                </a:r>
                <a:r>
                  <a:rPr lang="en-US" sz="4000" dirty="0" smtClean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uk-UA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у</m:t>
                        </m:r>
                      </m:e>
                      <m:sup>
                        <m:r>
                          <a:rPr lang="uk-UA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uk-UA" sz="4000" b="1" i="1" smtClean="0">
                        <a:solidFill>
                          <a:srgbClr val="FF0000"/>
                        </a:solidFill>
                        <a:effectLst/>
                        <a:latin typeface="Cambria Math"/>
                      </a:rPr>
                      <m:t>=</m:t>
                    </m:r>
                  </m:oMath>
                </a14:m>
                <a:r>
                  <a:rPr lang="uk-UA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uk-UA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uk-UA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1.</a:t>
                </a:r>
                <a:r>
                  <a:rPr lang="uk-UA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0" dirty="0" err="1" smtClean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Найбільший</a:t>
                </a:r>
                <a:r>
                  <a:rPr lang="ru-RU" sz="2400" b="0" dirty="0" smtClean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спільний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</a:t>
                </a:r>
                <a:r>
                  <a:rPr lang="ru-RU" sz="2400" b="0" dirty="0" smtClean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</a:t>
                </a:r>
                <a:r>
                  <a:rPr lang="ru-RU" sz="2400" b="0" dirty="0" err="1" smtClean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дільник</a:t>
                </a:r>
                <a:r>
                  <a:rPr lang="ru-RU" sz="2400" b="0" dirty="0" smtClean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 </a:t>
                </a:r>
                <a:r>
                  <a:rPr lang="ru-RU" sz="2400" b="0" dirty="0" err="1" smtClean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коефіцієнтів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 </a:t>
                </a:r>
                <a:r>
                  <a:rPr lang="ru-RU" sz="2400" b="0" dirty="0">
                    <a:solidFill>
                      <a:srgbClr val="76A900"/>
                    </a:solidFill>
                    <a:effectLst/>
                    <a:latin typeface="Arial Black" pitchFamily="34" charset="0"/>
                  </a:rPr>
                  <a:t>5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 та </a:t>
                </a:r>
                <a:r>
                  <a:rPr lang="ru-RU" sz="2400" b="0" dirty="0">
                    <a:solidFill>
                      <a:srgbClr val="76A900"/>
                    </a:solidFill>
                    <a:effectLst/>
                    <a:latin typeface="Arial Black" pitchFamily="34" charset="0"/>
                  </a:rPr>
                  <a:t>20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 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дорівнює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 </a:t>
                </a:r>
                <a:r>
                  <a:rPr lang="ru-RU" sz="2400" b="0" dirty="0">
                    <a:solidFill>
                      <a:srgbClr val="76A900"/>
                    </a:solidFill>
                    <a:effectLst/>
                    <a:latin typeface="Arial Black" pitchFamily="34" charset="0"/>
                  </a:rPr>
                  <a:t>5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.</a:t>
                </a:r>
                <a:b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</a:b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/>
                </a:r>
                <a:b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</a:b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2. 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Спільна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 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буквена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частина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з 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найменшим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показником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степеня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 — </a:t>
                </a:r>
                <a:r>
                  <a:rPr lang="en-US" sz="2400" b="0" dirty="0">
                    <a:solidFill>
                      <a:srgbClr val="76A900"/>
                    </a:solidFill>
                    <a:effectLst/>
                    <a:latin typeface="Arial Black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>
                            <a:solidFill>
                              <a:srgbClr val="76A900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uk-UA" sz="2800" b="1" i="0">
                            <a:solidFill>
                              <a:srgbClr val="76A900"/>
                            </a:solidFill>
                            <a:effectLst/>
                            <a:latin typeface="Cambria Math"/>
                          </a:rPr>
                          <m:t>у</m:t>
                        </m:r>
                      </m:e>
                      <m:sup>
                        <m:r>
                          <a:rPr lang="uk-UA" sz="2800" b="1" i="0">
                            <a:solidFill>
                              <a:srgbClr val="76A900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.</a:t>
                </a:r>
                <a:b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</a:br>
                <a:endParaRPr lang="uk-UA" sz="2800" b="0" dirty="0">
                  <a:latin typeface="Arial Black" pitchFamily="34" charset="0"/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260648"/>
                <a:ext cx="9036496" cy="4680520"/>
              </a:xfrm>
              <a:blipFill rotWithShape="1">
                <a:blip r:embed="rId2"/>
                <a:stretch>
                  <a:fillRect l="-2429" t="-1823" r="-155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Місце для тексту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076056" y="4581128"/>
                <a:ext cx="3384376" cy="2088232"/>
              </a:xfrm>
              <a:solidFill>
                <a:srgbClr val="FFFF00"/>
              </a:solidFill>
            </p:spPr>
            <p:txBody>
              <a:bodyPr>
                <a:normAutofit fontScale="92500"/>
              </a:bodyPr>
              <a:lstStyle/>
              <a:p>
                <a:r>
                  <a:rPr lang="uk-UA" sz="3500" b="1" dirty="0" smtClean="0">
                    <a:latin typeface="Arial Black" pitchFamily="34" charset="0"/>
                  </a:rPr>
                  <a:t>А)</a:t>
                </a:r>
                <a:r>
                  <a:rPr lang="en-US" sz="2600" b="1" dirty="0">
                    <a:solidFill>
                      <a:srgbClr val="76A900"/>
                    </a:solidFill>
                    <a:latin typeface="Arial Black" pitchFamily="34" charset="0"/>
                  </a:rPr>
                  <a:t> </a:t>
                </a:r>
                <a:r>
                  <a:rPr lang="en-US" sz="3500" b="1" dirty="0" smtClean="0">
                    <a:solidFill>
                      <a:schemeClr val="tx1"/>
                    </a:solidFill>
                    <a:latin typeface="Arial Black" pitchFamily="34" charset="0"/>
                  </a:rPr>
                  <a:t>5</a:t>
                </a:r>
                <a:r>
                  <a:rPr lang="en-US" sz="3500" b="1" dirty="0">
                    <a:solidFill>
                      <a:schemeClr val="tx1"/>
                    </a:solidFill>
                    <a:latin typeface="Arial Black" pitchFamily="34" charset="0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1" i="1">
                            <a:solidFill>
                              <a:schemeClr val="tx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uk-UA" sz="3500" b="1" i="1">
                            <a:solidFill>
                              <a:schemeClr val="tx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у</m:t>
                        </m:r>
                      </m:e>
                      <m:sup>
                        <m:r>
                          <a:rPr lang="uk-UA" sz="3500" b="1" i="1" smtClean="0">
                            <a:solidFill>
                              <a:schemeClr val="tx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3500" b="1" dirty="0" smtClean="0">
                    <a:solidFill>
                      <a:schemeClr val="tx1"/>
                    </a:solidFill>
                    <a:latin typeface="Arial Black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у</m:t>
                        </m:r>
                      </m:e>
                      <m:sup>
                        <m:r>
                          <a:rPr lang="uk-UA" sz="3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500" b="1" dirty="0" smtClean="0">
                    <a:solidFill>
                      <a:schemeClr val="tx1"/>
                    </a:solidFill>
                    <a:latin typeface="Arial Black" pitchFamily="34" charset="0"/>
                  </a:rPr>
                  <a:t>x</a:t>
                </a:r>
                <a:r>
                  <a:rPr lang="en-US" sz="3500" b="1" dirty="0">
                    <a:solidFill>
                      <a:schemeClr val="tx1"/>
                    </a:solidFill>
                    <a:latin typeface="Arial Black" pitchFamily="34" charset="0"/>
                  </a:rPr>
                  <a:t>−4)</a:t>
                </a:r>
                <a:r>
                  <a:rPr lang="uk-UA" sz="3500" b="1" dirty="0" smtClean="0">
                    <a:solidFill>
                      <a:schemeClr val="tx1"/>
                    </a:solidFill>
                    <a:latin typeface="Arial Black" pitchFamily="34" charset="0"/>
                  </a:rPr>
                  <a:t>  </a:t>
                </a:r>
              </a:p>
              <a:p>
                <a:r>
                  <a:rPr lang="uk-UA" sz="3500" b="1" dirty="0" smtClean="0">
                    <a:solidFill>
                      <a:schemeClr val="tx1"/>
                    </a:solidFill>
                    <a:latin typeface="Arial Black" pitchFamily="34" charset="0"/>
                  </a:rPr>
                  <a:t>Б)</a:t>
                </a:r>
                <a:r>
                  <a:rPr lang="en-US" sz="3500" b="1" dirty="0">
                    <a:solidFill>
                      <a:prstClr val="black"/>
                    </a:solidFill>
                    <a:latin typeface="Arial Black" pitchFamily="34" charset="0"/>
                  </a:rPr>
                  <a:t> 5</a:t>
                </a:r>
                <a:r>
                  <a:rPr lang="en-US" sz="3500" b="1" dirty="0">
                    <a:solidFill>
                      <a:prstClr val="black"/>
                    </a:solidFill>
                    <a:latin typeface="Arial Black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5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у</m:t>
                        </m:r>
                      </m:e>
                      <m:sup>
                        <m:r>
                          <a:rPr lang="uk-UA" sz="35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500" b="1" dirty="0">
                    <a:solidFill>
                      <a:prstClr val="black"/>
                    </a:solidFill>
                    <a:latin typeface="Arial Black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5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у</m:t>
                        </m:r>
                      </m:e>
                      <m:sup>
                        <m:r>
                          <a:rPr lang="uk-UA" sz="35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500" b="1" dirty="0">
                    <a:solidFill>
                      <a:prstClr val="black"/>
                    </a:solidFill>
                    <a:latin typeface="Arial Black" pitchFamily="34" charset="0"/>
                  </a:rPr>
                  <a:t>x</a:t>
                </a:r>
                <a:r>
                  <a:rPr lang="en-US" sz="3500" b="1" dirty="0">
                    <a:solidFill>
                      <a:prstClr val="black"/>
                    </a:solidFill>
                    <a:latin typeface="Arial Black" pitchFamily="34" charset="0"/>
                  </a:rPr>
                  <a:t>−4</a:t>
                </a:r>
                <a:r>
                  <a:rPr lang="en-US" sz="3500" b="1" dirty="0" smtClean="0">
                    <a:solidFill>
                      <a:prstClr val="black"/>
                    </a:solidFill>
                    <a:latin typeface="Arial Black" pitchFamily="34" charset="0"/>
                  </a:rPr>
                  <a:t>)</a:t>
                </a:r>
                <a:r>
                  <a:rPr lang="uk-UA" sz="3500" b="1" dirty="0" smtClean="0">
                    <a:solidFill>
                      <a:prstClr val="black"/>
                    </a:solidFill>
                    <a:latin typeface="Arial Black" pitchFamily="34" charset="0"/>
                  </a:rPr>
                  <a:t> </a:t>
                </a:r>
              </a:p>
              <a:p>
                <a:r>
                  <a:rPr lang="uk-UA" sz="3500" b="1" dirty="0" smtClean="0">
                    <a:solidFill>
                      <a:prstClr val="black"/>
                    </a:solidFill>
                    <a:latin typeface="Arial Black" pitchFamily="34" charset="0"/>
                  </a:rPr>
                  <a:t>В) </a:t>
                </a:r>
                <a:r>
                  <a:rPr lang="en-US" sz="3500" b="1" dirty="0">
                    <a:solidFill>
                      <a:schemeClr val="tx1"/>
                    </a:solidFill>
                    <a:latin typeface="Arial Black" pitchFamily="34" charset="0"/>
                  </a:rPr>
                  <a:t>5</a:t>
                </a:r>
                <a:r>
                  <a:rPr lang="en-US" sz="3500" b="1" dirty="0">
                    <a:solidFill>
                      <a:schemeClr val="tx1"/>
                    </a:solidFill>
                    <a:latin typeface="Arial Black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у</m:t>
                        </m:r>
                      </m:e>
                      <m:sup>
                        <m:r>
                          <a:rPr lang="uk-UA" sz="3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500" b="1" dirty="0">
                    <a:solidFill>
                      <a:schemeClr val="tx1"/>
                    </a:solidFill>
                    <a:latin typeface="Arial Black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у</m:t>
                        </m:r>
                      </m:e>
                      <m:sup>
                        <m:r>
                          <a:rPr lang="uk-UA" sz="35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500" b="1" dirty="0">
                    <a:solidFill>
                      <a:schemeClr val="tx1"/>
                    </a:solidFill>
                    <a:latin typeface="Arial Black" pitchFamily="34" charset="0"/>
                  </a:rPr>
                  <a:t>x</a:t>
                </a:r>
                <a:r>
                  <a:rPr lang="en-US" sz="3500" b="1" dirty="0" smtClean="0">
                    <a:solidFill>
                      <a:schemeClr val="tx1"/>
                    </a:solidFill>
                    <a:latin typeface="Arial Black" pitchFamily="34" charset="0"/>
                  </a:rPr>
                  <a:t>−</a:t>
                </a:r>
                <a:r>
                  <a:rPr lang="uk-UA" sz="3500" b="1" dirty="0" smtClean="0">
                    <a:solidFill>
                      <a:schemeClr val="tx1"/>
                    </a:solidFill>
                    <a:latin typeface="Arial Black" pitchFamily="34" charset="0"/>
                  </a:rPr>
                  <a:t>1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 Black" pitchFamily="34" charset="0"/>
                  </a:rPr>
                  <a:t>)</a:t>
                </a:r>
                <a:endParaRPr lang="uk-UA" sz="2800" b="1" dirty="0">
                  <a:latin typeface="Arial Black" pitchFamily="34" charset="0"/>
                </a:endParaRPr>
              </a:p>
            </p:txBody>
          </p:sp>
        </mc:Choice>
        <mc:Fallback>
          <p:sp>
            <p:nvSpPr>
              <p:cNvPr id="3" name="Місце для тек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76056" y="4581128"/>
                <a:ext cx="3384376" cy="2088232"/>
              </a:xfrm>
              <a:blipFill rotWithShape="1">
                <a:blip r:embed="rId3"/>
                <a:stretch>
                  <a:fillRect t="-2915" r="-450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41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260648"/>
                <a:ext cx="9036496" cy="468052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uk-UA" sz="3200" dirty="0" smtClean="0">
                    <a:latin typeface="Arial Black" pitchFamily="34" charset="0"/>
                  </a:rPr>
                  <a:t/>
                </a:r>
                <a:br>
                  <a:rPr lang="uk-UA" sz="3200" dirty="0" smtClean="0">
                    <a:latin typeface="Arial Black" pitchFamily="34" charset="0"/>
                  </a:rPr>
                </a:br>
                <a:r>
                  <a:rPr lang="uk-UA" sz="3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 Black" pitchFamily="34" charset="0"/>
                  </a:rPr>
                  <a:t>№2. </a:t>
                </a:r>
                <a:br>
                  <a:rPr lang="uk-UA" sz="3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 Black" pitchFamily="34" charset="0"/>
                  </a:rPr>
                </a:br>
                <a:r>
                  <a:rPr lang="uk-UA" sz="28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 Black" pitchFamily="34" charset="0"/>
                  </a:rPr>
                  <a:t>Який спільний множник винести за дужки.</a:t>
                </a:r>
                <a:r>
                  <a:rPr lang="uk-UA" sz="28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</a:rPr>
                  <a:t> </a:t>
                </a:r>
                <a:r>
                  <a:rPr lang="uk-UA" sz="2800" dirty="0" smtClean="0"/>
                  <a:t/>
                </a:r>
                <a:br>
                  <a:rPr lang="uk-UA" sz="2800" dirty="0" smtClean="0"/>
                </a:br>
                <a:r>
                  <a:rPr lang="en-US" sz="4400" b="0" dirty="0" smtClean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 Black" pitchFamily="34" charset="0"/>
                  </a:rPr>
                  <a:t>36</a:t>
                </a:r>
                <a:r>
                  <a:rPr lang="uk-UA" sz="4400" b="0" dirty="0" smtClean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 Black" pitchFamily="34" charset="0"/>
                  </a:rPr>
                  <a:t>с</a:t>
                </a:r>
                <a:r>
                  <a:rPr lang="en-US" sz="4400" b="0" dirty="0" smtClean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 Black" pitchFamily="34" charset="0"/>
                  </a:rPr>
                  <a:t>+6</a:t>
                </a:r>
                <a:r>
                  <a:rPr lang="uk-UA" sz="4400" b="0" dirty="0" smtClean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Arial Black" pitchFamily="34" charset="0"/>
                  </a:rPr>
                  <a:t>=</a:t>
                </a:r>
                <a:r>
                  <a:rPr lang="uk-UA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uk-UA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uk-UA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1.</a:t>
                </a:r>
                <a:r>
                  <a:rPr lang="uk-UA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0" dirty="0" err="1" smtClean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Найбільший</a:t>
                </a:r>
                <a:r>
                  <a:rPr lang="ru-RU" sz="2400" b="0" dirty="0" smtClean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спільний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</a:t>
                </a:r>
                <a:r>
                  <a:rPr lang="ru-RU" sz="2400" b="0" dirty="0" smtClean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</a:t>
                </a:r>
                <a:r>
                  <a:rPr lang="ru-RU" sz="2400" b="0" dirty="0" err="1" smtClean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дільник</a:t>
                </a:r>
                <a:r>
                  <a:rPr lang="ru-RU" sz="2400" b="0" dirty="0" smtClean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 </a:t>
                </a:r>
                <a:r>
                  <a:rPr lang="ru-RU" sz="2400" b="0" dirty="0" err="1" smtClean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коефіцієнтів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 </a:t>
                </a:r>
                <a:r>
                  <a:rPr lang="ru-RU" sz="2400" b="0" dirty="0" smtClean="0">
                    <a:solidFill>
                      <a:srgbClr val="76A900"/>
                    </a:solidFill>
                    <a:effectLst/>
                    <a:latin typeface="Arial Black" pitchFamily="34" charset="0"/>
                  </a:rPr>
                  <a:t>36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 та </a:t>
                </a:r>
                <a:r>
                  <a:rPr lang="ru-RU" sz="2400" b="0" dirty="0" smtClean="0">
                    <a:solidFill>
                      <a:srgbClr val="76A900"/>
                    </a:solidFill>
                    <a:effectLst/>
                    <a:latin typeface="Arial Black" pitchFamily="34" charset="0"/>
                  </a:rPr>
                  <a:t>6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 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дорівнює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 </a:t>
                </a:r>
                <a:r>
                  <a:rPr lang="ru-RU" sz="2400" b="0" dirty="0" smtClean="0">
                    <a:solidFill>
                      <a:srgbClr val="76A900"/>
                    </a:solidFill>
                    <a:effectLst/>
                    <a:latin typeface="Arial Black" pitchFamily="34" charset="0"/>
                  </a:rPr>
                  <a:t>?</a:t>
                </a:r>
                <a:r>
                  <a:rPr lang="ru-RU" sz="2400" b="0" dirty="0" smtClean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.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/>
                </a:r>
                <a:b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</a:b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/>
                </a:r>
                <a:b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</a:b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2. 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Спільна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 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буквена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частина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з 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найменшим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показником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степеня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 — </a:t>
                </a:r>
                <a:r>
                  <a:rPr lang="en-US" sz="2400" b="0" dirty="0">
                    <a:solidFill>
                      <a:srgbClr val="76A900"/>
                    </a:solidFill>
                    <a:effectLst/>
                    <a:latin typeface="Arial Black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b="1" i="0" smtClean="0">
                        <a:solidFill>
                          <a:srgbClr val="76A900"/>
                        </a:solidFill>
                        <a:effectLst/>
                        <a:latin typeface="Cambria Math"/>
                      </a:rPr>
                      <m:t>?</m:t>
                    </m:r>
                  </m:oMath>
                </a14:m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.</a:t>
                </a:r>
                <a:b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</a:br>
                <a:endParaRPr lang="uk-UA" sz="2800" b="0" dirty="0">
                  <a:latin typeface="Arial Black" pitchFamily="34" charset="0"/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260648"/>
                <a:ext cx="9036496" cy="4680520"/>
              </a:xfrm>
              <a:blipFill rotWithShape="1">
                <a:blip r:embed="rId2"/>
                <a:stretch>
                  <a:fillRect l="-2767" r="-27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076056" y="4581128"/>
            <a:ext cx="3384376" cy="208823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uk-UA" sz="3500" b="1" dirty="0" smtClean="0">
                <a:latin typeface="Arial Black" pitchFamily="34" charset="0"/>
              </a:rPr>
              <a:t>А) </a:t>
            </a:r>
            <a:r>
              <a:rPr lang="en-US" sz="2600" b="1" dirty="0" smtClean="0">
                <a:solidFill>
                  <a:srgbClr val="76A900"/>
                </a:solidFill>
                <a:latin typeface="Arial Black" pitchFamily="34" charset="0"/>
              </a:rPr>
              <a:t> </a:t>
            </a:r>
            <a:r>
              <a:rPr lang="uk-UA" sz="3500" b="1" dirty="0">
                <a:solidFill>
                  <a:schemeClr val="tx1"/>
                </a:solidFill>
                <a:latin typeface="Arial Black" pitchFamily="34" charset="0"/>
              </a:rPr>
              <a:t>6</a:t>
            </a:r>
            <a:r>
              <a:rPr lang="en-US" sz="3500" b="1" dirty="0" smtClean="0">
                <a:solidFill>
                  <a:schemeClr val="tx1"/>
                </a:solidFill>
                <a:latin typeface="Arial Black" pitchFamily="34" charset="0"/>
              </a:rPr>
              <a:t>(</a:t>
            </a:r>
            <a:r>
              <a:rPr lang="uk-UA" sz="3500" b="1" dirty="0" smtClean="0">
                <a:solidFill>
                  <a:schemeClr val="tx1"/>
                </a:solidFill>
                <a:latin typeface="Arial Black" pitchFamily="34" charset="0"/>
              </a:rPr>
              <a:t>6 + с</a:t>
            </a:r>
            <a:r>
              <a:rPr lang="en-US" sz="3500" b="1" dirty="0" smtClean="0">
                <a:solidFill>
                  <a:schemeClr val="tx1"/>
                </a:solidFill>
                <a:latin typeface="Arial Black" pitchFamily="34" charset="0"/>
              </a:rPr>
              <a:t>)</a:t>
            </a:r>
            <a:r>
              <a:rPr lang="uk-UA" sz="3500" b="1" dirty="0" smtClean="0">
                <a:solidFill>
                  <a:schemeClr val="tx1"/>
                </a:solidFill>
                <a:latin typeface="Arial Black" pitchFamily="34" charset="0"/>
              </a:rPr>
              <a:t>  </a:t>
            </a:r>
          </a:p>
          <a:p>
            <a:r>
              <a:rPr lang="uk-UA" sz="3500" b="1" dirty="0" smtClean="0">
                <a:solidFill>
                  <a:schemeClr val="tx1"/>
                </a:solidFill>
                <a:latin typeface="Arial Black" pitchFamily="34" charset="0"/>
              </a:rPr>
              <a:t>Б)</a:t>
            </a:r>
            <a:r>
              <a:rPr lang="en-US" sz="3500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uk-UA" sz="3500" b="1" dirty="0" smtClean="0">
                <a:solidFill>
                  <a:prstClr val="black"/>
                </a:solidFill>
                <a:latin typeface="Arial Black" pitchFamily="34" charset="0"/>
              </a:rPr>
              <a:t>6(6с – 1) </a:t>
            </a:r>
          </a:p>
          <a:p>
            <a:r>
              <a:rPr lang="uk-UA" sz="3500" b="1" dirty="0" smtClean="0">
                <a:solidFill>
                  <a:prstClr val="black"/>
                </a:solidFill>
                <a:latin typeface="Arial Black" pitchFamily="34" charset="0"/>
              </a:rPr>
              <a:t>В) 6(6с + </a:t>
            </a:r>
            <a:r>
              <a:rPr lang="uk-UA" sz="3500" b="1" dirty="0">
                <a:solidFill>
                  <a:prstClr val="black"/>
                </a:solidFill>
                <a:latin typeface="Arial Black" pitchFamily="34" charset="0"/>
              </a:rPr>
              <a:t>1) </a:t>
            </a:r>
            <a:endParaRPr lang="uk-UA" sz="2800" b="1" dirty="0">
              <a:latin typeface="Arial Black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кутник 3"/>
              <p:cNvSpPr/>
              <p:nvPr/>
            </p:nvSpPr>
            <p:spPr>
              <a:xfrm>
                <a:off x="10562404" y="6150707"/>
                <a:ext cx="1239891" cy="643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5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5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у</m:t>
                        </m:r>
                      </m:e>
                      <m:sup>
                        <m:r>
                          <a:rPr lang="uk-UA" sz="35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500" b="1" dirty="0">
                    <a:solidFill>
                      <a:prstClr val="black"/>
                    </a:solidFill>
                    <a:latin typeface="Arial Black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5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у</m:t>
                        </m:r>
                      </m:e>
                      <m:sup>
                        <m:r>
                          <a:rPr lang="uk-UA" sz="35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uk-UA" dirty="0"/>
              </a:p>
            </p:txBody>
          </p:sp>
        </mc:Choice>
        <mc:Fallback>
          <p:sp>
            <p:nvSpPr>
              <p:cNvPr id="4" name="Прямокут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404" y="6150707"/>
                <a:ext cx="1239891" cy="643061"/>
              </a:xfrm>
              <a:prstGeom prst="rect">
                <a:avLst/>
              </a:prstGeom>
              <a:blipFill rotWithShape="1">
                <a:blip r:embed="rId3"/>
                <a:stretch>
                  <a:fillRect t="-11429" b="-3619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7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260648"/>
                <a:ext cx="9036496" cy="468052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uk-UA" sz="3200" dirty="0" smtClean="0">
                    <a:latin typeface="Arial Black" pitchFamily="34" charset="0"/>
                  </a:rPr>
                  <a:t/>
                </a:r>
                <a:br>
                  <a:rPr lang="uk-UA" sz="3200" dirty="0" smtClean="0">
                    <a:latin typeface="Arial Black" pitchFamily="34" charset="0"/>
                  </a:rPr>
                </a:br>
                <a:r>
                  <a:rPr lang="uk-UA" sz="3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 Black" pitchFamily="34" charset="0"/>
                  </a:rPr>
                  <a:t>№3. </a:t>
                </a:r>
                <a:br>
                  <a:rPr lang="uk-UA" sz="32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 Black" pitchFamily="34" charset="0"/>
                  </a:rPr>
                </a:br>
                <a:r>
                  <a:rPr lang="uk-UA" sz="28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 Black" pitchFamily="34" charset="0"/>
                  </a:rPr>
                  <a:t>Винести </a:t>
                </a:r>
                <a:r>
                  <a:rPr lang="uk-UA" sz="2800" dirty="0">
                    <a:ln w="10541" cmpd="sng">
                      <a:solidFill>
                        <a:srgbClr val="4E67C8">
                          <a:shade val="88000"/>
                          <a:satMod val="110000"/>
                        </a:srgbClr>
                      </a:solidFill>
                      <a:prstDash val="solid"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latin typeface="Arial Black" pitchFamily="34" charset="0"/>
                  </a:rPr>
                  <a:t>спільний множник </a:t>
                </a:r>
                <a:r>
                  <a:rPr lang="uk-UA" sz="28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 Black" pitchFamily="34" charset="0"/>
                  </a:rPr>
                  <a:t>за дужки.</a:t>
                </a:r>
                <a:r>
                  <a:rPr lang="uk-UA" sz="280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</a:rPr>
                  <a:t> </a:t>
                </a:r>
                <a:r>
                  <a:rPr lang="uk-UA" sz="2800" dirty="0" smtClean="0"/>
                  <a:t/>
                </a:r>
                <a:br>
                  <a:rPr lang="uk-UA" sz="28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uk-UA" sz="3200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latin typeface="Cambria Math"/>
                          </a:rPr>
                          <m:t> а</m:t>
                        </m:r>
                      </m:e>
                      <m:sup>
                        <m:r>
                          <a:rPr lang="uk-UA" sz="3200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latin typeface="Cambria Math"/>
                          </a:rPr>
                          <m:t>𝟕</m:t>
                        </m:r>
                      </m:sup>
                    </m:sSup>
                    <m:sSup>
                      <m:sSupPr>
                        <m:ctrlPr>
                          <a:rPr lang="uk-UA" sz="3200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uk-UA" sz="3200" b="1" i="1" smtClean="0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uk-UA" sz="3200" b="1" i="1" smtClean="0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latin typeface="Cambria Math"/>
                          </a:rPr>
                          <m:t>𝟗</m:t>
                        </m:r>
                      </m:sup>
                    </m:sSup>
                    <m:r>
                      <a:rPr lang="uk-UA" sz="3200" i="1">
                        <a:ln w="10541" cmpd="sng">
                          <a:solidFill>
                            <a:srgbClr val="4E67C8">
                              <a:shade val="88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latin typeface="Cambria Math"/>
                      </a:rPr>
                      <m:t> </m:t>
                    </m:r>
                    <m:r>
                      <a:rPr lang="uk-UA" sz="3200" b="1" i="1" smtClean="0">
                        <a:ln w="10541" cmpd="sng">
                          <a:solidFill>
                            <a:srgbClr val="4E67C8">
                              <a:shade val="88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uk-UA" sz="3200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uk-UA" sz="3200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latin typeface="Cambria Math"/>
                          </a:rPr>
                          <m:t> а</m:t>
                        </m:r>
                      </m:e>
                      <m:sup>
                        <m:r>
                          <a:rPr lang="uk-UA" sz="3200" b="1" i="1" smtClean="0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latin typeface="Cambria Math"/>
                          </a:rPr>
                          <m:t>𝟗</m:t>
                        </m:r>
                      </m:sup>
                    </m:sSup>
                    <m:sSup>
                      <m:sSupPr>
                        <m:ctrlPr>
                          <a:rPr lang="uk-UA" sz="3200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uk-UA" sz="3200" i="1" smtClean="0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uk-UA" sz="3200" b="1" i="1" smtClean="0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uk-UA" sz="3200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latin typeface="Cambria Math"/>
                          </a:rPr>
                          <m:t>𝟕</m:t>
                        </m:r>
                      </m:sup>
                    </m:sSup>
                    <m:r>
                      <a:rPr lang="uk-UA" sz="3200" b="0" i="0" smtClean="0">
                        <a:ln w="10541" cmpd="sng">
                          <a:solidFill>
                            <a:srgbClr val="4E67C8">
                              <a:shade val="88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latin typeface="Cambria Math"/>
                      </a:rPr>
                      <m:t>=</m:t>
                    </m:r>
                  </m:oMath>
                </a14:m>
                <a:r>
                  <a:rPr lang="en-US" sz="4800" b="0" dirty="0">
                    <a:solidFill>
                      <a:srgbClr val="4E4E3F"/>
                    </a:solidFill>
                    <a:effectLst/>
                    <a:latin typeface="Open Sans"/>
                  </a:rPr>
                  <a:t> </a:t>
                </a:r>
                <a:r>
                  <a:rPr lang="uk-UA" sz="4400" b="0" dirty="0" smtClean="0">
                    <a:solidFill>
                      <a:srgbClr val="4E4E3F"/>
                    </a:solidFill>
                    <a:effectLst/>
                    <a:latin typeface="Open Sans"/>
                  </a:rPr>
                  <a:t/>
                </a:r>
                <a:br>
                  <a:rPr lang="uk-UA" sz="4400" b="0" dirty="0" smtClean="0">
                    <a:solidFill>
                      <a:srgbClr val="4E4E3F"/>
                    </a:solidFill>
                    <a:effectLst/>
                    <a:latin typeface="Open Sans"/>
                  </a:rPr>
                </a:br>
                <a:r>
                  <a:rPr lang="uk-UA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1.</a:t>
                </a:r>
                <a:r>
                  <a:rPr lang="uk-UA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0" dirty="0" err="1" smtClean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Найбільший</a:t>
                </a:r>
                <a:r>
                  <a:rPr lang="ru-RU" sz="2400" b="0" dirty="0" smtClean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спільний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</a:t>
                </a:r>
                <a:r>
                  <a:rPr lang="ru-RU" sz="2400" b="0" dirty="0" smtClean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</a:t>
                </a:r>
                <a:r>
                  <a:rPr lang="ru-RU" sz="2400" b="0" dirty="0" err="1" smtClean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дільник</a:t>
                </a:r>
                <a:r>
                  <a:rPr lang="ru-RU" sz="2400" b="0" dirty="0" smtClean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 </a:t>
                </a:r>
                <a:r>
                  <a:rPr lang="ru-RU" sz="2400" b="0" dirty="0" err="1" smtClean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коефіцієнтів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  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дорівнює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 </a:t>
                </a:r>
                <a:r>
                  <a:rPr lang="ru-RU" sz="2400" b="0" dirty="0" smtClean="0">
                    <a:solidFill>
                      <a:srgbClr val="76A900"/>
                    </a:solidFill>
                    <a:effectLst/>
                    <a:latin typeface="Arial Black" pitchFamily="34" charset="0"/>
                  </a:rPr>
                  <a:t>?</a:t>
                </a:r>
                <a:r>
                  <a:rPr lang="ru-RU" sz="2400" b="0" dirty="0" smtClean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.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/>
                </a:r>
                <a:b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</a:b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/>
                </a:r>
                <a:b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</a:b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2. 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Спільна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 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буквена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частина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з 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найменшим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показником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</a:t>
                </a:r>
                <a:r>
                  <a:rPr lang="ru-RU" sz="2400" b="0" dirty="0" err="1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степеня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 — </a:t>
                </a:r>
                <a:r>
                  <a:rPr lang="en-US" sz="2400" b="0" dirty="0">
                    <a:solidFill>
                      <a:srgbClr val="76A900"/>
                    </a:solidFill>
                    <a:effectLst/>
                    <a:latin typeface="Arial Black" pitchFamily="34" charset="0"/>
                  </a:rPr>
                  <a:t> </a:t>
                </a:r>
                <a:r>
                  <a:rPr lang="uk-UA" sz="2400" b="0" dirty="0" smtClean="0">
                    <a:solidFill>
                      <a:srgbClr val="76A900"/>
                    </a:solidFill>
                    <a:effectLst/>
                    <a:latin typeface="Arial Black" pitchFamily="34" charset="0"/>
                  </a:rPr>
                  <a:t>для а</a:t>
                </a:r>
                <a14:m>
                  <m:oMath xmlns:m="http://schemas.openxmlformats.org/officeDocument/2006/math">
                    <m:r>
                      <a:rPr lang="uk-UA" sz="2800" b="1" i="0" smtClean="0">
                        <a:solidFill>
                          <a:srgbClr val="76A900"/>
                        </a:solidFill>
                        <a:effectLst/>
                        <a:latin typeface="Cambria Math"/>
                      </a:rPr>
                      <m:t>?</m:t>
                    </m:r>
                  </m:oMath>
                </a14:m>
                <a:r>
                  <a:rPr lang="ru-RU" sz="2400" b="0" dirty="0" smtClean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> для с?.</a:t>
                </a:r>
                <a: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  <a:t/>
                </a:r>
                <a:br>
                  <a:rPr lang="ru-RU" sz="2400" b="0" dirty="0">
                    <a:solidFill>
                      <a:srgbClr val="4E4E3F"/>
                    </a:solidFill>
                    <a:effectLst/>
                    <a:latin typeface="Arial Black" pitchFamily="34" charset="0"/>
                  </a:rPr>
                </a:br>
                <a:endParaRPr lang="uk-UA" sz="2800" b="0" dirty="0">
                  <a:latin typeface="Arial Black" pitchFamily="34" charset="0"/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260648"/>
                <a:ext cx="9036496" cy="4680520"/>
              </a:xfrm>
              <a:blipFill rotWithShape="1">
                <a:blip r:embed="rId2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Місце для тексту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932040" y="4509120"/>
                <a:ext cx="3672408" cy="2088232"/>
              </a:xfrm>
              <a:solidFill>
                <a:srgbClr val="FFFF00"/>
              </a:solidFill>
            </p:spPr>
            <p:txBody>
              <a:bodyPr>
                <a:normAutofit/>
              </a:bodyPr>
              <a:lstStyle/>
              <a:p>
                <a:r>
                  <a:rPr lang="uk-UA" sz="3500" b="1" dirty="0" smtClean="0">
                    <a:latin typeface="Arial Black" pitchFamily="34" charset="0"/>
                  </a:rPr>
                  <a:t>А)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 а</m:t>
                        </m:r>
                      </m:e>
                      <m:sup>
                        <m: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𝟕</m:t>
                        </m:r>
                      </m:sup>
                    </m:sSup>
                    <m:sSup>
                      <m:sSupPr>
                        <m:ctrlP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с</m:t>
                        </m:r>
                      </m:e>
                      <m:sup>
                        <m:r>
                          <a:rPr lang="uk-UA" sz="3200" b="1" i="1" smtClean="0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𝟕</m:t>
                        </m:r>
                      </m:sup>
                    </m:sSup>
                    <m:r>
                      <a:rPr lang="uk-UA" sz="3200" b="1" i="1" smtClean="0">
                        <a:ln w="10541" cmpd="sng">
                          <a:solidFill>
                            <a:srgbClr val="4E67C8">
                              <a:shade val="88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  <a:ea typeface="+mj-ea"/>
                        <a:cs typeface="+mj-cs"/>
                      </a:rPr>
                      <m:t>(</m:t>
                    </m:r>
                    <m:sSup>
                      <m:sSupPr>
                        <m:ctrlP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  <m:t> с</m:t>
                        </m:r>
                      </m:e>
                      <m:sup>
                        <m:r>
                          <a:rPr lang="uk-UA" sz="3200" b="1" i="1" smtClean="0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  <m:t>𝟗</m:t>
                        </m:r>
                      </m:sup>
                    </m:sSup>
                    <m:r>
                      <a:rPr lang="uk-UA" sz="3200" b="1" i="1">
                        <a:ln w="10541" cmpd="sng">
                          <a:solidFill>
                            <a:srgbClr val="4E67C8">
                              <a:shade val="88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  <a:ea typeface="+mj-ea"/>
                        <a:cs typeface="+mj-cs"/>
                      </a:rPr>
                      <m:t>−</m:t>
                    </m:r>
                    <m:sSup>
                      <m:sSupPr>
                        <m:ctrlP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 а</m:t>
                        </m:r>
                      </m:e>
                      <m:sup>
                        <m:r>
                          <a:rPr lang="uk-UA" sz="3200" b="1" i="1" smtClean="0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𝟐</m:t>
                        </m:r>
                      </m:sup>
                    </m:sSup>
                    <m:r>
                      <a:rPr lang="uk-UA" sz="3200" b="1" i="1" smtClean="0">
                        <a:ln w="10541" cmpd="sng">
                          <a:solidFill>
                            <a:srgbClr val="4E67C8">
                              <a:shade val="88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  <a:ea typeface="+mj-ea"/>
                        <a:cs typeface="+mj-cs"/>
                      </a:rPr>
                      <m:t>)</m:t>
                    </m:r>
                  </m:oMath>
                </a14:m>
                <a:endParaRPr lang="uk-UA" sz="3500" b="1" dirty="0" smtClean="0">
                  <a:solidFill>
                    <a:schemeClr val="tx1"/>
                  </a:solidFill>
                  <a:latin typeface="Arial Black" pitchFamily="34" charset="0"/>
                </a:endParaRPr>
              </a:p>
              <a:p>
                <a:pPr lvl="0">
                  <a:buClr>
                    <a:srgbClr val="F14124">
                      <a:lumMod val="75000"/>
                    </a:srgbClr>
                  </a:buClr>
                </a:pPr>
                <a:r>
                  <a:rPr lang="uk-UA" sz="3500" b="1" dirty="0" smtClean="0">
                    <a:solidFill>
                      <a:schemeClr val="tx1"/>
                    </a:solidFill>
                    <a:latin typeface="Arial Black" pitchFamily="34" charset="0"/>
                  </a:rPr>
                  <a:t>Б)</a:t>
                </a:r>
                <a:r>
                  <a:rPr lang="en-US" sz="3500" b="1" dirty="0">
                    <a:solidFill>
                      <a:prstClr val="black"/>
                    </a:solidFill>
                    <a:latin typeface="Arial Black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  <m:t> а</m:t>
                        </m:r>
                      </m:e>
                      <m:sup>
                        <m: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  <m:t>𝟕</m:t>
                        </m:r>
                      </m:sup>
                    </m:sSup>
                    <m:sSup>
                      <m:sSupPr>
                        <m:ctrlP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  <m:t>𝟕</m:t>
                        </m:r>
                      </m:sup>
                    </m:sSup>
                    <m:r>
                      <a:rPr lang="uk-UA" sz="3200" b="1" i="1">
                        <a:ln w="10541" cmpd="sng">
                          <a:solidFill>
                            <a:srgbClr val="4E67C8">
                              <a:shade val="88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  <m:t> с</m:t>
                        </m:r>
                      </m:e>
                      <m:sup>
                        <m:r>
                          <a:rPr lang="uk-UA" sz="3200" b="1" i="1" smtClean="0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uk-UA" sz="3200" b="1" i="1">
                        <a:ln w="10541" cmpd="sng">
                          <a:solidFill>
                            <a:srgbClr val="4E67C8">
                              <a:shade val="88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  <m:t> а</m:t>
                        </m:r>
                      </m:e>
                      <m:sup>
                        <m:r>
                          <a:rPr lang="uk-UA" sz="3200" b="1" i="1" smtClean="0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uk-UA" sz="3200" b="1" i="1">
                        <a:ln w="10541" cmpd="sng">
                          <a:solidFill>
                            <a:srgbClr val="4E67C8">
                              <a:shade val="88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uk-UA" sz="3500" b="1" dirty="0" smtClean="0">
                  <a:solidFill>
                    <a:prstClr val="black"/>
                  </a:solidFill>
                  <a:latin typeface="Arial Black" pitchFamily="34" charset="0"/>
                </a:endParaRPr>
              </a:p>
              <a:p>
                <a:pPr lvl="0">
                  <a:buClr>
                    <a:srgbClr val="F14124">
                      <a:lumMod val="75000"/>
                    </a:srgbClr>
                  </a:buClr>
                </a:pPr>
                <a:r>
                  <a:rPr lang="uk-UA" sz="3500" b="1" dirty="0" smtClean="0">
                    <a:solidFill>
                      <a:prstClr val="black"/>
                    </a:solidFill>
                    <a:latin typeface="Arial Black" pitchFamily="34" charset="0"/>
                  </a:rPr>
                  <a:t>В)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  <m:t> а</m:t>
                        </m:r>
                      </m:e>
                      <m:sup>
                        <m: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  <m:t>𝟕</m:t>
                        </m:r>
                      </m:sup>
                    </m:sSup>
                    <m:sSup>
                      <m:sSupPr>
                        <m:ctrlP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  <m:t>𝟕</m:t>
                        </m:r>
                      </m:sup>
                    </m:sSup>
                    <m:r>
                      <a:rPr lang="uk-UA" sz="3200" b="1" i="1">
                        <a:ln w="10541" cmpd="sng">
                          <a:solidFill>
                            <a:srgbClr val="4E67C8">
                              <a:shade val="88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  <m:t> с</m:t>
                        </m:r>
                      </m:e>
                      <m:sup>
                        <m:r>
                          <a:rPr lang="uk-UA" sz="3200" b="1" i="1" smtClean="0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uk-UA" sz="3200" b="1" i="1">
                        <a:ln w="10541" cmpd="sng">
                          <a:solidFill>
                            <a:srgbClr val="4E67C8">
                              <a:shade val="88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200" b="1" i="1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  <m:t> а</m:t>
                        </m:r>
                      </m:e>
                      <m:sup>
                        <m:r>
                          <a:rPr lang="uk-UA" sz="3200" b="1" i="1" smtClean="0">
                            <a:ln w="10541" cmpd="sng">
                              <a:solidFill>
                                <a:srgbClr val="4E67C8">
                                  <a:shade val="88000"/>
                                  <a:satMod val="110000"/>
                                </a:srgbClr>
                              </a:solidFill>
                              <a:prstDash val="solid"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uk-UA" sz="3200" b="1" i="1">
                        <a:ln w="10541" cmpd="sng">
                          <a:solidFill>
                            <a:srgbClr val="4E67C8">
                              <a:shade val="88000"/>
                              <a:satMod val="110000"/>
                            </a:srgbClr>
                          </a:solidFill>
                          <a:prstDash val="solid"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uk-UA" sz="3500" b="1" dirty="0">
                  <a:solidFill>
                    <a:prstClr val="black"/>
                  </a:solidFill>
                  <a:latin typeface="Arial Black" pitchFamily="34" charset="0"/>
                </a:endParaRPr>
              </a:p>
            </p:txBody>
          </p:sp>
        </mc:Choice>
        <mc:Fallback>
          <p:sp>
            <p:nvSpPr>
              <p:cNvPr id="3" name="Місце для тек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32040" y="4509120"/>
                <a:ext cx="3672408" cy="2088232"/>
              </a:xfrm>
              <a:blipFill rotWithShape="1">
                <a:blip r:embed="rId3"/>
                <a:stretch>
                  <a:fillRect t="-4386" b="-614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кутник 3"/>
              <p:cNvSpPr/>
              <p:nvPr/>
            </p:nvSpPr>
            <p:spPr>
              <a:xfrm>
                <a:off x="10562404" y="6150707"/>
                <a:ext cx="1239891" cy="643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5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5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у</m:t>
                        </m:r>
                      </m:e>
                      <m:sup>
                        <m:r>
                          <a:rPr lang="uk-UA" sz="35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500" b="1" dirty="0">
                    <a:solidFill>
                      <a:prstClr val="black"/>
                    </a:solidFill>
                    <a:latin typeface="Arial Black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5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у</m:t>
                        </m:r>
                      </m:e>
                      <m:sup>
                        <m:r>
                          <a:rPr lang="uk-UA" sz="35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uk-UA" dirty="0"/>
              </a:p>
            </p:txBody>
          </p:sp>
        </mc:Choice>
        <mc:Fallback>
          <p:sp>
            <p:nvSpPr>
              <p:cNvPr id="4" name="Прямокут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404" y="6150707"/>
                <a:ext cx="1239891" cy="643061"/>
              </a:xfrm>
              <a:prstGeom prst="rect">
                <a:avLst/>
              </a:prstGeom>
              <a:blipFill rotWithShape="1">
                <a:blip r:embed="rId4"/>
                <a:stretch>
                  <a:fillRect t="-11429" b="-3619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7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7" y="188640"/>
            <a:ext cx="9108504" cy="5544616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b="0" dirty="0" err="1">
                <a:solidFill>
                  <a:schemeClr val="accent5">
                    <a:lumMod val="75000"/>
                  </a:schemeClr>
                </a:solidFill>
                <a:effectLst/>
                <a:latin typeface="Arial Black" pitchFamily="34" charset="0"/>
              </a:rPr>
              <a:t>Спосіб</a:t>
            </a:r>
            <a:r>
              <a:rPr lang="ru-RU" sz="3200" b="0" dirty="0">
                <a:solidFill>
                  <a:schemeClr val="accent5">
                    <a:lumMod val="75000"/>
                  </a:schemeClr>
                </a:solidFill>
                <a:effectLst/>
                <a:latin typeface="Arial Black" pitchFamily="34" charset="0"/>
              </a:rPr>
              <a:t> </a:t>
            </a:r>
            <a:r>
              <a:rPr lang="ru-RU" sz="3200" b="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Arial Black" pitchFamily="34" charset="0"/>
              </a:rPr>
              <a:t>групування</a:t>
            </a:r>
            <a:r>
              <a:rPr lang="ru-RU" sz="32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32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2800" b="0" dirty="0" err="1" smtClean="0">
                <a:solidFill>
                  <a:schemeClr val="tx1"/>
                </a:solidFill>
                <a:effectLst/>
                <a:latin typeface="Arial Black" pitchFamily="34" charset="0"/>
              </a:rPr>
              <a:t>Ще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 один 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Arial Black" pitchFamily="34" charset="0"/>
              </a:rPr>
              <a:t>спосіб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Arial Black" pitchFamily="34" charset="0"/>
              </a:rPr>
              <a:t>розкласти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Arial Black" pitchFamily="34" charset="0"/>
              </a:rPr>
              <a:t>многочлени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> на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Arial Black" pitchFamily="34" charset="0"/>
              </a:rPr>
              <a:t>множники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> –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Arial Black" pitchFamily="34" charset="0"/>
              </a:rPr>
              <a:t>це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> 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Arial Black" pitchFamily="34" charset="0"/>
                <a:hlinkClick r:id="rId2" tooltip="Розклад многочленів на множники. Спосіб групування"/>
              </a:rPr>
              <a:t>спосіб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  <a:hlinkClick r:id="rId2" tooltip="Розклад многочленів на множники. Спосіб групування"/>
              </a:rPr>
              <a:t>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Arial Black" pitchFamily="34" charset="0"/>
                <a:hlinkClick r:id="rId2" tooltip="Розклад многочленів на множники. Спосіб групування"/>
              </a:rPr>
              <a:t>групування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>.</a:t>
            </a:r>
            <a:b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>Для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Arial Black" pitchFamily="34" charset="0"/>
              </a:rPr>
              <a:t>цього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> треба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Arial Black" pitchFamily="34" charset="0"/>
              </a:rPr>
              <a:t>виконати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Arial Black" pitchFamily="34" charset="0"/>
              </a:rPr>
              <a:t>наступні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Arial Black" pitchFamily="34" charset="0"/>
              </a:rPr>
              <a:t>дії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: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>1)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Arial Black" pitchFamily="34" charset="0"/>
              </a:rPr>
              <a:t>об’єднати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> члени 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  <a:hlinkClick r:id="rId3" tooltip="Многочлени. Повні уроки"/>
              </a:rPr>
              <a:t>многочлена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> в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Arial Black" pitchFamily="34" charset="0"/>
              </a:rPr>
              <a:t>такі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Arial Black" pitchFamily="34" charset="0"/>
              </a:rPr>
              <a:t>групи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>,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Arial Black" pitchFamily="34" charset="0"/>
              </a:rPr>
              <a:t>які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Arial Black" pitchFamily="34" charset="0"/>
              </a:rPr>
              <a:t>мають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Arial Black" pitchFamily="34" charset="0"/>
              </a:rPr>
              <a:t>спільний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Arial Black" pitchFamily="34" charset="0"/>
              </a:rPr>
              <a:t>множник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>;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</a:b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>2)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Arial Black" pitchFamily="34" charset="0"/>
              </a:rPr>
              <a:t>винести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Arial Black" pitchFamily="34" charset="0"/>
              </a:rPr>
              <a:t>цей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Arial Black" pitchFamily="34" charset="0"/>
              </a:rPr>
              <a:t>спільний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  <a:r>
              <a:rPr lang="ru-RU" sz="2800" b="0" dirty="0" err="1">
                <a:solidFill>
                  <a:schemeClr val="tx1"/>
                </a:solidFill>
                <a:effectLst/>
                <a:latin typeface="Arial Black" pitchFamily="34" charset="0"/>
              </a:rPr>
              <a:t>множник</a:t>
            </a:r>
            <a:r>
              <a:rPr lang="ru-RU" sz="2800" b="0" dirty="0">
                <a:solidFill>
                  <a:schemeClr val="tx1"/>
                </a:solidFill>
                <a:effectLst/>
                <a:latin typeface="Arial Black" pitchFamily="34" charset="0"/>
              </a:rPr>
              <a:t> за дужки.</a:t>
            </a:r>
            <a:r>
              <a:rPr lang="ru-RU" b="0" dirty="0"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lang="ru-RU" b="0" dirty="0">
                <a:solidFill>
                  <a:schemeClr val="tx1"/>
                </a:solidFill>
                <a:effectLst/>
                <a:latin typeface="Arial Black" pitchFamily="34" charset="0"/>
              </a:rPr>
            </a:br>
            <a:endParaRPr lang="uk-UA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>
          <a:xfrm>
            <a:off x="2022438" y="4607510"/>
            <a:ext cx="5970494" cy="1125745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95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7383"/>
            <a:ext cx="8064896" cy="595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5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864096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b="0" dirty="0" err="1" smtClean="0">
                <a:solidFill>
                  <a:srgbClr val="4E4E3F"/>
                </a:solidFill>
                <a:effectLst/>
                <a:latin typeface="Arial Black" pitchFamily="34" charset="0"/>
              </a:rPr>
              <a:t>Завдання</a:t>
            </a:r>
            <a:r>
              <a:rPr lang="ru-RU" sz="3200" b="0" dirty="0" smtClean="0">
                <a:solidFill>
                  <a:srgbClr val="4E4E3F"/>
                </a:solidFill>
                <a:effectLst/>
                <a:latin typeface="Arial Black" pitchFamily="34" charset="0"/>
              </a:rPr>
              <a:t>. </a:t>
            </a:r>
            <a:r>
              <a:rPr lang="ru-RU" sz="3200" b="0" dirty="0" err="1" smtClean="0">
                <a:solidFill>
                  <a:srgbClr val="4E4E3F"/>
                </a:solidFill>
                <a:effectLst/>
                <a:latin typeface="Arial Black" pitchFamily="34" charset="0"/>
              </a:rPr>
              <a:t>Виконуємо</a:t>
            </a:r>
            <a:r>
              <a:rPr lang="ru-RU" sz="3200" b="0" dirty="0" smtClean="0">
                <a:solidFill>
                  <a:srgbClr val="4E4E3F"/>
                </a:solidFill>
                <a:effectLst/>
                <a:latin typeface="Arial Black" pitchFamily="34" charset="0"/>
              </a:rPr>
              <a:t> разом.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8784976" cy="4030195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200" dirty="0" err="1" smtClean="0">
                <a:solidFill>
                  <a:srgbClr val="4E4E3F"/>
                </a:solidFill>
                <a:latin typeface="Arial Black" pitchFamily="34" charset="0"/>
                <a:ea typeface="+mj-ea"/>
                <a:cs typeface="+mj-cs"/>
              </a:rPr>
              <a:t>Розкласти</a:t>
            </a:r>
            <a:r>
              <a:rPr lang="ru-RU" sz="3200" dirty="0" smtClean="0">
                <a:solidFill>
                  <a:srgbClr val="4E4E3F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3200" dirty="0">
                <a:solidFill>
                  <a:srgbClr val="4E4E3F"/>
                </a:solidFill>
                <a:latin typeface="Arial Black" pitchFamily="34" charset="0"/>
                <a:ea typeface="+mj-ea"/>
                <a:cs typeface="+mj-cs"/>
              </a:rPr>
              <a:t>на </a:t>
            </a:r>
            <a:r>
              <a:rPr lang="ru-RU" sz="3200" dirty="0" err="1" smtClean="0">
                <a:solidFill>
                  <a:srgbClr val="4E4E3F"/>
                </a:solidFill>
                <a:latin typeface="Arial Black" pitchFamily="34" charset="0"/>
                <a:ea typeface="+mj-ea"/>
                <a:cs typeface="+mj-cs"/>
              </a:rPr>
              <a:t>множники</a:t>
            </a:r>
            <a:r>
              <a:rPr lang="ru-RU" sz="3200" dirty="0" smtClean="0">
                <a:solidFill>
                  <a:srgbClr val="4E4E3F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3200" dirty="0" err="1" smtClean="0">
                <a:solidFill>
                  <a:srgbClr val="4E4E3F"/>
                </a:solidFill>
                <a:latin typeface="Arial Black" pitchFamily="34" charset="0"/>
                <a:ea typeface="+mj-ea"/>
                <a:cs typeface="+mj-cs"/>
              </a:rPr>
              <a:t>вираз</a:t>
            </a:r>
            <a:r>
              <a:rPr lang="ru-RU" sz="3200" dirty="0">
                <a:solidFill>
                  <a:srgbClr val="4E4E3F"/>
                </a:solidFill>
                <a:latin typeface="Arial Black" pitchFamily="34" charset="0"/>
                <a:ea typeface="+mj-ea"/>
                <a:cs typeface="+mj-cs"/>
              </a:rPr>
              <a:t>: </a:t>
            </a:r>
            <a:endParaRPr lang="ru-RU" sz="3200" dirty="0" smtClean="0">
              <a:solidFill>
                <a:srgbClr val="4E4E3F"/>
              </a:solidFill>
              <a:latin typeface="Arial Black" pitchFamily="34" charset="0"/>
              <a:ea typeface="+mj-ea"/>
              <a:cs typeface="+mj-cs"/>
            </a:endParaRPr>
          </a:p>
          <a:p>
            <a:pPr marL="514350" indent="-514350" algn="l">
              <a:buAutoNum type="arabicParenR"/>
            </a:pPr>
            <a:r>
              <a:rPr lang="ru-RU" sz="3200" dirty="0" smtClean="0">
                <a:solidFill>
                  <a:srgbClr val="76A900"/>
                </a:solidFill>
                <a:latin typeface="Arial Black" pitchFamily="34" charset="0"/>
                <a:ea typeface="+mj-ea"/>
                <a:cs typeface="+mj-cs"/>
              </a:rPr>
              <a:t>c(a</a:t>
            </a:r>
            <a:r>
              <a:rPr lang="ru-RU" sz="3200" dirty="0">
                <a:solidFill>
                  <a:srgbClr val="76A900"/>
                </a:solidFill>
                <a:latin typeface="Arial Black" pitchFamily="34" charset="0"/>
                <a:ea typeface="+mj-ea"/>
                <a:cs typeface="+mj-cs"/>
              </a:rPr>
              <a:t>−b)+d(a−b</a:t>
            </a:r>
            <a:r>
              <a:rPr lang="ru-RU" sz="3200" dirty="0" smtClean="0">
                <a:solidFill>
                  <a:srgbClr val="76A900"/>
                </a:solidFill>
                <a:latin typeface="Arial Black" pitchFamily="34" charset="0"/>
                <a:ea typeface="+mj-ea"/>
                <a:cs typeface="+mj-cs"/>
              </a:rPr>
              <a:t>)</a:t>
            </a:r>
            <a:r>
              <a:rPr lang="ru-RU" sz="3200" dirty="0" smtClean="0">
                <a:solidFill>
                  <a:srgbClr val="4E4E3F"/>
                </a:solidFill>
                <a:latin typeface="Arial Black" pitchFamily="34" charset="0"/>
                <a:ea typeface="+mj-ea"/>
                <a:cs typeface="+mj-cs"/>
              </a:rPr>
              <a:t>.</a:t>
            </a:r>
            <a:r>
              <a:rPr lang="ru-RU" sz="3200" dirty="0">
                <a:solidFill>
                  <a:srgbClr val="4E4E3F"/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3200" dirty="0">
                <a:solidFill>
                  <a:srgbClr val="4E4E3F"/>
                </a:solidFill>
                <a:latin typeface="Arial Black" pitchFamily="34" charset="0"/>
                <a:ea typeface="+mj-ea"/>
                <a:cs typeface="+mj-cs"/>
              </a:rPr>
            </a:br>
            <a:endParaRPr lang="ru-RU" sz="3200" dirty="0" smtClean="0">
              <a:solidFill>
                <a:srgbClr val="4E4E3F"/>
              </a:solidFill>
              <a:latin typeface="Arial Black" pitchFamily="34" charset="0"/>
              <a:ea typeface="+mj-ea"/>
              <a:cs typeface="+mj-cs"/>
            </a:endParaRPr>
          </a:p>
          <a:p>
            <a:pPr algn="l"/>
            <a:r>
              <a:rPr lang="ru-RU" sz="3200" dirty="0" err="1" smtClean="0">
                <a:solidFill>
                  <a:srgbClr val="4E4E3F"/>
                </a:solidFill>
                <a:latin typeface="Arial Black" pitchFamily="34" charset="0"/>
                <a:ea typeface="+mj-ea"/>
                <a:cs typeface="+mj-cs"/>
              </a:rPr>
              <a:t>Розв'язання</a:t>
            </a:r>
            <a:r>
              <a:rPr lang="ru-RU" sz="3200" dirty="0" smtClean="0">
                <a:solidFill>
                  <a:srgbClr val="4E4E3F"/>
                </a:solidFill>
                <a:latin typeface="Arial Black" pitchFamily="34" charset="0"/>
                <a:ea typeface="+mj-ea"/>
                <a:cs typeface="+mj-cs"/>
              </a:rPr>
              <a:t>:</a:t>
            </a:r>
            <a:r>
              <a:rPr lang="ru-RU" sz="3200" dirty="0">
                <a:solidFill>
                  <a:srgbClr val="4E4E3F"/>
                </a:solidFill>
                <a:latin typeface="Arial Black" pitchFamily="34" charset="0"/>
                <a:ea typeface="+mj-ea"/>
                <a:cs typeface="+mj-cs"/>
              </a:rPr>
              <a:t/>
            </a:r>
            <a:br>
              <a:rPr lang="ru-RU" sz="3200" dirty="0">
                <a:solidFill>
                  <a:srgbClr val="4E4E3F"/>
                </a:solidFill>
                <a:latin typeface="Arial Black" pitchFamily="34" charset="0"/>
                <a:ea typeface="+mj-ea"/>
                <a:cs typeface="+mj-cs"/>
              </a:rPr>
            </a:br>
            <a:r>
              <a:rPr lang="ru-RU" sz="3200" dirty="0" err="1">
                <a:solidFill>
                  <a:srgbClr val="4E4E3F"/>
                </a:solidFill>
                <a:latin typeface="Arial Black" pitchFamily="34" charset="0"/>
                <a:ea typeface="+mj-ea"/>
                <a:cs typeface="+mj-cs"/>
              </a:rPr>
              <a:t>Спільний</a:t>
            </a:r>
            <a:r>
              <a:rPr lang="ru-RU" sz="3200" dirty="0">
                <a:solidFill>
                  <a:srgbClr val="4E4E3F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ru-RU" sz="3200" dirty="0" err="1">
                <a:solidFill>
                  <a:srgbClr val="4E4E3F"/>
                </a:solidFill>
                <a:latin typeface="Arial Black" pitchFamily="34" charset="0"/>
                <a:ea typeface="+mj-ea"/>
                <a:cs typeface="+mj-cs"/>
              </a:rPr>
              <a:t>множник</a:t>
            </a:r>
            <a:r>
              <a:rPr lang="ru-RU" sz="3200" dirty="0">
                <a:solidFill>
                  <a:srgbClr val="4E4E3F"/>
                </a:solidFill>
                <a:latin typeface="Arial Black" pitchFamily="34" charset="0"/>
                <a:ea typeface="+mj-ea"/>
                <a:cs typeface="+mj-cs"/>
              </a:rPr>
              <a:t> </a:t>
            </a:r>
            <a:r>
              <a:rPr lang="ru-RU" sz="3200" dirty="0">
                <a:solidFill>
                  <a:srgbClr val="76A900"/>
                </a:solidFill>
                <a:latin typeface="Arial Black" pitchFamily="34" charset="0"/>
                <a:ea typeface="+mj-ea"/>
                <a:cs typeface="+mj-cs"/>
              </a:rPr>
              <a:t>a–b</a:t>
            </a:r>
            <a:r>
              <a:rPr lang="ru-RU" sz="3200" dirty="0">
                <a:solidFill>
                  <a:srgbClr val="4E4E3F"/>
                </a:solidFill>
                <a:latin typeface="Arial Black" pitchFamily="34" charset="0"/>
                <a:ea typeface="+mj-ea"/>
                <a:cs typeface="+mj-cs"/>
              </a:rPr>
              <a:t> </a:t>
            </a:r>
            <a:r>
              <a:rPr lang="ru-RU" sz="3200" dirty="0" err="1">
                <a:solidFill>
                  <a:srgbClr val="4E4E3F"/>
                </a:solidFill>
                <a:latin typeface="Arial Black" pitchFamily="34" charset="0"/>
                <a:ea typeface="+mj-ea"/>
                <a:cs typeface="+mj-cs"/>
              </a:rPr>
              <a:t>винесемо</a:t>
            </a:r>
            <a:r>
              <a:rPr lang="ru-RU" sz="3200" dirty="0">
                <a:solidFill>
                  <a:srgbClr val="4E4E3F"/>
                </a:solidFill>
                <a:latin typeface="Arial Black" pitchFamily="34" charset="0"/>
                <a:ea typeface="+mj-ea"/>
                <a:cs typeface="+mj-cs"/>
              </a:rPr>
              <a:t> за дужки</a:t>
            </a:r>
            <a:r>
              <a:rPr lang="ru-RU" sz="3200" dirty="0" smtClean="0">
                <a:solidFill>
                  <a:srgbClr val="4E4E3F"/>
                </a:solidFill>
                <a:latin typeface="Arial Black" pitchFamily="34" charset="0"/>
                <a:ea typeface="+mj-ea"/>
                <a:cs typeface="+mj-cs"/>
              </a:rPr>
              <a:t>:</a:t>
            </a:r>
          </a:p>
          <a:p>
            <a:pPr lvl="0" algn="l">
              <a:buClr>
                <a:srgbClr val="F14124">
                  <a:lumMod val="75000"/>
                </a:srgbClr>
              </a:buClr>
            </a:pPr>
            <a:r>
              <a:rPr lang="ru-RU" sz="3200" dirty="0">
                <a:solidFill>
                  <a:srgbClr val="76A900"/>
                </a:solidFill>
                <a:latin typeface="Arial Black" pitchFamily="34" charset="0"/>
              </a:rPr>
              <a:t>c</a:t>
            </a: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(a−b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r>
              <a:rPr lang="ru-RU" sz="3200" dirty="0" smtClean="0">
                <a:solidFill>
                  <a:srgbClr val="76A900"/>
                </a:solidFill>
                <a:latin typeface="Arial Black" pitchFamily="34" charset="0"/>
              </a:rPr>
              <a:t>+d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(a</a:t>
            </a: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−b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r>
              <a:rPr lang="ru-RU" sz="3200" dirty="0" smtClean="0">
                <a:solidFill>
                  <a:srgbClr val="76A900"/>
                </a:solidFill>
                <a:latin typeface="Arial Black" pitchFamily="34" charset="0"/>
              </a:rPr>
              <a:t>=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(</a:t>
            </a:r>
            <a:r>
              <a:rPr lang="ru-RU" sz="3200" dirty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a–b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  <a:ea typeface="+mj-ea"/>
                <a:cs typeface="+mj-cs"/>
              </a:rPr>
              <a:t>)</a:t>
            </a:r>
            <a:r>
              <a:rPr lang="ru-RU" sz="3200" dirty="0" smtClean="0">
                <a:solidFill>
                  <a:srgbClr val="76A900"/>
                </a:solidFill>
                <a:latin typeface="Arial Black" pitchFamily="34" charset="0"/>
                <a:ea typeface="+mj-ea"/>
                <a:cs typeface="+mj-cs"/>
              </a:rPr>
              <a:t>(</a:t>
            </a:r>
            <a:r>
              <a:rPr lang="ru-RU" sz="3200" dirty="0" err="1">
                <a:solidFill>
                  <a:srgbClr val="76A900"/>
                </a:solidFill>
                <a:latin typeface="Arial Black" pitchFamily="34" charset="0"/>
                <a:ea typeface="+mj-ea"/>
                <a:cs typeface="+mj-cs"/>
              </a:rPr>
              <a:t>c+d</a:t>
            </a:r>
            <a:r>
              <a:rPr lang="ru-RU" sz="3200" dirty="0">
                <a:solidFill>
                  <a:srgbClr val="76A900"/>
                </a:solidFill>
                <a:latin typeface="Arial Black" pitchFamily="34" charset="0"/>
                <a:ea typeface="+mj-ea"/>
                <a:cs typeface="+mj-cs"/>
              </a:rPr>
              <a:t>)</a:t>
            </a:r>
            <a:r>
              <a:rPr lang="ru-RU" sz="3200" dirty="0">
                <a:solidFill>
                  <a:srgbClr val="4E4E3F"/>
                </a:solidFill>
                <a:latin typeface="Arial Black" pitchFamily="34" charset="0"/>
                <a:ea typeface="+mj-ea"/>
                <a:cs typeface="+mj-cs"/>
              </a:rPr>
              <a:t>.</a:t>
            </a:r>
            <a:r>
              <a:rPr lang="ru-RU" sz="4600" dirty="0">
                <a:solidFill>
                  <a:srgbClr val="4E4E3F"/>
                </a:solidFill>
                <a:latin typeface="Open Sans"/>
                <a:ea typeface="+mj-ea"/>
                <a:cs typeface="+mj-cs"/>
              </a:rPr>
              <a:t/>
            </a:r>
            <a:br>
              <a:rPr lang="ru-RU" sz="4600" dirty="0">
                <a:solidFill>
                  <a:srgbClr val="4E4E3F"/>
                </a:solidFill>
                <a:latin typeface="Open Sans"/>
                <a:ea typeface="+mj-ea"/>
                <a:cs typeface="+mj-cs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7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вітряний потік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</TotalTime>
  <Words>318</Words>
  <Application>Microsoft Office PowerPoint</Application>
  <PresentationFormat>Екран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Повітряний потік</vt:lpstr>
      <vt:lpstr>Презентація PowerPoint</vt:lpstr>
      <vt:lpstr>Презентація PowerPoint</vt:lpstr>
      <vt:lpstr>Згадаємо!  Алгоритм розкладання многочлена на множники винесенням за дужки спільного множника:  1.Знаходимо спільний числовий множник для коефіцієнтів (якщо цілі числа, то шукаємо НСД ).   2. Виносимо за дужки змінну з меншим показником. </vt:lpstr>
      <vt:lpstr>Наприклад №1. Винесіть за дужки спільний множник та виберіть правильну відповідь.  5у^4x−20у^2= 1. Найбільший спільний  дільник  коефіцієнтів 5 та 20 дорівнює 5.  2. Спільна буквена частина з найменшим показником степеня —  у^2. </vt:lpstr>
      <vt:lpstr> №2.  Який спільний множник винести за дужки.  36с+6= 1. Найбільший спільний  дільник  коефіцієнтів 36 та 6 дорівнює ?.  2. Спільна буквена частина з найменшим показником степеня —  ?. </vt:lpstr>
      <vt:lpstr> №3.  Винести спільний множник за дужки.  〖 а〗^7 с^9  -〖 а〗^9 〖 с〗^7=  1. Найбільший спільний  дільник  коефіцієнтів  дорівнює ?.  2. Спільна буквена частина з найменшим показником степеня —  для а? для с?. </vt:lpstr>
      <vt:lpstr>Спосіб групування  Ще один  спосіб розкласти многочлени на множники – це спосіб групування. Для цього треба виконати наступні дії:  1) об’єднати члени многочлена в такі групи, які мають спільний множник;  2) винести цей спільний множник за дужки. </vt:lpstr>
      <vt:lpstr>Презентація PowerPoint</vt:lpstr>
      <vt:lpstr>Завдання. Виконуємо разом.</vt:lpstr>
      <vt:lpstr> 2) 5x−12z(x−y)−5y.  Розв'язання: 5x−12z(x−y)−5y=5x−5y−12z(x−y)=5(x−y)−12z(x−y)= =(x−y)(5−12z)   </vt:lpstr>
      <vt:lpstr>Презентація PowerPoint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16</cp:revision>
  <dcterms:created xsi:type="dcterms:W3CDTF">2022-11-02T15:36:34Z</dcterms:created>
  <dcterms:modified xsi:type="dcterms:W3CDTF">2022-11-02T17:22:03Z</dcterms:modified>
</cp:coreProperties>
</file>