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70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3300"/>
    <a:srgbClr val="996633"/>
    <a:srgbClr val="00FFFF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334">
              <a:srgbClr val="92D050"/>
            </a:gs>
            <a:gs pos="27904">
              <a:srgbClr val="FFFF00"/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chemeClr val="accent6">
                <a:lumMod val="60000"/>
                <a:lumOff val="40000"/>
              </a:schemeClr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2.kommersant.ru/Issues.photo/DAILY/2013/070M/KMO_135035_00945_1_t2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" y="0"/>
            <a:ext cx="563780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2.afisha.net/MediaStorage/ae117e94fb0c4213889ef71cb76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564214"/>
            <a:ext cx="5505837" cy="309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260647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ФОЛЬКЛОР </a:t>
            </a:r>
          </a:p>
          <a:p>
            <a:pPr algn="ctr"/>
            <a:r>
              <a:rPr lang="uk-UA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і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МУЗИЧНИЙ </a:t>
            </a:r>
          </a:p>
          <a:p>
            <a:pPr algn="ctr"/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ТЕАТР</a:t>
            </a:r>
          </a:p>
        </p:txBody>
      </p:sp>
      <p:pic>
        <p:nvPicPr>
          <p:cNvPr id="1036" name="Picture 12" descr="http://im9.kommersant.ru/Issues.photo/WEEKEND/2013/047/KMO_135035_00729_1_t210_2011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03426"/>
            <a:ext cx="4251590" cy="29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7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334">
              <a:srgbClr val="92D050"/>
            </a:gs>
            <a:gs pos="27904">
              <a:srgbClr val="FFFF00"/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chemeClr val="accent6">
                <a:lumMod val="60000"/>
                <a:lumOff val="40000"/>
              </a:schemeClr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mesis-dergi.org/wp-content/uploads/9RIAN_01448895.LR_.ru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7364">
            <a:off x="99206" y="2892330"/>
            <a:ext cx="6921019" cy="4032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4" y="0"/>
            <a:ext cx="23762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Чим </a:t>
            </a:r>
            <a:r>
              <a:rPr lang="ru-RU" sz="3200" b="1" dirty="0" err="1">
                <a:solidFill>
                  <a:srgbClr val="FF0000"/>
                </a:solidFill>
              </a:rPr>
              <a:t>вражає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музика</a:t>
            </a:r>
            <a:r>
              <a:rPr lang="ru-RU" sz="3200" b="1" dirty="0">
                <a:solidFill>
                  <a:srgbClr val="FF0000"/>
                </a:solidFill>
              </a:rPr>
              <a:t> балету?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err="1" smtClean="0">
                <a:solidFill>
                  <a:srgbClr val="00FF00"/>
                </a:solidFill>
              </a:rPr>
              <a:t>Які</a:t>
            </a:r>
            <a:r>
              <a:rPr lang="ru-RU" sz="3200" b="1" dirty="0" smtClean="0">
                <a:solidFill>
                  <a:srgbClr val="00FF00"/>
                </a:solidFill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rgbClr val="00FF00"/>
                </a:solidFill>
              </a:rPr>
              <a:t>картини-образи</a:t>
            </a:r>
            <a:r>
              <a:rPr lang="ru-RU" sz="3200" b="1" dirty="0" smtClean="0">
                <a:solidFill>
                  <a:srgbClr val="00FF00"/>
                </a:solidFill>
              </a:rPr>
              <a:t> </a:t>
            </a:r>
            <a:r>
              <a:rPr lang="ru-RU" sz="3200" b="1" dirty="0" err="1">
                <a:solidFill>
                  <a:srgbClr val="00FF00"/>
                </a:solidFill>
              </a:rPr>
              <a:t>виникли</a:t>
            </a:r>
            <a:r>
              <a:rPr lang="ru-RU" sz="3200" b="1" dirty="0">
                <a:solidFill>
                  <a:srgbClr val="00FF00"/>
                </a:solidFill>
              </a:rPr>
              <a:t> у </a:t>
            </a:r>
            <a:r>
              <a:rPr lang="ru-RU" sz="3200" b="1" dirty="0" err="1">
                <a:solidFill>
                  <a:srgbClr val="00FF00"/>
                </a:solidFill>
              </a:rPr>
              <a:t>вашій</a:t>
            </a:r>
            <a:r>
              <a:rPr lang="ru-RU" sz="3200" b="1" dirty="0">
                <a:solidFill>
                  <a:srgbClr val="00FF00"/>
                </a:solidFill>
              </a:rPr>
              <a:t> </a:t>
            </a:r>
            <a:r>
              <a:rPr lang="ru-RU" sz="3200" b="1" dirty="0" err="1">
                <a:solidFill>
                  <a:srgbClr val="00FF00"/>
                </a:solidFill>
              </a:rPr>
              <a:t>уяві</a:t>
            </a:r>
            <a:r>
              <a:rPr lang="ru-RU" sz="3200" b="1" dirty="0">
                <a:solidFill>
                  <a:srgbClr val="00FF00"/>
                </a:solidFill>
              </a:rPr>
              <a:t>?</a:t>
            </a:r>
          </a:p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Чому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глядачі</a:t>
            </a:r>
            <a:r>
              <a:rPr lang="ru-RU" sz="3200" b="1" dirty="0">
                <a:solidFill>
                  <a:srgbClr val="FF0000"/>
                </a:solidFill>
              </a:rPr>
              <a:t> на </a:t>
            </a:r>
            <a:r>
              <a:rPr lang="ru-RU" sz="3200" b="1" dirty="0" err="1">
                <a:solidFill>
                  <a:srgbClr val="FF0000"/>
                </a:solidFill>
              </a:rPr>
              <a:t>прем’єрі</a:t>
            </a:r>
            <a:r>
              <a:rPr lang="ru-RU" sz="3200" b="1" dirty="0">
                <a:solidFill>
                  <a:srgbClr val="FF0000"/>
                </a:solidFill>
              </a:rPr>
              <a:t> не </a:t>
            </a:r>
            <a:r>
              <a:rPr lang="ru-RU" sz="3200" b="1" dirty="0" err="1">
                <a:solidFill>
                  <a:srgbClr val="FF0000"/>
                </a:solidFill>
              </a:rPr>
              <a:t>сприйняли</a:t>
            </a:r>
            <a:r>
              <a:rPr lang="ru-RU" sz="3200" b="1" dirty="0">
                <a:solidFill>
                  <a:srgbClr val="FF0000"/>
                </a:solidFill>
              </a:rPr>
              <a:t> балет?</a:t>
            </a:r>
          </a:p>
        </p:txBody>
      </p:sp>
      <p:pic>
        <p:nvPicPr>
          <p:cNvPr id="5" name="Picture 6" descr="http://2.bp.blogspot.com/_lf2gCDuEGkE/TK9Y3PMsQaI/AAAAAAAAAbA/b_V7sSvteFc/s1600/hb-rite-of-spring-company-thrust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5372">
            <a:off x="-166000" y="38865"/>
            <a:ext cx="5544616" cy="36871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30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r4.lsm.lv/public/assets/media/9/7/mlarge_7960c5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7" y="1916832"/>
            <a:ext cx="5163323" cy="344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214" y="5517232"/>
            <a:ext cx="53042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Стравінський</a:t>
            </a:r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Ігор</a:t>
            </a:r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Федорович </a:t>
            </a:r>
            <a:endParaRPr lang="ru-RU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(1882—1971</a:t>
            </a:r>
            <a:r>
              <a:rPr lang="ru-RU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0" y="0"/>
            <a:ext cx="4639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</a:rPr>
              <a:t>В</a:t>
            </a:r>
            <a:r>
              <a:rPr lang="ru-RU" sz="2400" b="1" dirty="0" err="1" smtClean="0">
                <a:solidFill>
                  <a:srgbClr val="FFFF00"/>
                </a:solidFill>
              </a:rPr>
              <a:t>сесвітньо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відомий</a:t>
            </a:r>
            <a:r>
              <a:rPr lang="ru-RU" sz="2400" b="1" dirty="0">
                <a:solidFill>
                  <a:srgbClr val="FFFF00"/>
                </a:solidFill>
              </a:rPr>
              <a:t> композитор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і </a:t>
            </a:r>
            <a:r>
              <a:rPr lang="ru-RU" sz="2400" b="1" dirty="0" err="1">
                <a:solidFill>
                  <a:srgbClr val="FFFF00"/>
                </a:solidFill>
              </a:rPr>
              <a:t>диригент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українського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походження</a:t>
            </a:r>
            <a:r>
              <a:rPr lang="ru-RU" sz="2400" b="1" dirty="0">
                <a:solidFill>
                  <a:srgbClr val="FFFF00"/>
                </a:solidFill>
              </a:rPr>
              <a:t>. </a:t>
            </a:r>
            <a:r>
              <a:rPr lang="ru-RU" sz="2400" b="1" dirty="0" err="1" smtClean="0">
                <a:solidFill>
                  <a:srgbClr val="FFFF00"/>
                </a:solidFill>
              </a:rPr>
              <a:t>Народився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в </a:t>
            </a:r>
            <a:r>
              <a:rPr lang="ru-RU" sz="2400" b="1" dirty="0" err="1">
                <a:solidFill>
                  <a:srgbClr val="FFFF00"/>
                </a:solidFill>
              </a:rPr>
              <a:t>сім’ї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співака</a:t>
            </a:r>
            <a:r>
              <a:rPr lang="ru-RU" sz="2400" b="1" dirty="0">
                <a:solidFill>
                  <a:srgbClr val="FFFF00"/>
                </a:solidFill>
              </a:rPr>
              <a:t> в </a:t>
            </a:r>
            <a:r>
              <a:rPr lang="ru-RU" sz="2400" b="1" dirty="0" err="1">
                <a:solidFill>
                  <a:srgbClr val="FFFF00"/>
                </a:solidFill>
              </a:rPr>
              <a:t>Оранієнбаумі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поблизу</a:t>
            </a:r>
            <a:endParaRPr lang="ru-RU" sz="2400" b="1" dirty="0">
              <a:solidFill>
                <a:srgbClr val="FFFF00"/>
              </a:solidFill>
            </a:endParaRP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м. Санкт-Петербург.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46166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FF00"/>
                </a:solidFill>
              </a:rPr>
              <a:t>З </a:t>
            </a:r>
            <a:r>
              <a:rPr lang="ru-RU" sz="2400" b="1" dirty="0" err="1">
                <a:solidFill>
                  <a:srgbClr val="00FF00"/>
                </a:solidFill>
              </a:rPr>
              <a:t>дитячих</a:t>
            </a:r>
            <a:r>
              <a:rPr lang="ru-RU" sz="2400" b="1" dirty="0">
                <a:solidFill>
                  <a:srgbClr val="00FF00"/>
                </a:solidFill>
              </a:rPr>
              <a:t> </a:t>
            </a:r>
            <a:r>
              <a:rPr lang="ru-RU" sz="2400" b="1" dirty="0" err="1">
                <a:solidFill>
                  <a:srgbClr val="00FF00"/>
                </a:solidFill>
              </a:rPr>
              <a:t>років</a:t>
            </a:r>
            <a:r>
              <a:rPr lang="ru-RU" sz="2400" b="1" dirty="0">
                <a:solidFill>
                  <a:srgbClr val="00FF00"/>
                </a:solidFill>
              </a:rPr>
              <a:t> </a:t>
            </a:r>
            <a:r>
              <a:rPr lang="ru-RU" sz="2400" b="1" dirty="0" err="1">
                <a:solidFill>
                  <a:srgbClr val="00FF00"/>
                </a:solidFill>
              </a:rPr>
              <a:t>навчався</a:t>
            </a:r>
            <a:r>
              <a:rPr lang="ru-RU" sz="2400" b="1" dirty="0">
                <a:solidFill>
                  <a:srgbClr val="00FF00"/>
                </a:solidFill>
              </a:rPr>
              <a:t> </a:t>
            </a:r>
            <a:r>
              <a:rPr lang="ru-RU" sz="2400" b="1" dirty="0" err="1">
                <a:solidFill>
                  <a:srgbClr val="00FF00"/>
                </a:solidFill>
              </a:rPr>
              <a:t>гри</a:t>
            </a:r>
            <a:r>
              <a:rPr lang="ru-RU" sz="2400" b="1" dirty="0">
                <a:solidFill>
                  <a:srgbClr val="00FF00"/>
                </a:solidFill>
              </a:rPr>
              <a:t> на </a:t>
            </a:r>
            <a:r>
              <a:rPr lang="ru-RU" sz="2400" b="1" dirty="0" err="1" smtClean="0">
                <a:solidFill>
                  <a:srgbClr val="00FF00"/>
                </a:solidFill>
              </a:rPr>
              <a:t>фортепіано</a:t>
            </a:r>
            <a:r>
              <a:rPr lang="ru-RU" sz="2400" b="1" dirty="0">
                <a:solidFill>
                  <a:srgbClr val="00FF00"/>
                </a:solidFill>
              </a:rPr>
              <a:t>. Талант композитора </a:t>
            </a:r>
            <a:r>
              <a:rPr lang="ru-RU" sz="2400" b="1" dirty="0" err="1">
                <a:solidFill>
                  <a:srgbClr val="00FF00"/>
                </a:solidFill>
              </a:rPr>
              <a:t>яскраво</a:t>
            </a:r>
            <a:r>
              <a:rPr lang="ru-RU" sz="2400" b="1" dirty="0">
                <a:solidFill>
                  <a:srgbClr val="00FF00"/>
                </a:solidFill>
              </a:rPr>
              <a:t> </a:t>
            </a:r>
            <a:r>
              <a:rPr lang="ru-RU" sz="2400" b="1" dirty="0" err="1" smtClean="0">
                <a:solidFill>
                  <a:srgbClr val="00FF00"/>
                </a:solidFill>
              </a:rPr>
              <a:t>проявився</a:t>
            </a:r>
            <a:r>
              <a:rPr lang="ru-RU" sz="2400" b="1" dirty="0" smtClean="0">
                <a:solidFill>
                  <a:srgbClr val="00FF00"/>
                </a:solidFill>
              </a:rPr>
              <a:t> </a:t>
            </a:r>
            <a:r>
              <a:rPr lang="ru-RU" sz="2400" b="1" dirty="0">
                <a:solidFill>
                  <a:srgbClr val="00FF00"/>
                </a:solidFill>
              </a:rPr>
              <a:t>в </a:t>
            </a:r>
            <a:r>
              <a:rPr lang="ru-RU" sz="2400" b="1" dirty="0" err="1">
                <a:solidFill>
                  <a:srgbClr val="00FF00"/>
                </a:solidFill>
              </a:rPr>
              <a:t>жанрі</a:t>
            </a:r>
            <a:r>
              <a:rPr lang="ru-RU" sz="2400" b="1" dirty="0">
                <a:solidFill>
                  <a:srgbClr val="00FF00"/>
                </a:solidFill>
              </a:rPr>
              <a:t> балету.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615826"/>
            <a:ext cx="38340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Під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керівництвом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</a:rPr>
              <a:t>Римського</a:t>
            </a:r>
            <a:r>
              <a:rPr lang="ru-RU" sz="2000" b="1" dirty="0" smtClean="0">
                <a:solidFill>
                  <a:srgbClr val="002060"/>
                </a:solidFill>
              </a:rPr>
              <a:t>-Корсакова </a:t>
            </a:r>
            <a:r>
              <a:rPr lang="ru-RU" sz="2000" b="1" dirty="0" err="1">
                <a:solidFill>
                  <a:srgbClr val="002060"/>
                </a:solidFill>
              </a:rPr>
              <a:t>були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написані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перші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твори ,</a:t>
            </a:r>
            <a:r>
              <a:rPr lang="ru-RU" sz="2000" b="1" dirty="0" err="1" smtClean="0">
                <a:solidFill>
                  <a:srgbClr val="002060"/>
                </a:solidFill>
              </a:rPr>
              <a:t>симфонію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Феєрверк»для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оркестру, </a:t>
            </a:r>
            <a:r>
              <a:rPr lang="ru-RU" sz="2000" b="1" dirty="0" err="1">
                <a:solidFill>
                  <a:srgbClr val="002060"/>
                </a:solidFill>
              </a:rPr>
              <a:t>прем’єру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якої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відвідав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відомий</a:t>
            </a:r>
            <a:r>
              <a:rPr lang="ru-RU" sz="2000" b="1" dirty="0">
                <a:solidFill>
                  <a:srgbClr val="002060"/>
                </a:solidFill>
              </a:rPr>
              <a:t> хореограф </a:t>
            </a:r>
            <a:r>
              <a:rPr lang="ru-RU" sz="2000" b="1" dirty="0" err="1" smtClean="0">
                <a:solidFill>
                  <a:srgbClr val="002060"/>
                </a:solidFill>
              </a:rPr>
              <a:t>Сергій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Дягілєв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  <a:r>
              <a:rPr lang="ru-RU" sz="2000" b="1" dirty="0" err="1">
                <a:solidFill>
                  <a:srgbClr val="002060"/>
                </a:solidFill>
              </a:rPr>
              <a:t>Він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високо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оцінив</a:t>
            </a:r>
            <a:r>
              <a:rPr lang="ru-RU" sz="2000" b="1" dirty="0">
                <a:solidFill>
                  <a:srgbClr val="002060"/>
                </a:solidFill>
              </a:rPr>
              <a:t> талант молодого композитора.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Протягом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трьох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років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співпраці</a:t>
            </a:r>
            <a:r>
              <a:rPr lang="ru-RU" sz="2000" b="1" dirty="0">
                <a:solidFill>
                  <a:srgbClr val="002060"/>
                </a:solidFill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</a:rPr>
              <a:t>трупою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Дягілєва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Стравінський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написав </a:t>
            </a:r>
            <a:r>
              <a:rPr lang="ru-RU" sz="2000" b="1" dirty="0">
                <a:solidFill>
                  <a:srgbClr val="002060"/>
                </a:solidFill>
              </a:rPr>
              <a:t>три </a:t>
            </a:r>
            <a:r>
              <a:rPr lang="ru-RU" sz="2000" b="1" dirty="0" err="1">
                <a:solidFill>
                  <a:srgbClr val="002060"/>
                </a:solidFill>
              </a:rPr>
              <a:t>балети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що</a:t>
            </a:r>
            <a:r>
              <a:rPr lang="ru-RU" sz="2000" b="1" dirty="0">
                <a:solidFill>
                  <a:srgbClr val="002060"/>
                </a:solidFill>
              </a:rPr>
              <a:t> принесли </a:t>
            </a:r>
            <a:r>
              <a:rPr lang="ru-RU" sz="2000" b="1" dirty="0" err="1">
                <a:solidFill>
                  <a:srgbClr val="002060"/>
                </a:solidFill>
              </a:rPr>
              <a:t>йому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світову</a:t>
            </a:r>
            <a:r>
              <a:rPr lang="ru-RU" sz="2000" b="1" dirty="0">
                <a:solidFill>
                  <a:srgbClr val="002060"/>
                </a:solidFill>
              </a:rPr>
              <a:t> славу — «Жар-</a:t>
            </a:r>
            <a:r>
              <a:rPr lang="ru-RU" sz="2000" b="1" dirty="0" err="1">
                <a:solidFill>
                  <a:srgbClr val="002060"/>
                </a:solidFill>
              </a:rPr>
              <a:t>птиця</a:t>
            </a:r>
            <a:r>
              <a:rPr lang="ru-RU" sz="2000" b="1" dirty="0">
                <a:solidFill>
                  <a:srgbClr val="002060"/>
                </a:solidFill>
              </a:rPr>
              <a:t>»,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«Петрушка» та «Весна священна».</a:t>
            </a:r>
          </a:p>
        </p:txBody>
      </p:sp>
    </p:spTree>
    <p:extLst>
      <p:ext uri="{BB962C8B-B14F-4D97-AF65-F5344CB8AC3E}">
        <p14:creationId xmlns:p14="http://schemas.microsoft.com/office/powerpoint/2010/main" val="8470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bs.twimg.com/media/CHuQ2c-UAAAf3c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9713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462273"/>
            <a:ext cx="8712968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Стравінський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творчість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якого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вплинула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на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розвиток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музики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ХХ 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ст.,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посідає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особливе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місце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серед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800" b="1" i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композиторів</a:t>
            </a:r>
            <a:r>
              <a:rPr lang="ru-RU" sz="28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того часу.</a:t>
            </a:r>
          </a:p>
        </p:txBody>
      </p:sp>
    </p:spTree>
    <p:extLst>
      <p:ext uri="{BB962C8B-B14F-4D97-AF65-F5344CB8AC3E}">
        <p14:creationId xmlns:p14="http://schemas.microsoft.com/office/powerpoint/2010/main" val="28147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193" y="260648"/>
            <a:ext cx="7719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</a:rPr>
              <a:t>Сьогодні на уроці ми говорили на тему …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4730" y="889512"/>
            <a:ext cx="7214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663300"/>
                </a:solidFill>
              </a:rPr>
              <a:t>ФОЛЬКЛОР </a:t>
            </a:r>
            <a:r>
              <a:rPr lang="uk-UA" sz="4000" b="1" dirty="0">
                <a:solidFill>
                  <a:srgbClr val="663300"/>
                </a:solidFill>
              </a:rPr>
              <a:t>і</a:t>
            </a:r>
            <a:r>
              <a:rPr lang="ru-RU" sz="4000" b="1" dirty="0">
                <a:solidFill>
                  <a:srgbClr val="663300"/>
                </a:solidFill>
              </a:rPr>
              <a:t> МУЗИЧНИЙ  ТЕАТР</a:t>
            </a:r>
            <a:endParaRPr lang="ru-RU" sz="4000" dirty="0">
              <a:solidFill>
                <a:srgbClr val="66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5767" y="1744190"/>
            <a:ext cx="6192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</a:rPr>
              <a:t>Назвіть  музичний твір  з яким ми сьогодні </a:t>
            </a:r>
          </a:p>
          <a:p>
            <a:pPr algn="ctr"/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</a:rPr>
              <a:t>познайомились, хто  композитор.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29969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Ігор</a:t>
            </a:r>
            <a:r>
              <a:rPr lang="ru-RU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Стравінський</a:t>
            </a:r>
            <a:r>
              <a:rPr lang="ru-RU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балет</a:t>
            </a:r>
          </a:p>
          <a:p>
            <a:pPr algn="ctr"/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«Весна священна»</a:t>
            </a:r>
          </a:p>
        </p:txBody>
      </p:sp>
      <p:pic>
        <p:nvPicPr>
          <p:cNvPr id="3074" name="Picture 2" descr="http://900igr.net/datai/muzyka/Muzyka-russkikh-kompozitorov/0014-008-Stravinskij-Igor-Fedorov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3" y="2808900"/>
            <a:ext cx="3120281" cy="36060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851920" y="5229200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663300"/>
                </a:solidFill>
              </a:rPr>
              <a:t>У </a:t>
            </a:r>
            <a:r>
              <a:rPr lang="ru-RU" sz="2400" b="1" dirty="0" err="1" smtClean="0">
                <a:solidFill>
                  <a:srgbClr val="663300"/>
                </a:solidFill>
              </a:rPr>
              <a:t>балеті</a:t>
            </a:r>
            <a:r>
              <a:rPr lang="ru-RU" sz="2400" b="1" dirty="0" smtClean="0">
                <a:solidFill>
                  <a:srgbClr val="663300"/>
                </a:solidFill>
              </a:rPr>
              <a:t> </a:t>
            </a:r>
            <a:r>
              <a:rPr lang="ru-RU" sz="2400" b="1" dirty="0" err="1" smtClean="0">
                <a:solidFill>
                  <a:srgbClr val="663300"/>
                </a:solidFill>
              </a:rPr>
              <a:t>відобразив</a:t>
            </a:r>
            <a:r>
              <a:rPr lang="ru-RU" sz="2400" b="1" dirty="0" smtClean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язичницьку</a:t>
            </a:r>
            <a:r>
              <a:rPr lang="ru-RU" sz="2400" b="1" dirty="0">
                <a:solidFill>
                  <a:srgbClr val="663300"/>
                </a:solidFill>
              </a:rPr>
              <a:t> Русь </a:t>
            </a:r>
            <a:r>
              <a:rPr lang="ru-RU" sz="2400" b="1" dirty="0" err="1">
                <a:solidFill>
                  <a:srgbClr val="663300"/>
                </a:solidFill>
              </a:rPr>
              <a:t>навесні</a:t>
            </a:r>
            <a:r>
              <a:rPr lang="ru-RU" sz="2400" b="1" dirty="0">
                <a:solidFill>
                  <a:srgbClr val="663300"/>
                </a:solidFill>
              </a:rPr>
              <a:t>: з </a:t>
            </a:r>
            <a:r>
              <a:rPr lang="ru-RU" sz="2400" b="1" dirty="0" err="1">
                <a:solidFill>
                  <a:srgbClr val="663300"/>
                </a:solidFill>
              </a:rPr>
              <a:t>дівочими</a:t>
            </a:r>
            <a:r>
              <a:rPr lang="ru-RU" sz="2400" b="1" dirty="0">
                <a:solidFill>
                  <a:srgbClr val="663300"/>
                </a:solidFill>
              </a:rPr>
              <a:t> хороводами, культом </a:t>
            </a:r>
            <a:r>
              <a:rPr lang="ru-RU" sz="2400" b="1" dirty="0" err="1">
                <a:solidFill>
                  <a:srgbClr val="663300"/>
                </a:solidFill>
              </a:rPr>
              <a:t>Землі</a:t>
            </a:r>
            <a:r>
              <a:rPr lang="ru-RU" sz="2400" b="1" dirty="0">
                <a:solidFill>
                  <a:srgbClr val="663300"/>
                </a:solidFill>
              </a:rPr>
              <a:t>, </a:t>
            </a:r>
            <a:r>
              <a:rPr lang="ru-RU" sz="2400" b="1" dirty="0" err="1">
                <a:solidFill>
                  <a:srgbClr val="663300"/>
                </a:solidFill>
              </a:rPr>
              <a:t>жертвопринесенням</a:t>
            </a:r>
            <a:r>
              <a:rPr lang="ru-RU" sz="2400" b="1" dirty="0">
                <a:solidFill>
                  <a:srgbClr val="663300"/>
                </a:solidFill>
              </a:rPr>
              <a:t> на честь </a:t>
            </a:r>
            <a:r>
              <a:rPr lang="ru-RU" sz="2400" b="1" dirty="0" err="1">
                <a:solidFill>
                  <a:srgbClr val="663300"/>
                </a:solidFill>
              </a:rPr>
              <a:t>богині</a:t>
            </a:r>
            <a:r>
              <a:rPr lang="ru-RU" sz="2400" b="1" dirty="0">
                <a:solidFill>
                  <a:srgbClr val="663300"/>
                </a:solidFill>
              </a:rPr>
              <a:t> </a:t>
            </a:r>
            <a:r>
              <a:rPr lang="ru-RU" sz="2400" b="1" dirty="0" err="1">
                <a:solidFill>
                  <a:srgbClr val="663300"/>
                </a:solidFill>
              </a:rPr>
              <a:t>Весни</a:t>
            </a:r>
            <a:r>
              <a:rPr lang="ru-RU" sz="2400" b="1" dirty="0">
                <a:solidFill>
                  <a:srgbClr val="6633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870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334">
              <a:srgbClr val="92D050"/>
            </a:gs>
            <a:gs pos="27904">
              <a:srgbClr val="FFFF00"/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chemeClr val="accent6">
                <a:lumMod val="60000"/>
                <a:lumOff val="40000"/>
              </a:schemeClr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2987" y="1999935"/>
            <a:ext cx="35486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Ігор</a:t>
            </a:r>
            <a:r>
              <a:rPr lang="ru-RU" sz="40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0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Стравінський</a:t>
            </a:r>
            <a:r>
              <a:rPr lang="ru-RU" sz="4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, </a:t>
            </a:r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балет</a:t>
            </a:r>
          </a:p>
          <a:p>
            <a:pPr algn="ctr"/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«Весна священна»</a:t>
            </a:r>
          </a:p>
        </p:txBody>
      </p:sp>
      <p:pic>
        <p:nvPicPr>
          <p:cNvPr id="2050" name="Picture 2" descr="http://pic.favoraim.com/photo_2526_1_800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5496546" cy="54965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1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334">
              <a:srgbClr val="92D050"/>
            </a:gs>
            <a:gs pos="27904">
              <a:srgbClr val="FFFF00"/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chemeClr val="accent6">
                <a:lumMod val="60000"/>
                <a:lumOff val="40000"/>
              </a:schemeClr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66"/>
                </a:solidFill>
              </a:rPr>
              <a:t>Сучасна</a:t>
            </a:r>
            <a:r>
              <a:rPr lang="ru-RU" sz="2400" b="1" dirty="0" smtClean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балетна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вистава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відрізняється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від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класичного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smtClean="0">
                <a:solidFill>
                  <a:srgbClr val="FF0066"/>
                </a:solidFill>
              </a:rPr>
              <a:t>балету </a:t>
            </a:r>
            <a:r>
              <a:rPr lang="ru-RU" sz="2400" b="1" dirty="0" err="1">
                <a:solidFill>
                  <a:srgbClr val="FF0066"/>
                </a:solidFill>
              </a:rPr>
              <a:t>тим</a:t>
            </a:r>
            <a:r>
              <a:rPr lang="ru-RU" sz="2400" b="1" dirty="0">
                <a:solidFill>
                  <a:srgbClr val="FF0066"/>
                </a:solidFill>
              </a:rPr>
              <a:t>, </a:t>
            </a:r>
            <a:r>
              <a:rPr lang="ru-RU" sz="2400" b="1" dirty="0" err="1">
                <a:solidFill>
                  <a:srgbClr val="FF0066"/>
                </a:solidFill>
              </a:rPr>
              <a:t>що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їй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притаманні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ритмопластичні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танці</a:t>
            </a:r>
            <a:r>
              <a:rPr lang="ru-RU" sz="2400" b="1" dirty="0">
                <a:solidFill>
                  <a:srgbClr val="FF0066"/>
                </a:solidFill>
              </a:rPr>
              <a:t>, </a:t>
            </a:r>
            <a:r>
              <a:rPr lang="ru-RU" sz="2400" b="1" dirty="0" err="1">
                <a:solidFill>
                  <a:srgbClr val="FF0066"/>
                </a:solidFill>
              </a:rPr>
              <a:t>пантоміма</a:t>
            </a:r>
            <a:r>
              <a:rPr lang="ru-RU" sz="2400" b="1" dirty="0">
                <a:solidFill>
                  <a:srgbClr val="FF0066"/>
                </a:solidFill>
              </a:rPr>
              <a:t>,</a:t>
            </a:r>
          </a:p>
          <a:p>
            <a:pPr algn="ctr"/>
            <a:r>
              <a:rPr lang="ru-RU" sz="2400" b="1" dirty="0" err="1">
                <a:solidFill>
                  <a:srgbClr val="FF0066"/>
                </a:solidFill>
              </a:rPr>
              <a:t>елементи</a:t>
            </a:r>
            <a:r>
              <a:rPr lang="ru-RU" sz="2400" b="1" dirty="0">
                <a:solidFill>
                  <a:srgbClr val="FF0066"/>
                </a:solidFill>
              </a:rPr>
              <a:t> акробатики, </a:t>
            </a:r>
            <a:r>
              <a:rPr lang="ru-RU" sz="2400" b="1" dirty="0" err="1">
                <a:solidFill>
                  <a:srgbClr val="FF0066"/>
                </a:solidFill>
              </a:rPr>
              <a:t>світлозвукові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ефекти</a:t>
            </a:r>
            <a:r>
              <a:rPr lang="ru-RU" sz="2400" b="1" dirty="0">
                <a:solidFill>
                  <a:srgbClr val="FF0066"/>
                </a:solidFill>
              </a:rPr>
              <a:t>, </a:t>
            </a:r>
            <a:r>
              <a:rPr lang="ru-RU" sz="2400" b="1" dirty="0" err="1">
                <a:solidFill>
                  <a:srgbClr val="FF0066"/>
                </a:solidFill>
              </a:rPr>
              <a:t>оригінальні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 smtClean="0">
                <a:solidFill>
                  <a:srgbClr val="FF0066"/>
                </a:solidFill>
              </a:rPr>
              <a:t>декорації</a:t>
            </a:r>
            <a:r>
              <a:rPr lang="ru-RU" sz="2400" b="1" dirty="0">
                <a:solidFill>
                  <a:srgbClr val="FF0066"/>
                </a:solidFill>
              </a:rPr>
              <a:t>, </a:t>
            </a:r>
            <a:r>
              <a:rPr lang="ru-RU" sz="2400" b="1" dirty="0" err="1">
                <a:solidFill>
                  <a:srgbClr val="FF0066"/>
                </a:solidFill>
              </a:rPr>
              <a:t>костюми</a:t>
            </a:r>
            <a:r>
              <a:rPr lang="ru-RU" sz="2400" b="1" dirty="0">
                <a:solidFill>
                  <a:srgbClr val="FF0066"/>
                </a:solidFill>
              </a:rPr>
              <a:t> і </a:t>
            </a:r>
            <a:r>
              <a:rPr lang="ru-RU" sz="2400" b="1" dirty="0" err="1">
                <a:solidFill>
                  <a:srgbClr val="FF0066"/>
                </a:solidFill>
              </a:rPr>
              <a:t>навіть</a:t>
            </a:r>
            <a:r>
              <a:rPr lang="ru-RU" sz="2400" b="1" dirty="0">
                <a:solidFill>
                  <a:srgbClr val="FF0066"/>
                </a:solidFill>
              </a:rPr>
              <a:t> </a:t>
            </a:r>
            <a:r>
              <a:rPr lang="ru-RU" sz="2400" b="1" dirty="0" err="1">
                <a:solidFill>
                  <a:srgbClr val="FF0066"/>
                </a:solidFill>
              </a:rPr>
              <a:t>спів</a:t>
            </a:r>
            <a:r>
              <a:rPr lang="ru-RU" sz="2400" b="1" dirty="0">
                <a:solidFill>
                  <a:srgbClr val="FF0066"/>
                </a:solidFill>
              </a:rPr>
              <a:t> (хори).</a:t>
            </a:r>
          </a:p>
        </p:txBody>
      </p:sp>
      <p:pic>
        <p:nvPicPr>
          <p:cNvPr id="3074" name="Picture 2" descr="http://cdn14.img22.ria.ru/images/93092/26/930922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43" y="3536431"/>
            <a:ext cx="5015960" cy="33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0.liveinternet.ru/images/attach/c/3/75/332/75332644_4000491_str_vesn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80" y="180538"/>
            <a:ext cx="4702823" cy="33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ages.radario.ru/images/5d384b107c4e410b8ca78281629cb4f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974"/>
            <a:ext cx="5019953" cy="334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FFFF00"/>
            </a:gs>
            <a:gs pos="47000">
              <a:srgbClr val="9999FF"/>
            </a:gs>
            <a:gs pos="60001">
              <a:srgbClr val="2E6792"/>
            </a:gs>
            <a:gs pos="87498">
              <a:schemeClr val="accent6">
                <a:lumMod val="60000"/>
                <a:lumOff val="40000"/>
              </a:schemeClr>
            </a:gs>
            <a:gs pos="71001">
              <a:srgbClr val="92D050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.ruvr.ru/2013/12/22/08/RIAN_01448964.LR.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54" y="3356992"/>
            <a:ext cx="4943999" cy="348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rud.ru/userfiles/gallery/4f/m_4f38fdd4312cdff33382ff2496bc802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088" cy="3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8" y="-59328"/>
            <a:ext cx="3779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FFFF"/>
                </a:solidFill>
              </a:rPr>
              <a:t>Відомий</a:t>
            </a:r>
            <a:r>
              <a:rPr lang="ru-RU" sz="2400" b="1" dirty="0">
                <a:solidFill>
                  <a:srgbClr val="00FFFF"/>
                </a:solidFill>
              </a:rPr>
              <a:t> композитор </a:t>
            </a:r>
            <a:r>
              <a:rPr lang="ru-RU" sz="2400" b="1" dirty="0" err="1">
                <a:solidFill>
                  <a:srgbClr val="00FFFF"/>
                </a:solidFill>
              </a:rPr>
              <a:t>Ігор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Стравінський</a:t>
            </a:r>
            <a:r>
              <a:rPr lang="ru-RU" sz="2400" b="1" dirty="0">
                <a:solidFill>
                  <a:srgbClr val="00FFFF"/>
                </a:solidFill>
              </a:rPr>
              <a:t> створив балет «Весна </a:t>
            </a:r>
            <a:r>
              <a:rPr lang="ru-RU" sz="2400" b="1" dirty="0" smtClean="0">
                <a:solidFill>
                  <a:srgbClr val="00FFFF"/>
                </a:solidFill>
              </a:rPr>
              <a:t>священна</a:t>
            </a:r>
            <a:r>
              <a:rPr lang="ru-RU" sz="2400" b="1" dirty="0">
                <a:solidFill>
                  <a:srgbClr val="00FFFF"/>
                </a:solidFill>
              </a:rPr>
              <a:t>», у </a:t>
            </a:r>
            <a:r>
              <a:rPr lang="ru-RU" sz="2400" b="1" dirty="0" err="1">
                <a:solidFill>
                  <a:srgbClr val="00FFFF"/>
                </a:solidFill>
              </a:rPr>
              <a:t>якому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відобразив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>
                <a:solidFill>
                  <a:srgbClr val="00FFFF"/>
                </a:solidFill>
              </a:rPr>
              <a:t>язичницьку</a:t>
            </a:r>
            <a:r>
              <a:rPr lang="ru-RU" sz="2400" b="1" dirty="0">
                <a:solidFill>
                  <a:srgbClr val="00FFFF"/>
                </a:solidFill>
              </a:rPr>
              <a:t> Русь </a:t>
            </a:r>
            <a:r>
              <a:rPr lang="ru-RU" sz="2400" b="1" dirty="0" err="1">
                <a:solidFill>
                  <a:srgbClr val="00FFFF"/>
                </a:solidFill>
              </a:rPr>
              <a:t>навесні</a:t>
            </a:r>
            <a:r>
              <a:rPr lang="ru-RU" sz="2400" b="1" dirty="0">
                <a:solidFill>
                  <a:srgbClr val="00FFFF"/>
                </a:solidFill>
              </a:rPr>
              <a:t>: з </a:t>
            </a:r>
            <a:r>
              <a:rPr lang="ru-RU" sz="2400" b="1" dirty="0" err="1" smtClean="0">
                <a:solidFill>
                  <a:srgbClr val="00FFFF"/>
                </a:solidFill>
              </a:rPr>
              <a:t>дівочими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smtClean="0">
                <a:solidFill>
                  <a:srgbClr val="00FFFF"/>
                </a:solidFill>
              </a:rPr>
              <a:t>хороводами</a:t>
            </a:r>
            <a:r>
              <a:rPr lang="ru-RU" sz="2400" b="1" dirty="0">
                <a:solidFill>
                  <a:srgbClr val="00FFFF"/>
                </a:solidFill>
              </a:rPr>
              <a:t>, культом </a:t>
            </a:r>
            <a:r>
              <a:rPr lang="ru-RU" sz="2400" b="1" dirty="0" err="1">
                <a:solidFill>
                  <a:srgbClr val="00FFFF"/>
                </a:solidFill>
              </a:rPr>
              <a:t>Землі</a:t>
            </a:r>
            <a:r>
              <a:rPr lang="ru-RU" sz="2400" b="1" dirty="0">
                <a:solidFill>
                  <a:srgbClr val="00FFFF"/>
                </a:solidFill>
              </a:rPr>
              <a:t>, </a:t>
            </a:r>
            <a:r>
              <a:rPr lang="ru-RU" sz="2400" b="1" dirty="0" err="1">
                <a:solidFill>
                  <a:srgbClr val="00FFFF"/>
                </a:solidFill>
              </a:rPr>
              <a:t>жертвопринесенням</a:t>
            </a:r>
            <a:r>
              <a:rPr lang="ru-RU" sz="2400" b="1" dirty="0">
                <a:solidFill>
                  <a:srgbClr val="00FFFF"/>
                </a:solidFill>
              </a:rPr>
              <a:t> на честь </a:t>
            </a:r>
            <a:r>
              <a:rPr lang="ru-RU" sz="2400" b="1" dirty="0" err="1" smtClean="0">
                <a:solidFill>
                  <a:srgbClr val="00FFFF"/>
                </a:solidFill>
              </a:rPr>
              <a:t>богині</a:t>
            </a:r>
            <a:r>
              <a:rPr lang="ru-RU" sz="2400" b="1" dirty="0">
                <a:solidFill>
                  <a:srgbClr val="00FFFF"/>
                </a:solidFill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</a:rPr>
              <a:t>Весни</a:t>
            </a:r>
            <a:r>
              <a:rPr lang="ru-RU" sz="2400" b="1" dirty="0">
                <a:solidFill>
                  <a:srgbClr val="00FFFF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576059"/>
            <a:ext cx="42116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 </a:t>
            </a:r>
            <a:r>
              <a:rPr lang="ru-RU" sz="2400" b="1" dirty="0" err="1">
                <a:solidFill>
                  <a:srgbClr val="002060"/>
                </a:solidFill>
              </a:rPr>
              <a:t>балеті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надзвичайно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сильний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err="1">
                <a:solidFill>
                  <a:srgbClr val="002060"/>
                </a:solidFill>
              </a:rPr>
              <a:t>виразний</a:t>
            </a:r>
            <a:r>
              <a:rPr lang="ru-RU" sz="2400" b="1" dirty="0">
                <a:solidFill>
                  <a:srgbClr val="002060"/>
                </a:solidFill>
              </a:rPr>
              <a:t> ритм. Композитор</a:t>
            </a:r>
          </a:p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використовує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основні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музичні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засоби</a:t>
            </a:r>
            <a:r>
              <a:rPr lang="ru-RU" sz="2400" b="1" dirty="0">
                <a:solidFill>
                  <a:srgbClr val="002060"/>
                </a:solidFill>
              </a:rPr>
              <a:t> — тембр, </a:t>
            </a:r>
            <a:r>
              <a:rPr lang="ru-RU" sz="2400" b="1" dirty="0" err="1">
                <a:solidFill>
                  <a:srgbClr val="002060"/>
                </a:solidFill>
              </a:rPr>
              <a:t>гармонію</a:t>
            </a:r>
            <a:r>
              <a:rPr lang="ru-RU" sz="2400" b="1" dirty="0">
                <a:solidFill>
                  <a:srgbClr val="002060"/>
                </a:solidFill>
              </a:rPr>
              <a:t> і </a:t>
            </a:r>
            <a:r>
              <a:rPr lang="ru-RU" sz="2400" b="1" dirty="0" smtClean="0">
                <a:solidFill>
                  <a:srgbClr val="002060"/>
                </a:solidFill>
              </a:rPr>
              <a:t>ритм, </a:t>
            </a:r>
            <a:r>
              <a:rPr lang="ru-RU" sz="2400" b="1" dirty="0" err="1" smtClean="0">
                <a:solidFill>
                  <a:srgbClr val="002060"/>
                </a:solidFill>
              </a:rPr>
              <a:t>щоб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зобразити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взаємовідносини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природи</a:t>
            </a:r>
            <a:r>
              <a:rPr lang="ru-RU" sz="2400" b="1" dirty="0">
                <a:solidFill>
                  <a:srgbClr val="002060"/>
                </a:solidFill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</a:rPr>
              <a:t>людини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80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334">
              <a:srgbClr val="92D050"/>
            </a:gs>
            <a:gs pos="27904">
              <a:srgbClr val="FFFF00"/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chemeClr val="accent6">
                <a:lumMod val="60000"/>
                <a:lumOff val="40000"/>
              </a:schemeClr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297" y="404664"/>
            <a:ext cx="53275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Новизна і </a:t>
            </a:r>
            <a:r>
              <a:rPr lang="ru-RU" sz="2400" b="1" dirty="0" err="1">
                <a:solidFill>
                  <a:srgbClr val="C00000"/>
                </a:solidFill>
              </a:rPr>
              <a:t>складність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музики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відчули</a:t>
            </a:r>
            <a:r>
              <a:rPr lang="ru-RU" sz="2400" b="1" dirty="0">
                <a:solidFill>
                  <a:srgbClr val="C00000"/>
                </a:solidFill>
              </a:rPr>
              <a:t> і </a:t>
            </a:r>
            <a:r>
              <a:rPr lang="ru-RU" sz="2400" b="1" dirty="0" err="1">
                <a:solidFill>
                  <a:srgbClr val="C00000"/>
                </a:solidFill>
              </a:rPr>
              <a:t>глядачі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під</a:t>
            </a:r>
            <a:r>
              <a:rPr lang="ru-RU" sz="2400" b="1" dirty="0">
                <a:solidFill>
                  <a:srgbClr val="C00000"/>
                </a:solidFill>
              </a:rPr>
              <a:t> час </a:t>
            </a:r>
            <a:r>
              <a:rPr lang="ru-RU" sz="2400" b="1" dirty="0" err="1">
                <a:solidFill>
                  <a:srgbClr val="C00000"/>
                </a:solidFill>
              </a:rPr>
              <a:t>прем’єри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і оркестр на </a:t>
            </a:r>
            <a:r>
              <a:rPr lang="ru-RU" sz="2400" b="1" dirty="0" err="1">
                <a:solidFill>
                  <a:srgbClr val="C00000"/>
                </a:solidFill>
              </a:rPr>
              <a:t>репетиціях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Лібрето</a:t>
            </a:r>
            <a:r>
              <a:rPr lang="ru-RU" sz="2400" b="1" dirty="0">
                <a:solidFill>
                  <a:srgbClr val="C00000"/>
                </a:solidFill>
              </a:rPr>
              <a:t> до балету написали сам </a:t>
            </a:r>
            <a:r>
              <a:rPr lang="ru-RU" sz="2400" b="1" dirty="0" smtClean="0">
                <a:solidFill>
                  <a:srgbClr val="C00000"/>
                </a:solidFill>
              </a:rPr>
              <a:t>композитор </a:t>
            </a:r>
            <a:r>
              <a:rPr lang="ru-RU" sz="2400" b="1" dirty="0">
                <a:solidFill>
                  <a:srgbClr val="C00000"/>
                </a:solidFill>
              </a:rPr>
              <a:t>— </a:t>
            </a:r>
            <a:r>
              <a:rPr lang="ru-RU" sz="2400" b="1" dirty="0" err="1">
                <a:solidFill>
                  <a:srgbClr val="C00000"/>
                </a:solidFill>
              </a:rPr>
              <a:t>Ігор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Стравінський</a:t>
            </a:r>
            <a:r>
              <a:rPr lang="ru-RU" sz="2400" b="1" dirty="0">
                <a:solidFill>
                  <a:srgbClr val="C00000"/>
                </a:solidFill>
              </a:rPr>
              <a:t>, і </a:t>
            </a:r>
            <a:r>
              <a:rPr lang="ru-RU" sz="2400" b="1" dirty="0" err="1" smtClean="0">
                <a:solidFill>
                  <a:srgbClr val="C00000"/>
                </a:solidFill>
              </a:rPr>
              <a:t>Микола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Реріх</a:t>
            </a:r>
            <a:r>
              <a:rPr lang="ru-RU" sz="2400" b="1" dirty="0">
                <a:solidFill>
                  <a:srgbClr val="C00000"/>
                </a:solidFill>
              </a:rPr>
              <a:t> — </a:t>
            </a:r>
            <a:r>
              <a:rPr lang="ru-RU" sz="2400" b="1" dirty="0" err="1">
                <a:solidFill>
                  <a:srgbClr val="C00000"/>
                </a:solidFill>
              </a:rPr>
              <a:t>всесвітньо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відомий</a:t>
            </a:r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художник, </a:t>
            </a:r>
            <a:r>
              <a:rPr lang="ru-RU" sz="2400" b="1" dirty="0" err="1">
                <a:solidFill>
                  <a:srgbClr val="C00000"/>
                </a:solidFill>
              </a:rPr>
              <a:t>який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також</a:t>
            </a:r>
            <a:r>
              <a:rPr lang="ru-RU" sz="2400" b="1" dirty="0">
                <a:solidFill>
                  <a:srgbClr val="C00000"/>
                </a:solidFill>
              </a:rPr>
              <a:t> створив</a:t>
            </a:r>
          </a:p>
          <a:p>
            <a:pPr algn="ctr"/>
            <a:r>
              <a:rPr lang="ru-RU" sz="2400" b="1" dirty="0" err="1">
                <a:solidFill>
                  <a:srgbClr val="C00000"/>
                </a:solidFill>
              </a:rPr>
              <a:t>декорації</a:t>
            </a:r>
            <a:r>
              <a:rPr lang="ru-RU" sz="2400" b="1" dirty="0">
                <a:solidFill>
                  <a:srgbClr val="C00000"/>
                </a:solidFill>
              </a:rPr>
              <a:t> й </a:t>
            </a:r>
            <a:r>
              <a:rPr lang="ru-RU" sz="2400" b="1" dirty="0" err="1">
                <a:solidFill>
                  <a:srgbClr val="C00000"/>
                </a:solidFill>
              </a:rPr>
              <a:t>костюми</a:t>
            </a:r>
            <a:r>
              <a:rPr lang="ru-RU" sz="2400" b="1" dirty="0">
                <a:solidFill>
                  <a:srgbClr val="C00000"/>
                </a:solidFill>
              </a:rPr>
              <a:t> до </a:t>
            </a:r>
            <a:r>
              <a:rPr lang="ru-RU" sz="2400" b="1" dirty="0" err="1">
                <a:solidFill>
                  <a:srgbClr val="C00000"/>
                </a:solidFill>
              </a:rPr>
              <a:t>вистави</a:t>
            </a:r>
            <a:r>
              <a:rPr lang="ru-RU" sz="24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028" name="Picture 4" descr="http://roerich-museum.org/wp-content/uploads/2003/kartina_nikolaja_konstantinovicha_reriha_tri_personazha_paren_i_devushki_1912_g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6" y="-99392"/>
            <a:ext cx="3917404" cy="42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uecambrianclay.ru/d/583138/d/%D0%92%D0%B5%D1%81%D0%BD%D0%B0_%D1%81%D0%B2%D1%8F%D1%89%D0%B5%D0%BD%D0%BD%D0%B0%D1%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6230669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334">
              <a:srgbClr val="92D050"/>
            </a:gs>
            <a:gs pos="27904">
              <a:srgbClr val="FFFF00"/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chemeClr val="accent6">
                <a:lumMod val="60000"/>
                <a:lumOff val="40000"/>
              </a:schemeClr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ebendige-ethik.net/bilde/Roerich_Le_Sacre_du_printemps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779" y="-14420"/>
            <a:ext cx="54292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ewopera.ru/uploads/posts/2013-02/1360245635_vesna-svyashenna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24" y="3933056"/>
            <a:ext cx="5715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2.bp.blogspot.com/_lf2gCDuEGkE/TK9Y3PMsQaI/AAAAAAAAAbA/b_V7sSvteFc/s1600/hb-rite-of-spring-company-thrust_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90" y="589263"/>
            <a:ext cx="4343432" cy="28883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hydojniki.org/images/photos/medium/79871ea6296d8999f6e6d43a17152a7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" b="5673"/>
          <a:stretch/>
        </p:blipFill>
        <p:spPr bwMode="auto">
          <a:xfrm>
            <a:off x="-28840" y="3933056"/>
            <a:ext cx="3736435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8334">
              <a:srgbClr val="92D050"/>
            </a:gs>
            <a:gs pos="27904">
              <a:srgbClr val="FFFF00"/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chemeClr val="accent6">
                <a:lumMod val="60000"/>
                <a:lumOff val="40000"/>
              </a:schemeClr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imesis-dergi.org/wp-content/uploads/9RIAN_01448895.LR_.ru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50" y="2803701"/>
            <a:ext cx="6921019" cy="4032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93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solidFill>
                  <a:srgbClr val="002060"/>
                </a:solidFill>
              </a:rPr>
              <a:t>Прем’єру</a:t>
            </a:r>
            <a:r>
              <a:rPr lang="ru-RU" sz="3200" b="1" i="1" dirty="0">
                <a:solidFill>
                  <a:srgbClr val="002060"/>
                </a:solidFill>
              </a:rPr>
              <a:t> балету </a:t>
            </a:r>
            <a:r>
              <a:rPr lang="ru-RU" sz="3200" b="1" i="1" dirty="0" err="1">
                <a:solidFill>
                  <a:srgbClr val="002060"/>
                </a:solidFill>
              </a:rPr>
              <a:t>глядачі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</a:rPr>
              <a:t>не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сприйняли</a:t>
            </a:r>
            <a:r>
              <a:rPr lang="ru-RU" sz="3200" b="1" i="1" dirty="0">
                <a:solidFill>
                  <a:srgbClr val="002060"/>
                </a:solidFill>
              </a:rPr>
              <a:t>, </a:t>
            </a:r>
            <a:r>
              <a:rPr lang="ru-RU" sz="3200" b="1" i="1" dirty="0" err="1">
                <a:solidFill>
                  <a:srgbClr val="002060"/>
                </a:solidFill>
              </a:rPr>
              <a:t>залишивши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</a:rPr>
              <a:t>поза 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увагою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оригінальність</a:t>
            </a:r>
            <a:r>
              <a:rPr lang="ru-RU" sz="3200" b="1" i="1" dirty="0">
                <a:solidFill>
                  <a:srgbClr val="002060"/>
                </a:solidFill>
              </a:rPr>
              <a:t> і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складність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хореографії</a:t>
            </a:r>
            <a:r>
              <a:rPr lang="ru-RU" sz="3200" b="1" i="1" dirty="0">
                <a:solidFill>
                  <a:srgbClr val="002060"/>
                </a:solidFill>
              </a:rPr>
              <a:t> на тему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язичницьких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обрядів</a:t>
            </a:r>
            <a:r>
              <a:rPr lang="ru-RU" sz="3200" b="1" i="1" dirty="0">
                <a:solidFill>
                  <a:srgbClr val="002060"/>
                </a:solidFill>
              </a:rPr>
              <a:t>. Але </a:t>
            </a:r>
            <a:r>
              <a:rPr lang="ru-RU" sz="3200" b="1" i="1" dirty="0" smtClean="0">
                <a:solidFill>
                  <a:srgbClr val="002060"/>
                </a:solidFill>
              </a:rPr>
              <a:t>минули роки</a:t>
            </a:r>
            <a:r>
              <a:rPr lang="ru-RU" sz="3200" b="1" i="1" dirty="0">
                <a:solidFill>
                  <a:srgbClr val="002060"/>
                </a:solidFill>
              </a:rPr>
              <a:t>, і балет </a:t>
            </a:r>
            <a:r>
              <a:rPr lang="ru-RU" sz="3200" b="1" i="1" dirty="0" err="1">
                <a:solidFill>
                  <a:srgbClr val="002060"/>
                </a:solidFill>
              </a:rPr>
              <a:t>підкорив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серця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шанувальників</a:t>
            </a:r>
            <a:r>
              <a:rPr lang="ru-RU" sz="3200" b="1" i="1" dirty="0" smtClean="0">
                <a:solidFill>
                  <a:srgbClr val="002060"/>
                </a:solidFill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</a:rPr>
              <a:t>мистецтва</a:t>
            </a:r>
            <a:r>
              <a:rPr lang="ru-RU" sz="3200" b="1" i="1" dirty="0">
                <a:solidFill>
                  <a:srgbClr val="002060"/>
                </a:solidFill>
              </a:rPr>
              <a:t> в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усьому</a:t>
            </a:r>
            <a:r>
              <a:rPr lang="ru-RU" sz="3200" b="1" i="1" dirty="0">
                <a:solidFill>
                  <a:srgbClr val="002060"/>
                </a:solidFill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</a:rPr>
              <a:t>світі</a:t>
            </a:r>
            <a:r>
              <a:rPr lang="ru-RU" sz="3200" b="1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67736" y="3111765"/>
            <a:ext cx="23762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Чим </a:t>
            </a:r>
            <a:r>
              <a:rPr lang="ru-RU" sz="2400" b="1" dirty="0" err="1">
                <a:solidFill>
                  <a:srgbClr val="FF0000"/>
                </a:solidFill>
              </a:rPr>
              <a:t>вражає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музика</a:t>
            </a:r>
            <a:r>
              <a:rPr lang="ru-RU" sz="2400" b="1" dirty="0">
                <a:solidFill>
                  <a:srgbClr val="FF0000"/>
                </a:solidFill>
              </a:rPr>
              <a:t> балету?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err="1" smtClean="0">
                <a:solidFill>
                  <a:srgbClr val="00FF00"/>
                </a:solidFill>
              </a:rPr>
              <a:t>Які</a:t>
            </a:r>
            <a:r>
              <a:rPr lang="ru-RU" sz="2400" b="1" dirty="0" smtClean="0">
                <a:solidFill>
                  <a:srgbClr val="00FF00"/>
                </a:solidFill>
              </a:rPr>
              <a:t> </a:t>
            </a:r>
          </a:p>
          <a:p>
            <a:pPr algn="ctr"/>
            <a:r>
              <a:rPr lang="ru-RU" sz="2400" b="1" dirty="0" err="1" smtClean="0">
                <a:solidFill>
                  <a:srgbClr val="00FF00"/>
                </a:solidFill>
              </a:rPr>
              <a:t>картини-образи</a:t>
            </a:r>
            <a:r>
              <a:rPr lang="ru-RU" sz="2400" b="1" dirty="0" smtClean="0">
                <a:solidFill>
                  <a:srgbClr val="00FF00"/>
                </a:solidFill>
              </a:rPr>
              <a:t> </a:t>
            </a:r>
            <a:r>
              <a:rPr lang="ru-RU" sz="2400" b="1" dirty="0" err="1">
                <a:solidFill>
                  <a:srgbClr val="00FF00"/>
                </a:solidFill>
              </a:rPr>
              <a:t>виникли</a:t>
            </a:r>
            <a:r>
              <a:rPr lang="ru-RU" sz="2400" b="1" dirty="0">
                <a:solidFill>
                  <a:srgbClr val="00FF00"/>
                </a:solidFill>
              </a:rPr>
              <a:t> у </a:t>
            </a:r>
            <a:r>
              <a:rPr lang="ru-RU" sz="2400" b="1" dirty="0" err="1">
                <a:solidFill>
                  <a:srgbClr val="00FF00"/>
                </a:solidFill>
              </a:rPr>
              <a:t>вашій</a:t>
            </a:r>
            <a:r>
              <a:rPr lang="ru-RU" sz="2400" b="1" dirty="0">
                <a:solidFill>
                  <a:srgbClr val="00FF00"/>
                </a:solidFill>
              </a:rPr>
              <a:t> </a:t>
            </a:r>
            <a:r>
              <a:rPr lang="ru-RU" sz="2400" b="1" dirty="0" err="1">
                <a:solidFill>
                  <a:srgbClr val="00FF00"/>
                </a:solidFill>
              </a:rPr>
              <a:t>уяві</a:t>
            </a:r>
            <a:r>
              <a:rPr lang="ru-RU" sz="2400" b="1" dirty="0">
                <a:solidFill>
                  <a:srgbClr val="00FF00"/>
                </a:solidFill>
              </a:rPr>
              <a:t>?</a:t>
            </a:r>
          </a:p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Чому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глядачі</a:t>
            </a:r>
            <a:r>
              <a:rPr lang="ru-RU" sz="2400" b="1" dirty="0">
                <a:solidFill>
                  <a:srgbClr val="FF0000"/>
                </a:solidFill>
              </a:rPr>
              <a:t> на </a:t>
            </a:r>
            <a:r>
              <a:rPr lang="ru-RU" sz="2400" b="1" dirty="0" err="1">
                <a:solidFill>
                  <a:srgbClr val="FF0000"/>
                </a:solidFill>
              </a:rPr>
              <a:t>прем’єрі</a:t>
            </a:r>
            <a:r>
              <a:rPr lang="ru-RU" sz="2400" b="1" dirty="0">
                <a:solidFill>
                  <a:srgbClr val="FF0000"/>
                </a:solidFill>
              </a:rPr>
              <a:t> не </a:t>
            </a:r>
            <a:r>
              <a:rPr lang="ru-RU" sz="2400" b="1" dirty="0" err="1">
                <a:solidFill>
                  <a:srgbClr val="FF0000"/>
                </a:solidFill>
              </a:rPr>
              <a:t>сприйняли</a:t>
            </a:r>
            <a:r>
              <a:rPr lang="ru-RU" sz="2400" b="1" dirty="0">
                <a:solidFill>
                  <a:srgbClr val="FF0000"/>
                </a:solidFill>
              </a:rPr>
              <a:t> балет?</a:t>
            </a:r>
          </a:p>
        </p:txBody>
      </p:sp>
    </p:spTree>
    <p:extLst>
      <p:ext uri="{BB962C8B-B14F-4D97-AF65-F5344CB8AC3E}">
        <p14:creationId xmlns:p14="http://schemas.microsoft.com/office/powerpoint/2010/main" val="11013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239">
              <a:srgbClr val="FFFF00"/>
            </a:gs>
            <a:gs pos="0">
              <a:srgbClr val="3399FF"/>
            </a:gs>
            <a:gs pos="16000">
              <a:srgbClr val="00CCCC"/>
            </a:gs>
            <a:gs pos="74171">
              <a:schemeClr val="accent6">
                <a:lumMod val="60000"/>
                <a:lumOff val="40000"/>
              </a:schemeClr>
            </a:gs>
            <a:gs pos="47000">
              <a:srgbClr val="00FFFF"/>
            </a:gs>
            <a:gs pos="60001">
              <a:srgbClr val="2E6792"/>
            </a:gs>
            <a:gs pos="84000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hydojniki.org/images/photos/medium/79871ea6296d8999f6e6d43a17152a7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" b="5673"/>
          <a:stretch/>
        </p:blipFill>
        <p:spPr bwMode="auto">
          <a:xfrm>
            <a:off x="24432" y="11684"/>
            <a:ext cx="9109817" cy="6846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4. І.Стравінський балет Весна священн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915" b="12729"/>
          <a:stretch/>
        </p:blipFill>
        <p:spPr>
          <a:xfrm>
            <a:off x="899592" y="1196752"/>
            <a:ext cx="7599795" cy="40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3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239">
              <a:srgbClr val="FFFF00"/>
            </a:gs>
            <a:gs pos="0">
              <a:srgbClr val="3399FF"/>
            </a:gs>
            <a:gs pos="16000">
              <a:srgbClr val="00CCCC"/>
            </a:gs>
            <a:gs pos="74171">
              <a:schemeClr val="accent6">
                <a:lumMod val="60000"/>
                <a:lumOff val="40000"/>
              </a:schemeClr>
            </a:gs>
            <a:gs pos="47000">
              <a:srgbClr val="00FFFF"/>
            </a:gs>
            <a:gs pos="60001">
              <a:srgbClr val="2E6792"/>
            </a:gs>
            <a:gs pos="84000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hydojniki.org/images/photos/medium/79871ea6296d8999f6e6d43a17152a7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" b="5673"/>
          <a:stretch/>
        </p:blipFill>
        <p:spPr bwMode="auto">
          <a:xfrm>
            <a:off x="24432" y="11684"/>
            <a:ext cx="9109817" cy="6846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4. І.Стравінський балет Весна священна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307" b="14606"/>
          <a:stretch/>
        </p:blipFill>
        <p:spPr>
          <a:xfrm rot="10800000" flipH="1" flipV="1">
            <a:off x="834923" y="1494656"/>
            <a:ext cx="7488833" cy="3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394</Words>
  <Application>Microsoft Office PowerPoint</Application>
  <PresentationFormat>Экран (4:3)</PresentationFormat>
  <Paragraphs>44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Мила</dc:creator>
  <cp:lastModifiedBy>Мила</cp:lastModifiedBy>
  <cp:revision>25</cp:revision>
  <dcterms:created xsi:type="dcterms:W3CDTF">2015-11-02T20:18:00Z</dcterms:created>
  <dcterms:modified xsi:type="dcterms:W3CDTF">2021-10-28T18:17:00Z</dcterms:modified>
</cp:coreProperties>
</file>