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21" r:id="rId3"/>
    <p:sldId id="476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277" r:id="rId14"/>
    <p:sldId id="473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сть" initials="Г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Помірний стиль 4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Помірний стиль 1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C6CD9-F38F-4B7F-84CE-9FE0DCE9ED3C}" type="datetimeFigureOut">
              <a:rPr lang="uk-UA" smtClean="0"/>
              <a:t>04.11.2022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F24D-A55A-4DB1-A996-6BFEB4DA6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86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162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2997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2295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673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3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135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26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164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500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29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1450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3702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F24D-A55A-4DB1-A996-6BFEB4DA6B4F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850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65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24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883C1F37-ECC7-4C86-923C-5A55425FD5C6}"/>
              </a:ext>
            </a:extLst>
          </p:cNvPr>
          <p:cNvSpPr/>
          <p:nvPr/>
        </p:nvSpPr>
        <p:spPr>
          <a:xfrm>
            <a:off x="0" y="938151"/>
            <a:ext cx="12192000" cy="4870506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EC611F-D4B0-4653-8EA3-938A709F1C4A}"/>
              </a:ext>
            </a:extLst>
          </p:cNvPr>
          <p:cNvSpPr txBox="1"/>
          <p:nvPr/>
        </p:nvSpPr>
        <p:spPr>
          <a:xfrm>
            <a:off x="211393" y="1665031"/>
            <a:ext cx="6170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>
                <a:solidFill>
                  <a:schemeClr val="bg1"/>
                </a:solidFill>
              </a:rPr>
              <a:t>Джерела знань про природу</a:t>
            </a:r>
          </a:p>
        </p:txBody>
      </p:sp>
      <p:pic>
        <p:nvPicPr>
          <p:cNvPr id="7" name="Picture 2" descr="http://gr-club.com.ua/files/greco/image/31(1).jpg">
            <a:extLst>
              <a:ext uri="{FF2B5EF4-FFF2-40B4-BE49-F238E27FC236}">
                <a16:creationId xmlns:a16="http://schemas.microsoft.com/office/drawing/2014/main" xmlns="" id="{41193991-3A4B-49B5-9DEC-A142B16A2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0331" r="13594"/>
          <a:stretch/>
        </p:blipFill>
        <p:spPr bwMode="auto">
          <a:xfrm>
            <a:off x="6095999" y="1195806"/>
            <a:ext cx="5884607" cy="4354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05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Практичне заняття №1</a:t>
            </a:r>
          </a:p>
        </p:txBody>
      </p:sp>
      <p:sp>
        <p:nvSpPr>
          <p:cNvPr id="7" name="Прямокутник 118">
            <a:extLst>
              <a:ext uri="{FF2B5EF4-FFF2-40B4-BE49-F238E27FC236}">
                <a16:creationId xmlns:a16="http://schemas.microsoft.com/office/drawing/2014/main" xmlns="" id="{1B87FE10-E29C-42A1-9831-2D81EC3303A3}"/>
              </a:ext>
            </a:extLst>
          </p:cNvPr>
          <p:cNvSpPr/>
          <p:nvPr/>
        </p:nvSpPr>
        <p:spPr>
          <a:xfrm>
            <a:off x="169024" y="890330"/>
            <a:ext cx="11853949" cy="20935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1. Яке довідкове видання тебе зацікавило? Чим саме?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AAA76EFC-C395-4605-B5F1-464D376F4480}"/>
              </a:ext>
            </a:extLst>
          </p:cNvPr>
          <p:cNvSpPr/>
          <p:nvPr/>
        </p:nvSpPr>
        <p:spPr>
          <a:xfrm>
            <a:off x="169024" y="3104721"/>
            <a:ext cx="11853949" cy="17004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/>
              <a:t>Мене зацікавило (зацікавив, зацікавили)______ __________________________________________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33D747A-631C-403D-B2EB-0FD628CA3F75}"/>
              </a:ext>
            </a:extLst>
          </p:cNvPr>
          <p:cNvSpPr/>
          <p:nvPr/>
        </p:nvSpPr>
        <p:spPr>
          <a:xfrm>
            <a:off x="169024" y="4926073"/>
            <a:ext cx="11853949" cy="17004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/>
              <a:t>Зацікавило тим, що________________________ 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6015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Практичне заняття №1</a:t>
            </a:r>
          </a:p>
        </p:txBody>
      </p:sp>
      <p:sp>
        <p:nvSpPr>
          <p:cNvPr id="7" name="Прямокутник 118">
            <a:extLst>
              <a:ext uri="{FF2B5EF4-FFF2-40B4-BE49-F238E27FC236}">
                <a16:creationId xmlns:a16="http://schemas.microsoft.com/office/drawing/2014/main" xmlns="" id="{1B87FE10-E29C-42A1-9831-2D81EC3303A3}"/>
              </a:ext>
            </a:extLst>
          </p:cNvPr>
          <p:cNvSpPr/>
          <p:nvPr/>
        </p:nvSpPr>
        <p:spPr>
          <a:xfrm>
            <a:off x="169024" y="890330"/>
            <a:ext cx="11853949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2. Заповнити таблицю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xmlns="" id="{2E0520C0-62EC-40EA-A74F-0C56ACEF8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006424"/>
              </p:ext>
            </p:extLst>
          </p:nvPr>
        </p:nvGraphicFramePr>
        <p:xfrm>
          <a:off x="379663" y="1961100"/>
          <a:ext cx="11427326" cy="475030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154863">
                  <a:extLst>
                    <a:ext uri="{9D8B030D-6E8A-4147-A177-3AD203B41FA5}">
                      <a16:colId xmlns:a16="http://schemas.microsoft.com/office/drawing/2014/main" xmlns="" val="4208497827"/>
                    </a:ext>
                  </a:extLst>
                </a:gridCol>
                <a:gridCol w="6272463">
                  <a:extLst>
                    <a:ext uri="{9D8B030D-6E8A-4147-A177-3AD203B41FA5}">
                      <a16:colId xmlns:a16="http://schemas.microsoft.com/office/drawing/2014/main" xmlns="" val="291618610"/>
                    </a:ext>
                  </a:extLst>
                </a:gridCol>
              </a:tblGrid>
              <a:tr h="1105914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Назва довідкового видання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Інформація, яку містить довідкове видання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225468920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r>
                        <a:rPr lang="uk-UA" sz="4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212546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r>
                        <a:rPr lang="uk-UA" sz="4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8308876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r>
                        <a:rPr lang="uk-UA" sz="4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285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2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Практичне заняття №1</a:t>
            </a:r>
          </a:p>
        </p:txBody>
      </p:sp>
      <p:sp>
        <p:nvSpPr>
          <p:cNvPr id="7" name="Прямокутник 118">
            <a:extLst>
              <a:ext uri="{FF2B5EF4-FFF2-40B4-BE49-F238E27FC236}">
                <a16:creationId xmlns:a16="http://schemas.microsoft.com/office/drawing/2014/main" xmlns="" id="{1B87FE10-E29C-42A1-9831-2D81EC3303A3}"/>
              </a:ext>
            </a:extLst>
          </p:cNvPr>
          <p:cNvSpPr/>
          <p:nvPr/>
        </p:nvSpPr>
        <p:spPr>
          <a:xfrm>
            <a:off x="169024" y="890330"/>
            <a:ext cx="11853949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Висновки: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220712DF-0E0D-4D99-8297-8522D20EFCAA}"/>
              </a:ext>
            </a:extLst>
          </p:cNvPr>
          <p:cNvSpPr/>
          <p:nvPr/>
        </p:nvSpPr>
        <p:spPr>
          <a:xfrm>
            <a:off x="169024" y="1780660"/>
            <a:ext cx="11853949" cy="494098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/>
              <a:t>Отже, у довідкових виданнях з природничих наук містяться відомості про________________ __________________________________________</a:t>
            </a:r>
          </a:p>
          <a:p>
            <a:r>
              <a:rPr lang="uk-UA" sz="4400" b="1" dirty="0"/>
              <a:t>__________________________________________</a:t>
            </a:r>
          </a:p>
          <a:p>
            <a:r>
              <a:rPr lang="uk-UA" sz="4400" b="1" dirty="0"/>
              <a:t>__________________________________________</a:t>
            </a:r>
          </a:p>
          <a:p>
            <a:r>
              <a:rPr lang="uk-UA" sz="4400" b="1" dirty="0"/>
              <a:t>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23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883C1F37-ECC7-4C86-923C-5A55425FD5C6}"/>
              </a:ext>
            </a:extLst>
          </p:cNvPr>
          <p:cNvSpPr/>
          <p:nvPr/>
        </p:nvSpPr>
        <p:spPr>
          <a:xfrm>
            <a:off x="0" y="821772"/>
            <a:ext cx="12192000" cy="4870506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912D9BC-B7D5-4AF9-B9D7-984CEF5FFB63}"/>
              </a:ext>
            </a:extLst>
          </p:cNvPr>
          <p:cNvSpPr/>
          <p:nvPr/>
        </p:nvSpPr>
        <p:spPr>
          <a:xfrm>
            <a:off x="3075708" y="1049343"/>
            <a:ext cx="5611091" cy="171915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Домашнє завдання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26EF350-24F3-4431-9481-C13B04AD6F69}"/>
              </a:ext>
            </a:extLst>
          </p:cNvPr>
          <p:cNvSpPr/>
          <p:nvPr/>
        </p:nvSpPr>
        <p:spPr>
          <a:xfrm>
            <a:off x="978292" y="3115259"/>
            <a:ext cx="10235416" cy="192396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Читати параграф </a:t>
            </a:r>
            <a:r>
              <a:rPr lang="uk-UA" sz="1200" b="1" dirty="0" smtClean="0"/>
              <a:t>2</a:t>
            </a:r>
          </a:p>
          <a:p>
            <a:pPr algn="ctr"/>
            <a:endParaRPr lang="uk-UA" sz="1200" b="1" dirty="0"/>
          </a:p>
          <a:p>
            <a:pPr algn="ctr"/>
            <a:r>
              <a:rPr lang="uk-UA" sz="1200" b="1" dirty="0" smtClean="0"/>
              <a:t>Заповнити </a:t>
            </a:r>
            <a:r>
              <a:rPr lang="uk-UA" sz="1200" b="1" dirty="0" err="1" smtClean="0"/>
              <a:t>табицю</a:t>
            </a:r>
            <a:r>
              <a:rPr lang="uk-UA" sz="1200" b="1" dirty="0" smtClean="0"/>
              <a:t> </a:t>
            </a:r>
            <a:r>
              <a:rPr lang="uk-UA" sz="1200" b="1" dirty="0"/>
              <a:t>в презентації, Завдання 1. Ознайомтеся зі змістом різних довідкових видань: енциклопедії, довідника, атласу. Прочитайте, хто причетний до їх створення. Знайдіть стислий опис видання, розміщений на першій сторінці</a:t>
            </a:r>
            <a:r>
              <a:rPr lang="uk-UA" sz="1200" b="1" dirty="0" smtClean="0"/>
              <a:t>.</a:t>
            </a:r>
            <a:endParaRPr lang="uk-UA" sz="5400" b="1" dirty="0"/>
          </a:p>
          <a:p>
            <a:pPr algn="ctr"/>
            <a:r>
              <a:rPr lang="uk-UA" sz="1100" b="1" dirty="0"/>
              <a:t>Завдання 2. Знайдіть у цих довідкових виданнях тлумачення запропонованого вчителем </a:t>
            </a:r>
            <a:r>
              <a:rPr lang="uk-UA" sz="1100" b="1" dirty="0" err="1"/>
              <a:t>терміна</a:t>
            </a:r>
            <a:r>
              <a:rPr lang="uk-UA" sz="1100" b="1" dirty="0"/>
              <a:t>. Запишіть знайдену інформацію в зошит й обговоріть у групі.</a:t>
            </a:r>
          </a:p>
          <a:p>
            <a:pPr algn="ctr"/>
            <a:endParaRPr lang="uk-UA" sz="1100" b="1" dirty="0"/>
          </a:p>
          <a:p>
            <a:pPr algn="ctr"/>
            <a:r>
              <a:rPr lang="uk-UA" sz="1100" b="1" dirty="0"/>
              <a:t>Завдання 3. Скористайтеся інтернет-ресурсами та знайдіть відомості про тіло чи явище природи, його властивості. Підготуйте презентацію</a:t>
            </a:r>
            <a:r>
              <a:rPr lang="uk-UA" sz="3200" b="1" dirty="0"/>
              <a:t>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8727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>
                <a:solidFill>
                  <a:prstClr val="white"/>
                </a:solidFill>
              </a:rPr>
              <a:t>Знайди </a:t>
            </a:r>
            <a:r>
              <a:rPr lang="uk-UA" sz="4400" b="1" kern="0" smtClean="0">
                <a:solidFill>
                  <a:prstClr val="white"/>
                </a:solidFill>
              </a:rPr>
              <a:t>пару(додатково)</a:t>
            </a:r>
            <a:endParaRPr lang="uk-UA" sz="4400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xmlns="" id="{2674B973-84F1-4738-9F01-1DA385A7A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7061"/>
              </p:ext>
            </p:extLst>
          </p:nvPr>
        </p:nvGraphicFramePr>
        <p:xfrm>
          <a:off x="169024" y="902546"/>
          <a:ext cx="11853952" cy="51525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086018">
                  <a:extLst>
                    <a:ext uri="{9D8B030D-6E8A-4147-A177-3AD203B41FA5}">
                      <a16:colId xmlns:a16="http://schemas.microsoft.com/office/drawing/2014/main" xmlns="" val="3920805164"/>
                    </a:ext>
                  </a:extLst>
                </a:gridCol>
                <a:gridCol w="4767934">
                  <a:extLst>
                    <a:ext uri="{9D8B030D-6E8A-4147-A177-3AD203B41FA5}">
                      <a16:colId xmlns:a16="http://schemas.microsoft.com/office/drawing/2014/main" xmlns="" val="687954141"/>
                    </a:ext>
                  </a:extLst>
                </a:gridCol>
              </a:tblGrid>
              <a:tr h="907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400" b="1" noProof="0" dirty="0"/>
                        <a:t>Падіння листя з дерева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44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Хімія</a:t>
                      </a:r>
                      <a:endParaRPr lang="uk-U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5248109"/>
                  </a:ext>
                </a:extLst>
              </a:tr>
              <a:tr h="907146">
                <a:tc>
                  <a:txBody>
                    <a:bodyPr/>
                    <a:lstStyle/>
                    <a:p>
                      <a:r>
                        <a:rPr lang="uk-UA" sz="4400" b="1" dirty="0"/>
                        <a:t>Горіння вугілля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b="1" dirty="0"/>
                        <a:t>Астрономія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903536"/>
                  </a:ext>
                </a:extLst>
              </a:tr>
              <a:tr h="907146">
                <a:tc>
                  <a:txBody>
                    <a:bodyPr/>
                    <a:lstStyle/>
                    <a:p>
                      <a:r>
                        <a:rPr lang="uk-UA" sz="4400" b="1" noProof="0" dirty="0"/>
                        <a:t>Проростання насіння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44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Екологія</a:t>
                      </a:r>
                      <a:endParaRPr lang="uk-U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6487335"/>
                  </a:ext>
                </a:extLst>
              </a:tr>
              <a:tr h="907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400" b="1" noProof="0"/>
                        <a:t>Виверження вулкана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b="1" dirty="0"/>
                        <a:t>Географія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1161694"/>
                  </a:ext>
                </a:extLst>
              </a:tr>
              <a:tr h="453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400" b="1" noProof="0"/>
                        <a:t>Рух планет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44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Фізика</a:t>
                      </a:r>
                      <a:endParaRPr lang="uk-U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124008"/>
                  </a:ext>
                </a:extLst>
              </a:tr>
              <a:tr h="453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400" b="1" noProof="0" dirty="0"/>
                        <a:t>Охорона природи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b="1" noProof="0" dirty="0"/>
                        <a:t>Біологія</a:t>
                      </a:r>
                      <a:endParaRPr lang="uk-U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992596"/>
                  </a:ext>
                </a:extLst>
              </a:tr>
            </a:tbl>
          </a:graphicData>
        </a:graphic>
      </p:graphicFrame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66A88207-F811-44D0-9887-6FE449861114}"/>
              </a:ext>
            </a:extLst>
          </p:cNvPr>
          <p:cNvCxnSpPr/>
          <p:nvPr/>
        </p:nvCxnSpPr>
        <p:spPr>
          <a:xfrm flipV="1">
            <a:off x="6280484" y="1479884"/>
            <a:ext cx="1215190" cy="745958"/>
          </a:xfrm>
          <a:prstGeom prst="line">
            <a:avLst/>
          </a:prstGeom>
          <a:ln w="889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xmlns="" id="{2D61E501-64BB-484E-9BA5-EC6B1BD715C1}"/>
              </a:ext>
            </a:extLst>
          </p:cNvPr>
          <p:cNvCxnSpPr>
            <a:cxnSpLocks/>
          </p:cNvCxnSpPr>
          <p:nvPr/>
        </p:nvCxnSpPr>
        <p:spPr>
          <a:xfrm flipV="1">
            <a:off x="6399633" y="2358947"/>
            <a:ext cx="1096041" cy="2646191"/>
          </a:xfrm>
          <a:prstGeom prst="line">
            <a:avLst/>
          </a:prstGeom>
          <a:ln w="889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1CBC37F4-02CF-49EE-BF30-41BFBF25FCFA}"/>
              </a:ext>
            </a:extLst>
          </p:cNvPr>
          <p:cNvCxnSpPr>
            <a:cxnSpLocks/>
          </p:cNvCxnSpPr>
          <p:nvPr/>
        </p:nvCxnSpPr>
        <p:spPr>
          <a:xfrm flipV="1">
            <a:off x="6504527" y="3309063"/>
            <a:ext cx="1096041" cy="2646191"/>
          </a:xfrm>
          <a:prstGeom prst="line">
            <a:avLst/>
          </a:prstGeom>
          <a:ln w="889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42D93C04-50B8-4ED2-83D1-EE05D9421C56}"/>
              </a:ext>
            </a:extLst>
          </p:cNvPr>
          <p:cNvCxnSpPr>
            <a:cxnSpLocks/>
          </p:cNvCxnSpPr>
          <p:nvPr/>
        </p:nvCxnSpPr>
        <p:spPr>
          <a:xfrm>
            <a:off x="6399633" y="3209188"/>
            <a:ext cx="1096041" cy="2543219"/>
          </a:xfrm>
          <a:prstGeom prst="line">
            <a:avLst/>
          </a:prstGeom>
          <a:ln w="889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C48247EC-3A52-41D3-83F1-FA56A135E5E4}"/>
              </a:ext>
            </a:extLst>
          </p:cNvPr>
          <p:cNvCxnSpPr>
            <a:cxnSpLocks/>
          </p:cNvCxnSpPr>
          <p:nvPr/>
        </p:nvCxnSpPr>
        <p:spPr>
          <a:xfrm>
            <a:off x="6399633" y="1240248"/>
            <a:ext cx="1096041" cy="3764890"/>
          </a:xfrm>
          <a:prstGeom prst="line">
            <a:avLst/>
          </a:prstGeom>
          <a:ln w="889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xmlns="" id="{9F6ADFD9-8CC0-4FCB-B1E3-C550DBFAA3E5}"/>
              </a:ext>
            </a:extLst>
          </p:cNvPr>
          <p:cNvCxnSpPr>
            <a:cxnSpLocks/>
          </p:cNvCxnSpPr>
          <p:nvPr/>
        </p:nvCxnSpPr>
        <p:spPr>
          <a:xfrm>
            <a:off x="6504526" y="4021324"/>
            <a:ext cx="991148" cy="0"/>
          </a:xfrm>
          <a:prstGeom prst="line">
            <a:avLst/>
          </a:prstGeom>
          <a:ln w="889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Різноманітність джерел інформації</a:t>
            </a:r>
          </a:p>
        </p:txBody>
      </p:sp>
      <p:sp>
        <p:nvSpPr>
          <p:cNvPr id="6" name="Прямокутник 118">
            <a:extLst>
              <a:ext uri="{FF2B5EF4-FFF2-40B4-BE49-F238E27FC236}">
                <a16:creationId xmlns:a16="http://schemas.microsoft.com/office/drawing/2014/main" xmlns="" id="{6DEFBAA0-EA22-4FF8-8418-DE3CF116E89F}"/>
              </a:ext>
            </a:extLst>
          </p:cNvPr>
          <p:cNvSpPr/>
          <p:nvPr/>
        </p:nvSpPr>
        <p:spPr>
          <a:xfrm>
            <a:off x="3132511" y="890331"/>
            <a:ext cx="5926975" cy="76944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Джерела інформації</a:t>
            </a:r>
          </a:p>
        </p:txBody>
      </p:sp>
      <p:sp>
        <p:nvSpPr>
          <p:cNvPr id="8" name="Прямокутник 118">
            <a:extLst>
              <a:ext uri="{FF2B5EF4-FFF2-40B4-BE49-F238E27FC236}">
                <a16:creationId xmlns:a16="http://schemas.microsoft.com/office/drawing/2014/main" xmlns="" id="{AB57A81D-E69A-479E-9966-444380FA4854}"/>
              </a:ext>
            </a:extLst>
          </p:cNvPr>
          <p:cNvSpPr/>
          <p:nvPr/>
        </p:nvSpPr>
        <p:spPr>
          <a:xfrm>
            <a:off x="169019" y="2673314"/>
            <a:ext cx="58507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Журнали</a:t>
            </a:r>
          </a:p>
        </p:txBody>
      </p:sp>
      <p:sp>
        <p:nvSpPr>
          <p:cNvPr id="9" name="Прямокутник 118">
            <a:extLst>
              <a:ext uri="{FF2B5EF4-FFF2-40B4-BE49-F238E27FC236}">
                <a16:creationId xmlns:a16="http://schemas.microsoft.com/office/drawing/2014/main" xmlns="" id="{DB3E9E36-17DC-477F-B33E-757AA689BDEA}"/>
              </a:ext>
            </a:extLst>
          </p:cNvPr>
          <p:cNvSpPr/>
          <p:nvPr/>
        </p:nvSpPr>
        <p:spPr>
          <a:xfrm>
            <a:off x="6172198" y="2673314"/>
            <a:ext cx="58507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Фотографії</a:t>
            </a:r>
          </a:p>
        </p:txBody>
      </p:sp>
      <p:sp>
        <p:nvSpPr>
          <p:cNvPr id="10" name="Прямокутник 118">
            <a:extLst>
              <a:ext uri="{FF2B5EF4-FFF2-40B4-BE49-F238E27FC236}">
                <a16:creationId xmlns:a16="http://schemas.microsoft.com/office/drawing/2014/main" xmlns="" id="{7A254CE8-193E-49A0-BF4C-FC67EB477BAE}"/>
              </a:ext>
            </a:extLst>
          </p:cNvPr>
          <p:cNvSpPr/>
          <p:nvPr/>
        </p:nvSpPr>
        <p:spPr>
          <a:xfrm>
            <a:off x="169025" y="3563646"/>
            <a:ext cx="58507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Книги</a:t>
            </a:r>
          </a:p>
        </p:txBody>
      </p:sp>
      <p:sp>
        <p:nvSpPr>
          <p:cNvPr id="11" name="Прямокутник 118">
            <a:extLst>
              <a:ext uri="{FF2B5EF4-FFF2-40B4-BE49-F238E27FC236}">
                <a16:creationId xmlns:a16="http://schemas.microsoft.com/office/drawing/2014/main" xmlns="" id="{33EB4CCB-D71E-42AB-8569-68310AA1B6D3}"/>
              </a:ext>
            </a:extLst>
          </p:cNvPr>
          <p:cNvSpPr/>
          <p:nvPr/>
        </p:nvSpPr>
        <p:spPr>
          <a:xfrm>
            <a:off x="6172198" y="3563646"/>
            <a:ext cx="58507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Альбоми</a:t>
            </a:r>
          </a:p>
        </p:txBody>
      </p:sp>
      <p:sp>
        <p:nvSpPr>
          <p:cNvPr id="12" name="Прямокутник 118">
            <a:extLst>
              <a:ext uri="{FF2B5EF4-FFF2-40B4-BE49-F238E27FC236}">
                <a16:creationId xmlns:a16="http://schemas.microsoft.com/office/drawing/2014/main" xmlns="" id="{29A50E97-6648-4BC0-A823-3C1AC2619747}"/>
              </a:ext>
            </a:extLst>
          </p:cNvPr>
          <p:cNvSpPr/>
          <p:nvPr/>
        </p:nvSpPr>
        <p:spPr>
          <a:xfrm>
            <a:off x="169025" y="3563646"/>
            <a:ext cx="58507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Книги</a:t>
            </a:r>
          </a:p>
        </p:txBody>
      </p:sp>
      <p:sp>
        <p:nvSpPr>
          <p:cNvPr id="13" name="Прямокутник 118">
            <a:extLst>
              <a:ext uri="{FF2B5EF4-FFF2-40B4-BE49-F238E27FC236}">
                <a16:creationId xmlns:a16="http://schemas.microsoft.com/office/drawing/2014/main" xmlns="" id="{025CA4B1-53BF-494B-B880-43ABF53EE540}"/>
              </a:ext>
            </a:extLst>
          </p:cNvPr>
          <p:cNvSpPr/>
          <p:nvPr/>
        </p:nvSpPr>
        <p:spPr>
          <a:xfrm>
            <a:off x="6172198" y="3563646"/>
            <a:ext cx="58507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Альбоми</a:t>
            </a:r>
          </a:p>
        </p:txBody>
      </p:sp>
      <p:sp>
        <p:nvSpPr>
          <p:cNvPr id="14" name="Прямокутник 118">
            <a:extLst>
              <a:ext uri="{FF2B5EF4-FFF2-40B4-BE49-F238E27FC236}">
                <a16:creationId xmlns:a16="http://schemas.microsoft.com/office/drawing/2014/main" xmlns="" id="{08E1799A-D5F2-47A1-A5F4-F40980EE16A2}"/>
              </a:ext>
            </a:extLst>
          </p:cNvPr>
          <p:cNvSpPr/>
          <p:nvPr/>
        </p:nvSpPr>
        <p:spPr>
          <a:xfrm>
            <a:off x="169025" y="4453978"/>
            <a:ext cx="58507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Музейні експонати</a:t>
            </a:r>
          </a:p>
        </p:txBody>
      </p:sp>
      <p:sp>
        <p:nvSpPr>
          <p:cNvPr id="15" name="Прямокутник 118">
            <a:extLst>
              <a:ext uri="{FF2B5EF4-FFF2-40B4-BE49-F238E27FC236}">
                <a16:creationId xmlns:a16="http://schemas.microsoft.com/office/drawing/2014/main" xmlns="" id="{EA815B34-AD49-4118-B16B-A7ED83873F5A}"/>
              </a:ext>
            </a:extLst>
          </p:cNvPr>
          <p:cNvSpPr/>
          <p:nvPr/>
        </p:nvSpPr>
        <p:spPr>
          <a:xfrm>
            <a:off x="6172198" y="4453978"/>
            <a:ext cx="58507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Інтернет</a:t>
            </a:r>
          </a:p>
        </p:txBody>
      </p:sp>
      <p:sp>
        <p:nvSpPr>
          <p:cNvPr id="16" name="Прямокутник 118">
            <a:extLst>
              <a:ext uri="{FF2B5EF4-FFF2-40B4-BE49-F238E27FC236}">
                <a16:creationId xmlns:a16="http://schemas.microsoft.com/office/drawing/2014/main" xmlns="" id="{CDD8FAB2-0F33-410C-82F8-4690FB99BA96}"/>
              </a:ext>
            </a:extLst>
          </p:cNvPr>
          <p:cNvSpPr/>
          <p:nvPr/>
        </p:nvSpPr>
        <p:spPr>
          <a:xfrm>
            <a:off x="169022" y="5480377"/>
            <a:ext cx="11853949" cy="126674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А якими джерелами інформації користуєтесь ви?</a:t>
            </a:r>
          </a:p>
        </p:txBody>
      </p:sp>
      <p:sp>
        <p:nvSpPr>
          <p:cNvPr id="17" name="Прямокутник 118">
            <a:extLst>
              <a:ext uri="{FF2B5EF4-FFF2-40B4-BE49-F238E27FC236}">
                <a16:creationId xmlns:a16="http://schemas.microsoft.com/office/drawing/2014/main" xmlns="" id="{2332D53C-AF7E-48D1-BDB7-9D6AD16786C3}"/>
              </a:ext>
            </a:extLst>
          </p:cNvPr>
          <p:cNvSpPr/>
          <p:nvPr/>
        </p:nvSpPr>
        <p:spPr>
          <a:xfrm>
            <a:off x="169019" y="1792422"/>
            <a:ext cx="58507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Картини</a:t>
            </a:r>
          </a:p>
        </p:txBody>
      </p:sp>
      <p:sp>
        <p:nvSpPr>
          <p:cNvPr id="18" name="Прямокутник 118">
            <a:extLst>
              <a:ext uri="{FF2B5EF4-FFF2-40B4-BE49-F238E27FC236}">
                <a16:creationId xmlns:a16="http://schemas.microsoft.com/office/drawing/2014/main" xmlns="" id="{EA6156C5-C07E-4530-B1A1-BB0C56525548}"/>
              </a:ext>
            </a:extLst>
          </p:cNvPr>
          <p:cNvSpPr/>
          <p:nvPr/>
        </p:nvSpPr>
        <p:spPr>
          <a:xfrm>
            <a:off x="6172195" y="1792422"/>
            <a:ext cx="5850776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Малюнки</a:t>
            </a:r>
          </a:p>
        </p:txBody>
      </p:sp>
    </p:spTree>
    <p:extLst>
      <p:ext uri="{BB962C8B-B14F-4D97-AF65-F5344CB8AC3E}">
        <p14:creationId xmlns:p14="http://schemas.microsoft.com/office/powerpoint/2010/main" val="368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Різноманітність джерел інформації</a:t>
            </a:r>
          </a:p>
        </p:txBody>
      </p:sp>
      <p:sp>
        <p:nvSpPr>
          <p:cNvPr id="6" name="Прямокутник 118">
            <a:extLst>
              <a:ext uri="{FF2B5EF4-FFF2-40B4-BE49-F238E27FC236}">
                <a16:creationId xmlns:a16="http://schemas.microsoft.com/office/drawing/2014/main" xmlns="" id="{6DEFBAA0-EA22-4FF8-8418-DE3CF116E89F}"/>
              </a:ext>
            </a:extLst>
          </p:cNvPr>
          <p:cNvSpPr/>
          <p:nvPr/>
        </p:nvSpPr>
        <p:spPr>
          <a:xfrm>
            <a:off x="169025" y="890330"/>
            <a:ext cx="4108508" cy="57040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За допомогою інтернету можна здобути будь яку інформацію практично миттєво</a:t>
            </a:r>
          </a:p>
        </p:txBody>
      </p:sp>
      <p:pic>
        <p:nvPicPr>
          <p:cNvPr id="1026" name="Picture 2" descr="Інтернет і телебачення в Україні значно зростуть в ціні">
            <a:extLst>
              <a:ext uri="{FF2B5EF4-FFF2-40B4-BE49-F238E27FC236}">
                <a16:creationId xmlns:a16="http://schemas.microsoft.com/office/drawing/2014/main" xmlns="" id="{DAAF45D4-1574-4F89-90D9-E5A9DF68F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r="13485"/>
          <a:stretch/>
        </p:blipFill>
        <p:spPr bwMode="auto">
          <a:xfrm>
            <a:off x="4446155" y="890331"/>
            <a:ext cx="7576819" cy="57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Різноманітність джерел інформації</a:t>
            </a:r>
          </a:p>
        </p:txBody>
      </p:sp>
      <p:sp>
        <p:nvSpPr>
          <p:cNvPr id="6" name="Прямокутник 118">
            <a:extLst>
              <a:ext uri="{FF2B5EF4-FFF2-40B4-BE49-F238E27FC236}">
                <a16:creationId xmlns:a16="http://schemas.microsoft.com/office/drawing/2014/main" xmlns="" id="{6DEFBAA0-EA22-4FF8-8418-DE3CF116E89F}"/>
              </a:ext>
            </a:extLst>
          </p:cNvPr>
          <p:cNvSpPr/>
          <p:nvPr/>
        </p:nvSpPr>
        <p:spPr>
          <a:xfrm>
            <a:off x="169025" y="890330"/>
            <a:ext cx="6953670" cy="57040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Українська Вікіпедія — українськомовний розділ Вікіпедії, багатомовного інтернет-проекту зі створення вікі-енциклопедії, яку може редагувати кожний охочий користувач інтернету.</a:t>
            </a:r>
          </a:p>
        </p:txBody>
      </p:sp>
      <p:pic>
        <p:nvPicPr>
          <p:cNvPr id="2050" name="Picture 2" descr="Українська Вікіпедія — Вікіцитати">
            <a:extLst>
              <a:ext uri="{FF2B5EF4-FFF2-40B4-BE49-F238E27FC236}">
                <a16:creationId xmlns:a16="http://schemas.microsoft.com/office/drawing/2014/main" xmlns="" id="{2D29B4EE-C7F8-4944-B87C-3502DF436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80" y="928640"/>
            <a:ext cx="4437782" cy="57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Різноманітність джерел інформації</a:t>
            </a:r>
          </a:p>
        </p:txBody>
      </p:sp>
      <p:sp>
        <p:nvSpPr>
          <p:cNvPr id="6" name="Прямокутник 118">
            <a:extLst>
              <a:ext uri="{FF2B5EF4-FFF2-40B4-BE49-F238E27FC236}">
                <a16:creationId xmlns:a16="http://schemas.microsoft.com/office/drawing/2014/main" xmlns="" id="{6DEFBAA0-EA22-4FF8-8418-DE3CF116E89F}"/>
              </a:ext>
            </a:extLst>
          </p:cNvPr>
          <p:cNvSpPr/>
          <p:nvPr/>
        </p:nvSpPr>
        <p:spPr>
          <a:xfrm>
            <a:off x="169025" y="890330"/>
            <a:ext cx="11853948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Правила роботи з підручником</a:t>
            </a:r>
          </a:p>
        </p:txBody>
      </p:sp>
      <p:pic>
        <p:nvPicPr>
          <p:cNvPr id="3074" name="Picture 2" descr="Підручник Природознавство 5 клас Ярошенко 2018. Скачать ...">
            <a:extLst>
              <a:ext uri="{FF2B5EF4-FFF2-40B4-BE49-F238E27FC236}">
                <a16:creationId xmlns:a16="http://schemas.microsoft.com/office/drawing/2014/main" xmlns="" id="{4B3854DA-D4DC-4D87-905A-9AF17DE92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" y="1780660"/>
            <a:ext cx="3215860" cy="48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118">
            <a:extLst>
              <a:ext uri="{FF2B5EF4-FFF2-40B4-BE49-F238E27FC236}">
                <a16:creationId xmlns:a16="http://schemas.microsoft.com/office/drawing/2014/main" xmlns="" id="{8668D30E-8CEA-4652-9379-68FDF0DC9626}"/>
              </a:ext>
            </a:extLst>
          </p:cNvPr>
          <p:cNvSpPr/>
          <p:nvPr/>
        </p:nvSpPr>
        <p:spPr>
          <a:xfrm>
            <a:off x="3593432" y="1792422"/>
            <a:ext cx="8429539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Уважно прочитай текст</a:t>
            </a:r>
          </a:p>
        </p:txBody>
      </p:sp>
      <p:sp>
        <p:nvSpPr>
          <p:cNvPr id="8" name="Прямокутник 118">
            <a:extLst>
              <a:ext uri="{FF2B5EF4-FFF2-40B4-BE49-F238E27FC236}">
                <a16:creationId xmlns:a16="http://schemas.microsoft.com/office/drawing/2014/main" xmlns="" id="{A2FCE837-9FA6-42C7-88FF-6C17E8085774}"/>
              </a:ext>
            </a:extLst>
          </p:cNvPr>
          <p:cNvSpPr/>
          <p:nvPr/>
        </p:nvSpPr>
        <p:spPr>
          <a:xfrm>
            <a:off x="3593429" y="2599498"/>
            <a:ext cx="8429539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Задумайся над його змістом</a:t>
            </a:r>
          </a:p>
        </p:txBody>
      </p:sp>
      <p:sp>
        <p:nvSpPr>
          <p:cNvPr id="9" name="Прямокутник 118">
            <a:extLst>
              <a:ext uri="{FF2B5EF4-FFF2-40B4-BE49-F238E27FC236}">
                <a16:creationId xmlns:a16="http://schemas.microsoft.com/office/drawing/2014/main" xmlns="" id="{32948FD9-8BCD-47B9-B8C4-C338317E9AD2}"/>
              </a:ext>
            </a:extLst>
          </p:cNvPr>
          <p:cNvSpPr/>
          <p:nvPr/>
        </p:nvSpPr>
        <p:spPr>
          <a:xfrm>
            <a:off x="3593428" y="3406574"/>
            <a:ext cx="8429539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Знайди основну думку в тексті</a:t>
            </a:r>
          </a:p>
        </p:txBody>
      </p:sp>
      <p:sp>
        <p:nvSpPr>
          <p:cNvPr id="10" name="Прямокутник 118">
            <a:extLst>
              <a:ext uri="{FF2B5EF4-FFF2-40B4-BE49-F238E27FC236}">
                <a16:creationId xmlns:a16="http://schemas.microsoft.com/office/drawing/2014/main" xmlns="" id="{C3D510BD-7769-40FD-B65E-363859DEA8A6}"/>
              </a:ext>
            </a:extLst>
          </p:cNvPr>
          <p:cNvSpPr/>
          <p:nvPr/>
        </p:nvSpPr>
        <p:spPr>
          <a:xfrm>
            <a:off x="3593428" y="4213650"/>
            <a:ext cx="8429539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Склади план прочитаного</a:t>
            </a:r>
          </a:p>
        </p:txBody>
      </p:sp>
      <p:sp>
        <p:nvSpPr>
          <p:cNvPr id="11" name="Прямокутник 118">
            <a:extLst>
              <a:ext uri="{FF2B5EF4-FFF2-40B4-BE49-F238E27FC236}">
                <a16:creationId xmlns:a16="http://schemas.microsoft.com/office/drawing/2014/main" xmlns="" id="{12820BDF-F836-43B9-A555-0911AF83EE2F}"/>
              </a:ext>
            </a:extLst>
          </p:cNvPr>
          <p:cNvSpPr/>
          <p:nvPr/>
        </p:nvSpPr>
        <p:spPr>
          <a:xfrm>
            <a:off x="3593428" y="5020726"/>
            <a:ext cx="8429539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Знайди відповіді на питання</a:t>
            </a:r>
          </a:p>
        </p:txBody>
      </p:sp>
      <p:sp>
        <p:nvSpPr>
          <p:cNvPr id="12" name="Прямокутник 118">
            <a:extLst>
              <a:ext uri="{FF2B5EF4-FFF2-40B4-BE49-F238E27FC236}">
                <a16:creationId xmlns:a16="http://schemas.microsoft.com/office/drawing/2014/main" xmlns="" id="{AA3B8E9F-53D1-42BA-BEDC-85988CFA2C67}"/>
              </a:ext>
            </a:extLst>
          </p:cNvPr>
          <p:cNvSpPr/>
          <p:nvPr/>
        </p:nvSpPr>
        <p:spPr>
          <a:xfrm>
            <a:off x="3593427" y="5827802"/>
            <a:ext cx="8429539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Запам'ятай нові терміни і поняття</a:t>
            </a:r>
          </a:p>
        </p:txBody>
      </p:sp>
    </p:spTree>
    <p:extLst>
      <p:ext uri="{BB962C8B-B14F-4D97-AF65-F5344CB8AC3E}">
        <p14:creationId xmlns:p14="http://schemas.microsoft.com/office/powerpoint/2010/main" val="35004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Різноманітність джерел інформації</a:t>
            </a:r>
          </a:p>
        </p:txBody>
      </p:sp>
      <p:sp>
        <p:nvSpPr>
          <p:cNvPr id="6" name="Прямокутник 118">
            <a:extLst>
              <a:ext uri="{FF2B5EF4-FFF2-40B4-BE49-F238E27FC236}">
                <a16:creationId xmlns:a16="http://schemas.microsoft.com/office/drawing/2014/main" xmlns="" id="{6DEFBAA0-EA22-4FF8-8418-DE3CF116E89F}"/>
              </a:ext>
            </a:extLst>
          </p:cNvPr>
          <p:cNvSpPr/>
          <p:nvPr/>
        </p:nvSpPr>
        <p:spPr>
          <a:xfrm>
            <a:off x="6095999" y="962526"/>
            <a:ext cx="5926975" cy="57430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Словник — упорядкований в алфавітному чи тематичному порядку список слів з короткими їх характеристиками, або з їхнім значенням чи перекладом</a:t>
            </a:r>
          </a:p>
        </p:txBody>
      </p:sp>
      <p:pic>
        <p:nvPicPr>
          <p:cNvPr id="4098" name="Picture 2" descr="Словники української мови.">
            <a:extLst>
              <a:ext uri="{FF2B5EF4-FFF2-40B4-BE49-F238E27FC236}">
                <a16:creationId xmlns:a16="http://schemas.microsoft.com/office/drawing/2014/main" xmlns="" id="{295B6762-2779-411B-AD08-3545266D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" y="962526"/>
            <a:ext cx="5798638" cy="5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Різноманітність джерел інформації</a:t>
            </a:r>
          </a:p>
        </p:txBody>
      </p:sp>
      <p:sp>
        <p:nvSpPr>
          <p:cNvPr id="6" name="Прямокутник 118">
            <a:extLst>
              <a:ext uri="{FF2B5EF4-FFF2-40B4-BE49-F238E27FC236}">
                <a16:creationId xmlns:a16="http://schemas.microsoft.com/office/drawing/2014/main" xmlns="" id="{6DEFBAA0-EA22-4FF8-8418-DE3CF116E89F}"/>
              </a:ext>
            </a:extLst>
          </p:cNvPr>
          <p:cNvSpPr/>
          <p:nvPr/>
        </p:nvSpPr>
        <p:spPr>
          <a:xfrm>
            <a:off x="169024" y="890330"/>
            <a:ext cx="7402849" cy="57040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dirty="0"/>
              <a:t>Енциклопедія «коло наук», – сукупність наукових знань з широкого кола питань. У широкому розумінні — збірка наукових відомостей і довідок на різні теми, призначена для широкого кола читачів.</a:t>
            </a:r>
            <a:endParaRPr lang="uk-UA" sz="4400" b="1" kern="0" dirty="0">
              <a:solidFill>
                <a:prstClr val="white"/>
              </a:solidFill>
            </a:endParaRPr>
          </a:p>
        </p:txBody>
      </p:sp>
      <p:pic>
        <p:nvPicPr>
          <p:cNvPr id="5122" name="Picture 2" descr="Купити книгу Енциклопедія про все на світі (Джинні Джонсон ...">
            <a:extLst>
              <a:ext uri="{FF2B5EF4-FFF2-40B4-BE49-F238E27FC236}">
                <a16:creationId xmlns:a16="http://schemas.microsoft.com/office/drawing/2014/main" xmlns="" id="{978A360D-7967-44DB-93B3-9598CA7D8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r="5482" b="3397"/>
          <a:stretch/>
        </p:blipFill>
        <p:spPr bwMode="auto">
          <a:xfrm>
            <a:off x="7796540" y="890331"/>
            <a:ext cx="4074618" cy="57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Різноманітність джерел інформації</a:t>
            </a:r>
          </a:p>
        </p:txBody>
      </p:sp>
      <p:sp>
        <p:nvSpPr>
          <p:cNvPr id="6" name="Прямокутник 118">
            <a:extLst>
              <a:ext uri="{FF2B5EF4-FFF2-40B4-BE49-F238E27FC236}">
                <a16:creationId xmlns:a16="http://schemas.microsoft.com/office/drawing/2014/main" xmlns="" id="{6DEFBAA0-EA22-4FF8-8418-DE3CF116E89F}"/>
              </a:ext>
            </a:extLst>
          </p:cNvPr>
          <p:cNvSpPr/>
          <p:nvPr/>
        </p:nvSpPr>
        <p:spPr>
          <a:xfrm>
            <a:off x="169025" y="890330"/>
            <a:ext cx="5140912" cy="57040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Атлас — тематична, детально опрацьована збірка карт, ілюстрацій, таблиць (атлас географічний, історичний, анатомічний).</a:t>
            </a:r>
          </a:p>
        </p:txBody>
      </p:sp>
      <p:pic>
        <p:nvPicPr>
          <p:cNvPr id="6148" name="Picture 4" descr="Физическая карта полушарий Земли на русском языке">
            <a:extLst>
              <a:ext uri="{FF2B5EF4-FFF2-40B4-BE49-F238E27FC236}">
                <a16:creationId xmlns:a16="http://schemas.microsoft.com/office/drawing/2014/main" xmlns="" id="{2753E38D-B677-4EFB-9CFF-1008ABDD2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31" y="1403553"/>
            <a:ext cx="6846369" cy="46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0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76D5985-6B5A-4228-A6E9-D918E77740C1}"/>
              </a:ext>
            </a:extLst>
          </p:cNvPr>
          <p:cNvSpPr/>
          <p:nvPr/>
        </p:nvSpPr>
        <p:spPr>
          <a:xfrm>
            <a:off x="0" y="-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0054-43D5-48DB-8F1D-86D39F3F4436}"/>
              </a:ext>
            </a:extLst>
          </p:cNvPr>
          <p:cNvSpPr txBox="1"/>
          <p:nvPr/>
        </p:nvSpPr>
        <p:spPr>
          <a:xfrm>
            <a:off x="169025" y="0"/>
            <a:ext cx="1185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Практичне заняття №1</a:t>
            </a:r>
          </a:p>
        </p:txBody>
      </p:sp>
      <p:sp>
        <p:nvSpPr>
          <p:cNvPr id="7" name="Прямокутник 118">
            <a:extLst>
              <a:ext uri="{FF2B5EF4-FFF2-40B4-BE49-F238E27FC236}">
                <a16:creationId xmlns:a16="http://schemas.microsoft.com/office/drawing/2014/main" xmlns="" id="{1B87FE10-E29C-42A1-9831-2D81EC3303A3}"/>
              </a:ext>
            </a:extLst>
          </p:cNvPr>
          <p:cNvSpPr/>
          <p:nvPr/>
        </p:nvSpPr>
        <p:spPr>
          <a:xfrm>
            <a:off x="169024" y="890330"/>
            <a:ext cx="11853949" cy="20935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Тема: ознайомлення з різними типами довідникових видань з природничих наук</a:t>
            </a:r>
          </a:p>
        </p:txBody>
      </p:sp>
      <p:sp>
        <p:nvSpPr>
          <p:cNvPr id="8" name="Прямокутник 118">
            <a:extLst>
              <a:ext uri="{FF2B5EF4-FFF2-40B4-BE49-F238E27FC236}">
                <a16:creationId xmlns:a16="http://schemas.microsoft.com/office/drawing/2014/main" xmlns="" id="{077E4934-4123-4D1D-8F7D-F75F22006E6D}"/>
              </a:ext>
            </a:extLst>
          </p:cNvPr>
          <p:cNvSpPr/>
          <p:nvPr/>
        </p:nvSpPr>
        <p:spPr>
          <a:xfrm>
            <a:off x="169024" y="3284338"/>
            <a:ext cx="11853949" cy="25229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</a:rPr>
              <a:t>Мета: ознайомитися з різними довідниковими виданнями, навчитися працювати з ними, знати правила користування </a:t>
            </a:r>
          </a:p>
        </p:txBody>
      </p:sp>
    </p:spTree>
    <p:extLst>
      <p:ext uri="{BB962C8B-B14F-4D97-AF65-F5344CB8AC3E}">
        <p14:creationId xmlns:p14="http://schemas.microsoft.com/office/powerpoint/2010/main" val="18897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377</Words>
  <Application>Microsoft Office PowerPoint</Application>
  <PresentationFormat>Произвольный</PresentationFormat>
  <Paragraphs>86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 SI</dc:creator>
  <cp:lastModifiedBy>admin</cp:lastModifiedBy>
  <cp:revision>328</cp:revision>
  <dcterms:created xsi:type="dcterms:W3CDTF">2020-01-26T08:46:47Z</dcterms:created>
  <dcterms:modified xsi:type="dcterms:W3CDTF">2022-11-04T11:39:11Z</dcterms:modified>
</cp:coreProperties>
</file>