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67" r:id="rId14"/>
    <p:sldId id="268" r:id="rId15"/>
    <p:sldId id="271" r:id="rId16"/>
    <p:sldId id="269" r:id="rId17"/>
    <p:sldId id="270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8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B6F6CF6-124E-4ACE-89F8-04174340305F}" type="datetimeFigureOut">
              <a:rPr lang="ru-UA" smtClean="0"/>
              <a:t>06.11.2022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83F1350-1ACB-416C-B0CA-FECE8C1E1292}" type="slidenum">
              <a:rPr lang="ru-UA" smtClean="0"/>
              <a:t>‹#›</a:t>
            </a:fld>
            <a:endParaRPr lang="ru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110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6CF6-124E-4ACE-89F8-04174340305F}" type="datetimeFigureOut">
              <a:rPr lang="ru-UA" smtClean="0"/>
              <a:t>06.11.2022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1350-1ACB-416C-B0CA-FECE8C1E129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8321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6CF6-124E-4ACE-89F8-04174340305F}" type="datetimeFigureOut">
              <a:rPr lang="ru-UA" smtClean="0"/>
              <a:t>06.11.2022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1350-1ACB-416C-B0CA-FECE8C1E1292}" type="slidenum">
              <a:rPr lang="ru-UA" smtClean="0"/>
              <a:t>‹#›</a:t>
            </a:fld>
            <a:endParaRPr lang="ru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923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6CF6-124E-4ACE-89F8-04174340305F}" type="datetimeFigureOut">
              <a:rPr lang="ru-UA" smtClean="0"/>
              <a:t>06.11.2022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1350-1ACB-416C-B0CA-FECE8C1E1292}" type="slidenum">
              <a:rPr lang="ru-UA" smtClean="0"/>
              <a:t>‹#›</a:t>
            </a:fld>
            <a:endParaRPr lang="ru-UA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818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6CF6-124E-4ACE-89F8-04174340305F}" type="datetimeFigureOut">
              <a:rPr lang="ru-UA" smtClean="0"/>
              <a:t>06.11.2022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1350-1ACB-416C-B0CA-FECE8C1E129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9768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6CF6-124E-4ACE-89F8-04174340305F}" type="datetimeFigureOut">
              <a:rPr lang="ru-UA" smtClean="0"/>
              <a:t>06.11.2022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1350-1ACB-416C-B0CA-FECE8C1E1292}" type="slidenum">
              <a:rPr lang="ru-UA" smtClean="0"/>
              <a:t>‹#›</a:t>
            </a:fld>
            <a:endParaRPr lang="ru-UA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774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6CF6-124E-4ACE-89F8-04174340305F}" type="datetimeFigureOut">
              <a:rPr lang="ru-UA" smtClean="0"/>
              <a:t>06.11.2022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1350-1ACB-416C-B0CA-FECE8C1E1292}" type="slidenum">
              <a:rPr lang="ru-UA" smtClean="0"/>
              <a:t>‹#›</a:t>
            </a:fld>
            <a:endParaRPr lang="ru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49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6CF6-124E-4ACE-89F8-04174340305F}" type="datetimeFigureOut">
              <a:rPr lang="ru-UA" smtClean="0"/>
              <a:t>06.11.2022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1350-1ACB-416C-B0CA-FECE8C1E1292}" type="slidenum">
              <a:rPr lang="ru-UA" smtClean="0"/>
              <a:t>‹#›</a:t>
            </a:fld>
            <a:endParaRPr lang="ru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787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6CF6-124E-4ACE-89F8-04174340305F}" type="datetimeFigureOut">
              <a:rPr lang="ru-UA" smtClean="0"/>
              <a:t>06.11.2022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1350-1ACB-416C-B0CA-FECE8C1E1292}" type="slidenum">
              <a:rPr lang="ru-UA" smtClean="0"/>
              <a:t>‹#›</a:t>
            </a:fld>
            <a:endParaRPr lang="ru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78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6CF6-124E-4ACE-89F8-04174340305F}" type="datetimeFigureOut">
              <a:rPr lang="ru-UA" smtClean="0"/>
              <a:t>06.11.2022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1350-1ACB-416C-B0CA-FECE8C1E129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5839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6CF6-124E-4ACE-89F8-04174340305F}" type="datetimeFigureOut">
              <a:rPr lang="ru-UA" smtClean="0"/>
              <a:t>06.11.2022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1350-1ACB-416C-B0CA-FECE8C1E1292}" type="slidenum">
              <a:rPr lang="ru-UA" smtClean="0"/>
              <a:t>‹#›</a:t>
            </a:fld>
            <a:endParaRPr lang="ru-U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400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6CF6-124E-4ACE-89F8-04174340305F}" type="datetimeFigureOut">
              <a:rPr lang="ru-UA" smtClean="0"/>
              <a:t>06.11.2022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1350-1ACB-416C-B0CA-FECE8C1E129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1528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6CF6-124E-4ACE-89F8-04174340305F}" type="datetimeFigureOut">
              <a:rPr lang="ru-UA" smtClean="0"/>
              <a:t>06.11.2022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1350-1ACB-416C-B0CA-FECE8C1E1292}" type="slidenum">
              <a:rPr lang="ru-UA" smtClean="0"/>
              <a:t>‹#›</a:t>
            </a:fld>
            <a:endParaRPr lang="ru-UA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291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6CF6-124E-4ACE-89F8-04174340305F}" type="datetimeFigureOut">
              <a:rPr lang="ru-UA" smtClean="0"/>
              <a:t>06.11.2022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1350-1ACB-416C-B0CA-FECE8C1E1292}" type="slidenum">
              <a:rPr lang="ru-UA" smtClean="0"/>
              <a:t>‹#›</a:t>
            </a:fld>
            <a:endParaRPr lang="ru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42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6CF6-124E-4ACE-89F8-04174340305F}" type="datetimeFigureOut">
              <a:rPr lang="ru-UA" smtClean="0"/>
              <a:t>06.11.2022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1350-1ACB-416C-B0CA-FECE8C1E129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6205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6CF6-124E-4ACE-89F8-04174340305F}" type="datetimeFigureOut">
              <a:rPr lang="ru-UA" smtClean="0"/>
              <a:t>06.11.2022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1350-1ACB-416C-B0CA-FECE8C1E1292}" type="slidenum">
              <a:rPr lang="ru-UA" smtClean="0"/>
              <a:t>‹#›</a:t>
            </a:fld>
            <a:endParaRPr lang="ru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964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6CF6-124E-4ACE-89F8-04174340305F}" type="datetimeFigureOut">
              <a:rPr lang="ru-UA" smtClean="0"/>
              <a:t>06.11.2022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1350-1ACB-416C-B0CA-FECE8C1E129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19288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B6F6CF6-124E-4ACE-89F8-04174340305F}" type="datetimeFigureOut">
              <a:rPr lang="ru-UA" smtClean="0"/>
              <a:t>06.11.2022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3F1350-1ACB-416C-B0CA-FECE8C1E129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375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5B21BD1-3D71-4259-AA22-F0403D6DC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017" y="1582517"/>
            <a:ext cx="5352125" cy="369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AD6FF22-CCA0-4E7C-9BD0-EE95FCB74B89}"/>
              </a:ext>
            </a:extLst>
          </p:cNvPr>
          <p:cNvSpPr/>
          <p:nvPr/>
        </p:nvSpPr>
        <p:spPr>
          <a:xfrm>
            <a:off x="1393794" y="621081"/>
            <a:ext cx="6356411" cy="670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УРОК РОЗВИТКУ ЗВ’ЯЗНОГО МОВЛЕННЯ.  СКЛАДАННЯ ТЕКСТУ-ОПИСУ «СОНЯШНИК»</a:t>
            </a:r>
            <a:endParaRPr lang="ru-UA" sz="11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86017BF-7846-4864-956B-947364FAF7AF}"/>
              </a:ext>
            </a:extLst>
          </p:cNvPr>
          <p:cNvSpPr/>
          <p:nvPr/>
        </p:nvSpPr>
        <p:spPr>
          <a:xfrm>
            <a:off x="5273336" y="5566479"/>
            <a:ext cx="266000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3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ДИСТАНЦІЙНЕ НАВЧАННЯ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88553FC-C27B-4BFB-8008-28DA84C73454}"/>
              </a:ext>
            </a:extLst>
          </p:cNvPr>
          <p:cNvSpPr/>
          <p:nvPr/>
        </p:nvSpPr>
        <p:spPr>
          <a:xfrm>
            <a:off x="6990467" y="5850548"/>
            <a:ext cx="80926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КЛАС</a:t>
            </a:r>
            <a:endParaRPr lang="ru-UA" sz="135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4987BCB-0554-41AA-8CE8-0C4636B12036}"/>
              </a:ext>
            </a:extLst>
          </p:cNvPr>
          <p:cNvSpPr/>
          <p:nvPr/>
        </p:nvSpPr>
        <p:spPr>
          <a:xfrm>
            <a:off x="7865238" y="0"/>
            <a:ext cx="127876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3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КУШНІР Н.І.</a:t>
            </a:r>
          </a:p>
        </p:txBody>
      </p:sp>
    </p:spTree>
    <p:extLst>
      <p:ext uri="{BB962C8B-B14F-4D97-AF65-F5344CB8AC3E}">
        <p14:creationId xmlns:p14="http://schemas.microsoft.com/office/powerpoint/2010/main" val="2096549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0A3E04C-393A-4464-A08A-C19FFF5FE3B2}"/>
              </a:ext>
            </a:extLst>
          </p:cNvPr>
          <p:cNvSpPr/>
          <p:nvPr/>
        </p:nvSpPr>
        <p:spPr>
          <a:xfrm>
            <a:off x="3928369" y="2523626"/>
            <a:ext cx="4572000" cy="30413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—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Яка тема тексту? </a:t>
            </a:r>
            <a:endParaRPr lang="ru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—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 починає цвісти соняшник? </a:t>
            </a:r>
            <a:endParaRPr lang="ru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—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 дозріває? </a:t>
            </a:r>
            <a:endParaRPr lang="ru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—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Яке стебло рослини? </a:t>
            </a:r>
            <a:endParaRPr lang="ru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—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 листки в соняшника? </a:t>
            </a:r>
            <a:endParaRPr lang="ru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—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він цвіте? </a:t>
            </a:r>
            <a:endParaRPr lang="ru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—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 нагадує квітка рослини? </a:t>
            </a:r>
            <a:endParaRPr lang="ru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—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Яка особливість квітки? </a:t>
            </a:r>
            <a:endParaRPr lang="ru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—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Яке насіння соняшника? </a:t>
            </a:r>
            <a:endParaRPr lang="ru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—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 виготовляють із насіння соняшника?</a:t>
            </a:r>
            <a:endParaRPr lang="ru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Photo from album &quot;Art Flowers&quot; on в 2020 г. | Рисунок подсолнухи ...">
            <a:extLst>
              <a:ext uri="{FF2B5EF4-FFF2-40B4-BE49-F238E27FC236}">
                <a16:creationId xmlns:a16="http://schemas.microsoft.com/office/drawing/2014/main" xmlns="" id="{A034A442-AAFF-4CF4-8C96-DBC7C9196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6515"/>
            <a:ext cx="4067175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FC30487-265B-42A7-B230-A3ED1BC0B2E1}"/>
              </a:ext>
            </a:extLst>
          </p:cNvPr>
          <p:cNvSpPr/>
          <p:nvPr/>
        </p:nvSpPr>
        <p:spPr>
          <a:xfrm>
            <a:off x="852937" y="629642"/>
            <a:ext cx="7438126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Змістовий аналіз тексту за питаннями:</a:t>
            </a:r>
            <a:endParaRPr lang="ru-UA" sz="3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B2519C9-DBDB-49C1-8743-2E0E3B777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10" y="3961067"/>
            <a:ext cx="2375486" cy="289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68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3AD07E3-F32B-4064-8346-D544215ED404}"/>
              </a:ext>
            </a:extLst>
          </p:cNvPr>
          <p:cNvSpPr/>
          <p:nvPr/>
        </p:nvSpPr>
        <p:spPr>
          <a:xfrm>
            <a:off x="3771618" y="1959004"/>
            <a:ext cx="4572000" cy="10580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Назва квітки. </a:t>
            </a:r>
            <a:endParaRPr lang="ru-UA" sz="2000" b="1" dirty="0">
              <a:solidFill>
                <a:srgbClr val="0099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Зовнішній вигляд соняшника. </a:t>
            </a:r>
            <a:endParaRPr lang="ru-UA" sz="2000" b="1" dirty="0">
              <a:solidFill>
                <a:srgbClr val="0099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Моє враження від рослини.</a:t>
            </a:r>
          </a:p>
        </p:txBody>
      </p:sp>
      <p:pic>
        <p:nvPicPr>
          <p:cNvPr id="2050" name="Picture 2" descr="Photo from album &quot;Art Flowers&quot; on | Рисунок подсолнухи, Картинки ...">
            <a:extLst>
              <a:ext uri="{FF2B5EF4-FFF2-40B4-BE49-F238E27FC236}">
                <a16:creationId xmlns:a16="http://schemas.microsoft.com/office/drawing/2014/main" xmlns="" id="{2D2985A1-84B6-4A9E-A86B-349899720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418765" cy="637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379D73-EAD4-40D7-8C23-CCBDF9CCB205}"/>
              </a:ext>
            </a:extLst>
          </p:cNvPr>
          <p:cNvSpPr/>
          <p:nvPr/>
        </p:nvSpPr>
        <p:spPr>
          <a:xfrm>
            <a:off x="4906811" y="1234928"/>
            <a:ext cx="1423787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</a:t>
            </a:r>
            <a:endParaRPr lang="ru-UA" sz="40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8DBB180-98FB-4438-A8CD-66C10CAD310A}"/>
              </a:ext>
            </a:extLst>
          </p:cNvPr>
          <p:cNvSpPr/>
          <p:nvPr/>
        </p:nvSpPr>
        <p:spPr>
          <a:xfrm>
            <a:off x="2942782" y="3906786"/>
            <a:ext cx="55649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високому стеблі схиливши жовті пелюстки; 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схожа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сонця, радіє; соняшник повертає сонце; усміхається соняшник золоту голівку-брилика; спить уночі, велика квітка із золотими пелюстками </a:t>
            </a:r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231487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вітряна песпектива. Застосування на практиці">
            <a:extLst>
              <a:ext uri="{FF2B5EF4-FFF2-40B4-BE49-F238E27FC236}">
                <a16:creationId xmlns:a16="http://schemas.microsoft.com/office/drawing/2014/main" xmlns="" id="{183657E2-A4B3-44A9-9C95-E08FCECEA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90" y="631346"/>
            <a:ext cx="7737020" cy="54578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E70065A-337B-4FAC-A867-3A0A365F1310}"/>
              </a:ext>
            </a:extLst>
          </p:cNvPr>
          <p:cNvSpPr/>
          <p:nvPr/>
        </p:nvSpPr>
        <p:spPr>
          <a:xfrm>
            <a:off x="237744" y="97459"/>
            <a:ext cx="8805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ЗРОБІТЬ ЗАПИС ВЛАСНОГО ТЕКСТУ – ОПИСУ ЗА АНАЛІЗОМ, ЗА ПЛАНОМ</a:t>
            </a:r>
            <a:endParaRPr lang="ru-UA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715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EED6536-8388-4FFD-BA61-75CD84AAC8F2}"/>
              </a:ext>
            </a:extLst>
          </p:cNvPr>
          <p:cNvSpPr/>
          <p:nvPr/>
        </p:nvSpPr>
        <p:spPr>
          <a:xfrm>
            <a:off x="1233564" y="2531749"/>
            <a:ext cx="5274201" cy="36050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5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5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ОПИСИ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5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СОНЯШНИКА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5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ІНТЕРНЕТУ</a:t>
            </a:r>
            <a:endParaRPr lang="ru-UA" sz="5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fleurs,flores,flowers,bloemen,png | Рисунок подсолнухи, Подсолнухи ...">
            <a:extLst>
              <a:ext uri="{FF2B5EF4-FFF2-40B4-BE49-F238E27FC236}">
                <a16:creationId xmlns:a16="http://schemas.microsoft.com/office/drawing/2014/main" xmlns="" id="{65B0528F-2154-4F77-99FF-F792BADE3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331" y="124287"/>
            <a:ext cx="5797708" cy="311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4D4E700-3D90-46B3-A168-664D5662B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03" y="2850801"/>
            <a:ext cx="1728929" cy="320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06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2E43AC1-47E4-4443-9F20-2332867EBD11}"/>
              </a:ext>
            </a:extLst>
          </p:cNvPr>
          <p:cNvSpPr/>
          <p:nvPr/>
        </p:nvSpPr>
        <p:spPr>
          <a:xfrm>
            <a:off x="856696" y="2416433"/>
            <a:ext cx="5615126" cy="3337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Соняшник – висока рослина зі жорстким стеблом. До нього кріпиться темно-зелене листя великого розміру. Розцвітає рослина влітку. На одному стеблі знаходиться гарне суцвіття. Посередині кругла середина із трубчастих квітів. Вони темно-коричневого кольору. Обабіч кошика розташовуються великі язичкові квіти. Саме вони нагадують жовтогаряче сонце. Навіть назва квітки співзвучна цій подібності.</a:t>
            </a:r>
            <a:endParaRPr lang="ru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Влітку часто доводиться бачити на безмежних полях золотий килим розквітлих соняшників. Це напрочуд чудова картина.</a:t>
            </a:r>
            <a:endParaRPr lang="ru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Соняшник | Картинки, Весна, Дневник">
            <a:extLst>
              <a:ext uri="{FF2B5EF4-FFF2-40B4-BE49-F238E27FC236}">
                <a16:creationId xmlns:a16="http://schemas.microsoft.com/office/drawing/2014/main" xmlns="" id="{3A29DC86-5EA4-45C4-99AF-3796CE516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961" y="-38457"/>
            <a:ext cx="3447268" cy="344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AD66592-C026-4D36-8E99-6DB4BE7D3ABF}"/>
              </a:ext>
            </a:extLst>
          </p:cNvPr>
          <p:cNvSpPr/>
          <p:nvPr/>
        </p:nvSpPr>
        <p:spPr>
          <a:xfrm>
            <a:off x="2313568" y="1480762"/>
            <a:ext cx="2701382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Соняшник</a:t>
            </a:r>
            <a:endParaRPr lang="ru-UA" sz="40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AC3C8E7-CAD8-4100-8797-9C3DDBA53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999" y="3276929"/>
            <a:ext cx="1728929" cy="320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40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9C508E2-16D7-44F6-A386-0CC1A046062D}"/>
              </a:ext>
            </a:extLst>
          </p:cNvPr>
          <p:cNvSpPr/>
          <p:nvPr/>
        </p:nvSpPr>
        <p:spPr>
          <a:xfrm>
            <a:off x="923277" y="1293240"/>
            <a:ext cx="7528264" cy="215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Велика квітка соняшника нагадує мені жовтогаряче сонце. </a:t>
            </a:r>
            <a:endParaRPr lang="ru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Стоять ці рослини на високих міцних стеблах. Висотою сягають до півтора метра. Їхні листки темно-зелені й цупкі. Вони міцно тримаються на черешках. Зі сходом сонця розкривають свої голівки великі квітки.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Круглий кошик віночком   обрамляють золоті пелюстки. Під час цвітіння середина голівки теж вкривається дрібними жовтими квітками. У кінці серпня там достигне шкірясте насіння. </a:t>
            </a:r>
            <a:endParaRPr lang="ru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Подсолнух Жёлтый Лето - Бесплатное фото на Pixabay">
            <a:extLst>
              <a:ext uri="{FF2B5EF4-FFF2-40B4-BE49-F238E27FC236}">
                <a16:creationId xmlns:a16="http://schemas.microsoft.com/office/drawing/2014/main" xmlns="" id="{AE517EB8-1884-4BAE-A749-F0D0DDEDD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43" y="3429000"/>
            <a:ext cx="3664702" cy="340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8E18429-AC34-4B10-A2F4-07C46BF7C330}"/>
              </a:ext>
            </a:extLst>
          </p:cNvPr>
          <p:cNvSpPr/>
          <p:nvPr/>
        </p:nvSpPr>
        <p:spPr>
          <a:xfrm>
            <a:off x="3221309" y="574774"/>
            <a:ext cx="2701382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Соняшник</a:t>
            </a:r>
            <a:endParaRPr lang="ru-UA" sz="40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FE19B6B-77F6-44CC-A562-47507B8F3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5" y="3276929"/>
            <a:ext cx="1728929" cy="320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17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0D97326-4C1E-4EB4-AE6E-0317B6068AAC}"/>
              </a:ext>
            </a:extLst>
          </p:cNvPr>
          <p:cNvSpPr/>
          <p:nvPr/>
        </p:nvSpPr>
        <p:spPr>
          <a:xfrm>
            <a:off x="807869" y="1293240"/>
            <a:ext cx="5903650" cy="2744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Король серпневого поля — соняшник. Це посланець сонця. Його знайдеш усюди: на полі, у городі, на подвір’ї.</a:t>
            </a:r>
            <a:endParaRPr lang="ru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Соняшник, мабуть, єдина квітка, що поєднує в собі красу і користь. Рівна, висока, з сумно нахиленою набік яскраво-жовтою голівкою. А якщо зазирнути під пелюстки, то побачиш чорні клітинки. Саме ці маленькі клітинки і приносять стільки користі людині.</a:t>
            </a:r>
            <a:endParaRPr lang="ru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Соняшники піднялися над землею, своїм ласкавим полум'ям наче зігрівають, окрилюють, підносять тебе.</a:t>
            </a:r>
            <a:endParaRPr lang="ru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997557A-0AC3-454D-9D5C-8F22C4FAC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563" y="1185090"/>
            <a:ext cx="1813850" cy="3361148"/>
          </a:xfrm>
          <a:prstGeom prst="rect">
            <a:avLst/>
          </a:prstGeom>
        </p:spPr>
      </p:pic>
      <p:pic>
        <p:nvPicPr>
          <p:cNvPr id="13314" name="Picture 2" descr="Sunflower Sun Summer - Free image on Pixabay">
            <a:extLst>
              <a:ext uri="{FF2B5EF4-FFF2-40B4-BE49-F238E27FC236}">
                <a16:creationId xmlns:a16="http://schemas.microsoft.com/office/drawing/2014/main" xmlns="" id="{A48AC3A2-0556-4491-86A4-68197A83C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573" y="3694180"/>
            <a:ext cx="4218427" cy="316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AFD7F9C-9564-4C7D-815F-68C27D013C50}"/>
              </a:ext>
            </a:extLst>
          </p:cNvPr>
          <p:cNvSpPr/>
          <p:nvPr/>
        </p:nvSpPr>
        <p:spPr>
          <a:xfrm>
            <a:off x="3221309" y="574774"/>
            <a:ext cx="2701382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Соняшник</a:t>
            </a:r>
            <a:endParaRPr lang="ru-UA" sz="40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619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568D96B-D53F-41FE-821C-8506A706BD41}"/>
              </a:ext>
            </a:extLst>
          </p:cNvPr>
          <p:cNvSpPr/>
          <p:nvPr/>
        </p:nvSpPr>
        <p:spPr>
          <a:xfrm>
            <a:off x="3795204" y="1744469"/>
            <a:ext cx="4572000" cy="42267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Соняшник – це молодший брат небесного сонця, але живе на землі. </a:t>
            </a:r>
            <a:endParaRPr lang="ru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Теплого ясного дня соняшник завжди підіймає свою красиву голівку вгору. Його усміхнене темне обличчя оточене щільним вінком з яскраво-жовтих пелюсток, гладких та ніжних на дотик. А от стовбур та листя в соняшника вкриті мілкими-мілкими колючками, і об них можна сильно подряпатися. Коли соняшник доцвітає, його пелюстки втрачають колір та стають жорсткими й сухими. Зате в ньому достигає насіння, яке ми із задоволенням їмо чи робимо олію.</a:t>
            </a:r>
            <a:endParaRPr lang="ru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B550FB1-5B6A-4706-8EC7-3301C739B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16" y="3654215"/>
            <a:ext cx="1728929" cy="3203785"/>
          </a:xfrm>
          <a:prstGeom prst="rect">
            <a:avLst/>
          </a:prstGeom>
        </p:spPr>
      </p:pic>
      <p:pic>
        <p:nvPicPr>
          <p:cNvPr id="12290" name="Picture 2" descr="Digital Stock Sunflower Artwork Flower Clip Art Download ...">
            <a:extLst>
              <a:ext uri="{FF2B5EF4-FFF2-40B4-BE49-F238E27FC236}">
                <a16:creationId xmlns:a16="http://schemas.microsoft.com/office/drawing/2014/main" xmlns="" id="{6980C9C3-E0EB-4869-8F40-A5693DD02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29" y="1115952"/>
            <a:ext cx="3084990" cy="414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AF49CC6-8703-4163-8FD8-19409E05A739}"/>
              </a:ext>
            </a:extLst>
          </p:cNvPr>
          <p:cNvSpPr/>
          <p:nvPr/>
        </p:nvSpPr>
        <p:spPr>
          <a:xfrm>
            <a:off x="4097734" y="821189"/>
            <a:ext cx="4152355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Опис соняшника</a:t>
            </a:r>
            <a:endParaRPr lang="ru-UA" sz="40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431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25988BF-E393-40AF-9C65-F6AB603AF4E9}"/>
              </a:ext>
            </a:extLst>
          </p:cNvPr>
          <p:cNvSpPr/>
          <p:nvPr/>
        </p:nvSpPr>
        <p:spPr>
          <a:xfrm>
            <a:off x="683581" y="591968"/>
            <a:ext cx="7776838" cy="2744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Соняшник… Символ Сонця, праці й достатку, сили і добробуту. Він - чи не найсильніший серед квітів... Він знайшов своє місце під Сонцем - не міг не знайти, бо постійно орієнтується на небесне Світило - повертаючи за ним свою схожу на Сонце голову… І Сонце його не засліплює, бо не боїться він осліпнути від успіху чи досягнень...</a:t>
            </a:r>
            <a:endParaRPr lang="ru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І, коли Сонце ховається за горизонтом на нічний спочинок, соняшник сумно опускає голову і згортає пелюстки своєї сонцесяйної корони… Щоб, знову, піднятись ранком – на зустріч своєму Світлу…</a:t>
            </a:r>
            <a:endParaRPr lang="ru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І, напевне, соняшник, недарма, є одним з символів нашої України…</a:t>
            </a:r>
            <a:endParaRPr lang="ru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898D7E4-D4C4-4B52-8249-8E01CF162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913" y="3105676"/>
            <a:ext cx="1953087" cy="361916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ADFDE45-D544-4E11-8F2B-BBC124247240}"/>
              </a:ext>
            </a:extLst>
          </p:cNvPr>
          <p:cNvSpPr/>
          <p:nvPr/>
        </p:nvSpPr>
        <p:spPr>
          <a:xfrm>
            <a:off x="4151741" y="4031614"/>
            <a:ext cx="3251468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Квітка сонця</a:t>
            </a:r>
            <a:endParaRPr lang="ru-UA" sz="40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Подсолнух PNG">
            <a:extLst>
              <a:ext uri="{FF2B5EF4-FFF2-40B4-BE49-F238E27FC236}">
                <a16:creationId xmlns:a16="http://schemas.microsoft.com/office/drawing/2014/main" xmlns="" id="{F5F468EF-6A1D-4226-A5CB-C539BF6AF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1"/>
            <a:ext cx="436403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491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73E0B71-E3AB-4007-A44E-8F54CC1DFDEB}"/>
              </a:ext>
            </a:extLst>
          </p:cNvPr>
          <p:cNvSpPr/>
          <p:nvPr/>
        </p:nvSpPr>
        <p:spPr>
          <a:xfrm>
            <a:off x="3589485" y="1397484"/>
            <a:ext cx="5100222" cy="2682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Подивилися на мене. </a:t>
            </a:r>
            <a:endParaRPr lang="ru-UA" sz="4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Усміхнулися усі. </a:t>
            </a:r>
            <a:endParaRPr lang="ru-UA" sz="4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 готові до роботи?</a:t>
            </a:r>
            <a:endParaRPr lang="ru-UA" sz="4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Молодці!</a:t>
            </a:r>
            <a:endParaRPr lang="ru-UA" sz="4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43BB417-5214-4C26-9BF2-6DE7C8F43A1A}"/>
              </a:ext>
            </a:extLst>
          </p:cNvPr>
          <p:cNvSpPr/>
          <p:nvPr/>
        </p:nvSpPr>
        <p:spPr>
          <a:xfrm>
            <a:off x="1898106" y="594043"/>
            <a:ext cx="5717784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Організаційний момент</a:t>
            </a:r>
            <a:endParaRPr lang="ru-UA" sz="40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11AE89F-0A82-4A98-B8A6-229B335F2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93" y="2175092"/>
            <a:ext cx="2757892" cy="461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59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86E14C0-E179-4AEC-95DF-DAB8CC21714B}"/>
              </a:ext>
            </a:extLst>
          </p:cNvPr>
          <p:cNvSpPr/>
          <p:nvPr/>
        </p:nvSpPr>
        <p:spPr>
          <a:xfrm>
            <a:off x="3350240" y="1339562"/>
            <a:ext cx="5486401" cy="1444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нц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яш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он Соняшник сонячний </a:t>
            </a:r>
            <a:endParaRPr lang="ru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 вікнами соняшник квітнув, </a:t>
            </a:r>
            <a:endParaRPr lang="ru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Осяяний сонцем ясним. </a:t>
            </a:r>
          </a:p>
        </p:txBody>
      </p:sp>
      <p:pic>
        <p:nvPicPr>
          <p:cNvPr id="3074" name="Picture 2" descr="СОЛНЕЧНЫЙ ЦВЕТОК ДЛЯ ЗДОРОВЬЯ. Обсуждение на LiveInternet ...">
            <a:extLst>
              <a:ext uri="{FF2B5EF4-FFF2-40B4-BE49-F238E27FC236}">
                <a16:creationId xmlns:a16="http://schemas.microsoft.com/office/drawing/2014/main" xmlns="" id="{F6F661ED-43FF-45F7-87C0-645AF5C3B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72"/>
            <a:ext cx="3350240" cy="221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E7121C2-BADA-4815-954F-5462F80E0450}"/>
              </a:ext>
            </a:extLst>
          </p:cNvPr>
          <p:cNvSpPr/>
          <p:nvPr/>
        </p:nvSpPr>
        <p:spPr>
          <a:xfrm>
            <a:off x="2896839" y="548517"/>
            <a:ext cx="5860515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Каліграфічна хвилинка </a:t>
            </a:r>
            <a:endParaRPr lang="ru-UA" sz="4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F0094EA-C306-40A8-9DD1-E03534EE73FE}"/>
              </a:ext>
            </a:extLst>
          </p:cNvPr>
          <p:cNvSpPr/>
          <p:nvPr/>
        </p:nvSpPr>
        <p:spPr>
          <a:xfrm>
            <a:off x="4418068" y="4228174"/>
            <a:ext cx="4058550" cy="863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Доберіть прикметники до іменника соняшник.</a:t>
            </a:r>
            <a:endParaRPr lang="ru-UA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DF4D35B-B2FD-4473-B5B0-E6FD779571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78" y="2783868"/>
            <a:ext cx="3876290" cy="370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92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442DF6C-D60E-4125-BE95-B632DCAA3EA9}"/>
              </a:ext>
            </a:extLst>
          </p:cNvPr>
          <p:cNvSpPr/>
          <p:nvPr/>
        </p:nvSpPr>
        <p:spPr>
          <a:xfrm>
            <a:off x="880281" y="2003862"/>
            <a:ext cx="4572000" cy="36294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 поля стоїть хлопчик y </a:t>
            </a:r>
            <a:endParaRPr lang="ru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коліна у траві, </a:t>
            </a:r>
            <a:endParaRPr lang="ru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Позолочений віночок </a:t>
            </a:r>
            <a:endParaRPr lang="ru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Має він на голові. </a:t>
            </a:r>
            <a:endParaRPr lang="ru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до вечора за сонцем </a:t>
            </a:r>
            <a:endParaRPr lang="ru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Обертається навкруг... </a:t>
            </a:r>
            <a:endParaRPr lang="ru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Здогадалися ви, хто це </a:t>
            </a:r>
            <a:endParaRPr lang="ru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як зветься сонця круг? </a:t>
            </a:r>
            <a:endParaRPr lang="ru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І. Січовик</a:t>
            </a:r>
            <a:endParaRPr lang="ru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04A107E-7BF1-44E2-A421-8DC2B496A78C}"/>
              </a:ext>
            </a:extLst>
          </p:cNvPr>
          <p:cNvSpPr/>
          <p:nvPr/>
        </p:nvSpPr>
        <p:spPr>
          <a:xfrm>
            <a:off x="2389876" y="551034"/>
            <a:ext cx="51000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Робота над загадкою</a:t>
            </a:r>
            <a:r>
              <a:rPr lang="uk-UA" sz="4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UA" sz="4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DDA25F9-E8FC-4AFB-A50F-8650C2C33352}"/>
              </a:ext>
            </a:extLst>
          </p:cNvPr>
          <p:cNvSpPr/>
          <p:nvPr/>
        </p:nvSpPr>
        <p:spPr>
          <a:xfrm>
            <a:off x="2497527" y="1081730"/>
            <a:ext cx="4583306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(вправа 308, с. 128)</a:t>
            </a:r>
            <a:endParaRPr lang="ru-UA" sz="4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26FF0C3-7FF3-4C2A-8864-B0678C08A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24667"/>
            <a:ext cx="4038095" cy="4533333"/>
          </a:xfrm>
          <a:prstGeom prst="rect">
            <a:avLst/>
          </a:prstGeom>
        </p:spPr>
      </p:pic>
      <p:pic>
        <p:nvPicPr>
          <p:cNvPr id="7" name="Picture 2" descr="СОЛНЕЧНЫЙ ЦВЕТОК ДЛЯ ЗДОРОВЬЯ. Обсуждение на LiveInternet ...">
            <a:extLst>
              <a:ext uri="{FF2B5EF4-FFF2-40B4-BE49-F238E27FC236}">
                <a16:creationId xmlns:a16="http://schemas.microsoft.com/office/drawing/2014/main" xmlns="" id="{51A0F67D-4235-4EE7-9846-F1F0D0D88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81817">
            <a:off x="6970887" y="4593071"/>
            <a:ext cx="1414986" cy="93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646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EA1318C-3AA6-4221-8A6E-FCBEF1C81015}"/>
              </a:ext>
            </a:extLst>
          </p:cNvPr>
          <p:cNvSpPr/>
          <p:nvPr/>
        </p:nvSpPr>
        <p:spPr>
          <a:xfrm>
            <a:off x="954813" y="3800869"/>
            <a:ext cx="7642746" cy="2157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uk-U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Соняшник — мексиканська «квітка сонця». З Північної Америки (де соняшник був дикоростучою рослиною) у Європу рослина завезена іспанцями у 1619 р. </a:t>
            </a:r>
            <a:endParaRPr lang="ru-UA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В Україні з’явився у середині XVІІІ ст. </a:t>
            </a:r>
            <a:endParaRPr lang="ru-UA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У Європі соняшник обробляли як декоративну рослину та орієнтовно з 1860 р. З нього почали добувати олію. До того часу англійці їли молоді суцвіття соняшника з </a:t>
            </a:r>
            <a:r>
              <a:rPr lang="uk-UA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оцетом</a:t>
            </a:r>
            <a:r>
              <a:rPr lang="uk-U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маслом. </a:t>
            </a:r>
            <a:endParaRPr lang="ru-UA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Спершу його розводили як декоративну рослину, згодом також заради зерна, яке використовували як ласощі. Тепер соняшникова олія в Україні є найкращим харчовим продуктом як у непереробленому, так і в переробленому (марґарин) виді. </a:t>
            </a:r>
            <a:endParaRPr lang="ru-UA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Її використовують для технічних потреб (при виготовленні мила, лаків, фарб, лінолеуму тощо). </a:t>
            </a:r>
            <a:endParaRPr lang="ru-UA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Соняшник — цінна культура у плодозміні. Медонос. Є й декоративні форми соняшника</a:t>
            </a:r>
            <a:r>
              <a:rPr lang="uk-UA" sz="1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U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B12E1B3-C97C-42D9-B169-F7999D16C2F3}"/>
              </a:ext>
            </a:extLst>
          </p:cNvPr>
          <p:cNvSpPr/>
          <p:nvPr/>
        </p:nvSpPr>
        <p:spPr>
          <a:xfrm>
            <a:off x="1024509" y="1680023"/>
            <a:ext cx="1928669" cy="13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Цікаво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знати!</a:t>
            </a:r>
            <a:endParaRPr lang="ru-UA" sz="4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Повітряна песпектива. Застосування на практиці">
            <a:extLst>
              <a:ext uri="{FF2B5EF4-FFF2-40B4-BE49-F238E27FC236}">
                <a16:creationId xmlns:a16="http://schemas.microsoft.com/office/drawing/2014/main" xmlns="" id="{F8F06CB9-427B-43B9-B4D2-2DDAD2986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3921" y="2770866"/>
            <a:ext cx="4518734" cy="31875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А чи знали ви, що соняшник родом із Північної Америки ...">
            <a:extLst>
              <a:ext uri="{FF2B5EF4-FFF2-40B4-BE49-F238E27FC236}">
                <a16:creationId xmlns:a16="http://schemas.microsoft.com/office/drawing/2014/main" xmlns="" id="{F436CE97-2C82-4E56-8D92-B96F59000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270" y="579675"/>
            <a:ext cx="5095783" cy="33695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891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29D05FE-E6F0-47E8-8F8C-D5964C1BD7CC}"/>
              </a:ext>
            </a:extLst>
          </p:cNvPr>
          <p:cNvSpPr/>
          <p:nvPr/>
        </p:nvSpPr>
        <p:spPr>
          <a:xfrm>
            <a:off x="1050215" y="495455"/>
            <a:ext cx="7342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Фізкультхвилинка</a:t>
            </a:r>
            <a:endParaRPr lang="ru-UA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08C334E-9E10-4C4B-89B4-263EA2961D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02" y="1601410"/>
            <a:ext cx="2151299" cy="194259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E2F83F5-9281-44A3-A4DB-B454FBFF6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821" y="3634292"/>
            <a:ext cx="1584646" cy="24562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5538659-30B4-4371-87A8-6A4102142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787" y="1511118"/>
            <a:ext cx="2151929" cy="236187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7B22823-1C0B-45E1-BA64-5EEBD6641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716" y="3429000"/>
            <a:ext cx="1584647" cy="266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29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F71BA04-D488-4ADD-B30D-401F72795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7" y="252701"/>
            <a:ext cx="7979440" cy="670273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AAFA3E6-AC67-4053-9C31-3906B7767D9E}"/>
              </a:ext>
            </a:extLst>
          </p:cNvPr>
          <p:cNvSpPr/>
          <p:nvPr/>
        </p:nvSpPr>
        <p:spPr>
          <a:xfrm>
            <a:off x="4228742" y="758501"/>
            <a:ext cx="2622898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 текст</a:t>
            </a:r>
            <a:r>
              <a:rPr lang="uk-UA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UA" sz="4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056E3E5-4028-44B5-92D3-C9EC32C2CB50}"/>
              </a:ext>
            </a:extLst>
          </p:cNvPr>
          <p:cNvSpPr/>
          <p:nvPr/>
        </p:nvSpPr>
        <p:spPr>
          <a:xfrm>
            <a:off x="3045042" y="1929500"/>
            <a:ext cx="4589756" cy="1133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Що таке текст? </a:t>
            </a:r>
            <a:endParaRPr lang="ru-UA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Які є типи текстів? </a:t>
            </a:r>
            <a:endParaRPr lang="ru-UA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Які питання можна поставити до тексту-опису?</a:t>
            </a:r>
            <a:endParaRPr lang="ru-UA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З яких частин складається текст-опис?</a:t>
            </a:r>
            <a:endParaRPr lang="ru-UA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865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0CC4349-69C4-4092-9F42-EFE84946F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99" y="62663"/>
            <a:ext cx="7999854" cy="671987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45D482D-25F6-499C-82D8-C679A4283C49}"/>
              </a:ext>
            </a:extLst>
          </p:cNvPr>
          <p:cNvSpPr/>
          <p:nvPr/>
        </p:nvSpPr>
        <p:spPr>
          <a:xfrm>
            <a:off x="3420122" y="538074"/>
            <a:ext cx="4572000" cy="23775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ТЕКСТ-ОПИС</a:t>
            </a:r>
            <a:endParaRPr lang="ru-UA" sz="16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Частина, в якій передається загальне  враження про предмет. (Зачин)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UA" sz="16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Частина, в якій розкриваються ознаки предмета. (Основна частина)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UA" sz="16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Висновок. (Кінцівка)</a:t>
            </a:r>
            <a:endParaRPr lang="ru-UA" sz="16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705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87082AC-A7DD-4E60-8D90-80C7CC30451D}"/>
              </a:ext>
            </a:extLst>
          </p:cNvPr>
          <p:cNvSpPr/>
          <p:nvPr/>
        </p:nvSpPr>
        <p:spPr>
          <a:xfrm>
            <a:off x="701336" y="552885"/>
            <a:ext cx="7741328" cy="1120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Щоб легше було описувати соняшник, розгляньте його малюнок. </a:t>
            </a:r>
            <a:endParaRPr lang="ru-UA" sz="3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Подсолнечник, купить удобрение и стимулятор роста для ...">
            <a:extLst>
              <a:ext uri="{FF2B5EF4-FFF2-40B4-BE49-F238E27FC236}">
                <a16:creationId xmlns:a16="http://schemas.microsoft.com/office/drawing/2014/main" xmlns="" id="{E1A37BF6-6B52-4020-8416-A3F0BE59D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89" y="1986153"/>
            <a:ext cx="5354047" cy="393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ПОДСОЛНУХИ. Обсуждение на LiveInternet - Российский Сервис Онлайн ...">
            <a:extLst>
              <a:ext uri="{FF2B5EF4-FFF2-40B4-BE49-F238E27FC236}">
                <a16:creationId xmlns:a16="http://schemas.microsoft.com/office/drawing/2014/main" xmlns="" id="{43F8F0A6-5058-4894-8A8A-12223F651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585" y="1085242"/>
            <a:ext cx="2706877" cy="521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6448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105</TotalTime>
  <Words>873</Words>
  <Application>Microsoft Office PowerPoint</Application>
  <PresentationFormat>Экран (4:3)</PresentationFormat>
  <Paragraphs>85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Кушнир</dc:creator>
  <cp:lastModifiedBy>RePack by Diakov</cp:lastModifiedBy>
  <cp:revision>12</cp:revision>
  <dcterms:created xsi:type="dcterms:W3CDTF">2020-03-30T19:02:02Z</dcterms:created>
  <dcterms:modified xsi:type="dcterms:W3CDTF">2022-11-06T17:02:05Z</dcterms:modified>
</cp:coreProperties>
</file>