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3" r:id="rId2"/>
    <p:sldId id="261" r:id="rId3"/>
    <p:sldId id="264" r:id="rId4"/>
    <p:sldId id="265" r:id="rId5"/>
    <p:sldId id="259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72" r:id="rId14"/>
    <p:sldId id="274" r:id="rId15"/>
    <p:sldId id="260" r:id="rId1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4" d="100"/>
          <a:sy n="64" d="100"/>
        </p:scale>
        <p:origin x="-1722" y="-5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C3CEC-9452-41F2-9416-28F54780A0F7}" type="datetimeFigureOut">
              <a:rPr lang="ru-RU" smtClean="0"/>
              <a:pPr/>
              <a:t>15.10.2018</a:t>
            </a:fld>
            <a:endParaRPr lang="ru-RU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F97B76-FC6C-44A9-BCB6-428AF2F78338}" type="slidenum">
              <a:rPr lang="ru-RU" smtClean="0"/>
              <a:pPr/>
              <a:t>‹№›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F97B76-FC6C-44A9-BCB6-428AF2F78338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напис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рисунк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3959E6-847B-4937-8C3D-49CDB5BA4EF3}" type="datetimeFigureOut">
              <a:rPr lang="uk-UA" smtClean="0"/>
              <a:pPr/>
              <a:t>15.10.2018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255C-740D-4BFE-A60D-37750E3706A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Users\Админ\Pictures\Рисунок365.pn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 l="1580" t="3028" r="1580"/>
          <a:stretch>
            <a:fillRect/>
          </a:stretch>
        </p:blipFill>
        <p:spPr bwMode="auto">
          <a:xfrm>
            <a:off x="0" y="0"/>
            <a:ext cx="9144000" cy="6864351"/>
          </a:xfrm>
          <a:prstGeom prst="rect">
            <a:avLst/>
          </a:prstGeom>
          <a:noFill/>
        </p:spPr>
      </p:pic>
      <p:pic>
        <p:nvPicPr>
          <p:cNvPr id="23556" name="Picture 4" descr="C:\Users\Админ\Pictures\Рисунок5.png"/>
          <p:cNvPicPr>
            <a:picLocks noChangeAspect="1" noChangeArrowheads="1"/>
          </p:cNvPicPr>
          <p:nvPr/>
        </p:nvPicPr>
        <p:blipFill>
          <a:blip r:embed="rId3"/>
          <a:srcRect l="8933" r="11353"/>
          <a:stretch>
            <a:fillRect/>
          </a:stretch>
        </p:blipFill>
        <p:spPr bwMode="auto">
          <a:xfrm>
            <a:off x="0" y="357166"/>
            <a:ext cx="5214942" cy="3571900"/>
          </a:xfrm>
          <a:prstGeom prst="rect">
            <a:avLst/>
          </a:prstGeom>
          <a:noFill/>
        </p:spPr>
      </p:pic>
      <p:pic>
        <p:nvPicPr>
          <p:cNvPr id="13313" name="Picture 1" descr="C:\Users\Админ\Pictures\hkyjae8nonupbm3y4gd7bpqto8em5wf6rdem9wcs4n4pbxqtt9emregtodea8wf44napbcsozdeaxwf44gb1aegtt9emiwcdrdem3wfi4n67dfty4n7pbqgozzea8wf54nanbwfw4n9pbq6tthsnbwcsrdemxwfw4n9pbcqtoxemregoz9emmwcy4n47bxgoz5em8wcdrdemregos8emtwc.pn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2088" b="-13116"/>
          <a:stretch>
            <a:fillRect/>
          </a:stretch>
        </p:blipFill>
        <p:spPr bwMode="auto">
          <a:xfrm>
            <a:off x="214282" y="5143512"/>
            <a:ext cx="8643966" cy="71438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314" name="Picture 2" descr="C:\Users\Админ\Pictures\hkyjae8nonupbm3y4gd7bpqto8em5wf6rdem9wcs4n4pbxqtt9emregtodea8wf44napbcsozdeaxwf44gb1aegtt9emiwcdrdem3wfi4n67dfty4n7pbqgozzea8wf54nanbwfw4n9pbq6tthsnbwcsrdemxwfw4n9pbcqtoxemregoz9emmwcy4n47bxgoz5em8wcdrdemregos8emtwc.pn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714348" y="5786455"/>
            <a:ext cx="8143900" cy="57150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8" name="Picture 6" descr="C:\Users\Админ\Pictures\Стівенсон\1163373_original (1).jpg"/>
          <p:cNvPicPr>
            <a:picLocks noChangeAspect="1" noChangeArrowheads="1"/>
          </p:cNvPicPr>
          <p:nvPr/>
        </p:nvPicPr>
        <p:blipFill>
          <a:blip r:embed="rId2"/>
          <a:srcRect b="3848"/>
          <a:stretch>
            <a:fillRect/>
          </a:stretch>
        </p:blipFill>
        <p:spPr bwMode="auto">
          <a:xfrm>
            <a:off x="571472" y="785794"/>
            <a:ext cx="8001056" cy="557216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23557" name="Picture 5" descr="C:\Users\Админ\Pictures\Стівенсон\1162904_original.jpg"/>
          <p:cNvPicPr>
            <a:picLocks noChangeAspect="1" noChangeArrowheads="1"/>
          </p:cNvPicPr>
          <p:nvPr/>
        </p:nvPicPr>
        <p:blipFill>
          <a:blip r:embed="rId3"/>
          <a:srcRect b="3896"/>
          <a:stretch>
            <a:fillRect/>
          </a:stretch>
        </p:blipFill>
        <p:spPr bwMode="auto">
          <a:xfrm>
            <a:off x="571472" y="785794"/>
            <a:ext cx="8001056" cy="557216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23556" name="Picture 4" descr="C:\Users\Админ\Pictures\Стівенсон\1161314_original.jpg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 b="3827"/>
          <a:stretch>
            <a:fillRect/>
          </a:stretch>
        </p:blipFill>
        <p:spPr bwMode="auto">
          <a:xfrm>
            <a:off x="571473" y="714356"/>
            <a:ext cx="8001055" cy="5643602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23555" name="Picture 3" descr="C:\Users\Админ\Pictures\Стівенсон\1160958_original.jpg"/>
          <p:cNvPicPr>
            <a:picLocks noChangeAspect="1" noChangeArrowheads="1"/>
          </p:cNvPicPr>
          <p:nvPr/>
        </p:nvPicPr>
        <p:blipFill>
          <a:blip r:embed="rId5"/>
          <a:srcRect b="2667"/>
          <a:stretch>
            <a:fillRect/>
          </a:stretch>
        </p:blipFill>
        <p:spPr bwMode="auto">
          <a:xfrm>
            <a:off x="571473" y="714356"/>
            <a:ext cx="8001055" cy="564360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3554" name="Picture 2" descr="C:\Users\Админ\Pictures\Стівенсон\1160630_original.jpg"/>
          <p:cNvPicPr>
            <a:picLocks noChangeAspect="1" noChangeArrowheads="1"/>
          </p:cNvPicPr>
          <p:nvPr/>
        </p:nvPicPr>
        <p:blipFill>
          <a:blip r:embed="rId6"/>
          <a:srcRect b="3842"/>
          <a:stretch>
            <a:fillRect/>
          </a:stretch>
        </p:blipFill>
        <p:spPr bwMode="auto">
          <a:xfrm>
            <a:off x="500034" y="714356"/>
            <a:ext cx="8072494" cy="564360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кутник 6"/>
          <p:cNvSpPr/>
          <p:nvPr/>
        </p:nvSpPr>
        <p:spPr>
          <a:xfrm>
            <a:off x="2143108" y="214290"/>
            <a:ext cx="51203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Самоа. Вілла Ваіліма (П’ятиріччя)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5000628" y="857232"/>
            <a:ext cx="38576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Завдяки Стівенсону цей далекий острів став духовним центром і місцем літературного паломництва.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85720" y="3214686"/>
            <a:ext cx="442915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Прагнучи до найбільш тісного спілкування з місцевими жителями, Стівенсон брав активну участь в їх долі, він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допомагав тубільцям, чиї права порушували європейці.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2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050" name="Picture 2" descr="C:\Users\Админ\Pictures\Стівенсон\Stevenson-32.jp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t="9546" b="11363"/>
          <a:stretch>
            <a:fillRect/>
          </a:stretch>
        </p:blipFill>
        <p:spPr bwMode="auto">
          <a:xfrm>
            <a:off x="428596" y="357166"/>
            <a:ext cx="4643470" cy="279369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2052" name="Picture 4" descr="C:\Users\Админ\Pictures\Стівенсон\robert-louis-stevenson-his-family-and-samoans-and-the-band-of-hms-KJYA66.jpg"/>
          <p:cNvPicPr>
            <a:picLocks noChangeAspect="1" noChangeArrowheads="1"/>
          </p:cNvPicPr>
          <p:nvPr/>
        </p:nvPicPr>
        <p:blipFill>
          <a:blip r:embed="rId3"/>
          <a:srcRect t="8629" r="7238" b="7957"/>
          <a:stretch>
            <a:fillRect/>
          </a:stretch>
        </p:blipFill>
        <p:spPr bwMode="auto">
          <a:xfrm>
            <a:off x="4500562" y="3286124"/>
            <a:ext cx="4143404" cy="311374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357158" y="500042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За рік до передчасної смерті Стівенсон писав Джорджу Мередіту: 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“Впродовж 11 літ я жодного дня не почувався здоровим... Весь цей час я трудився, не відступаючи від свого обов</a:t>
            </a:r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’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язку і не сходячи з обраного шляху.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Я писав у ліжку, писав, коли з горла йшла кров, писав,</a:t>
            </a:r>
            <a:endParaRPr lang="uk-UA" sz="2400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  <a:cs typeface="Arial" pitchFamily="34" charset="0"/>
            </a:endParaRPr>
          </a:p>
        </p:txBody>
      </p:sp>
      <p:pic>
        <p:nvPicPr>
          <p:cNvPr id="27653" name="Picture 5" descr="http://my-retro.com/wp-content/uploads/2018/03/16-3.jpg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r="6999"/>
          <a:stretch>
            <a:fillRect/>
          </a:stretch>
        </p:blipFill>
        <p:spPr bwMode="auto">
          <a:xfrm>
            <a:off x="428596" y="2500306"/>
            <a:ext cx="4572032" cy="3781425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кутник 6"/>
          <p:cNvSpPr/>
          <p:nvPr/>
        </p:nvSpPr>
        <p:spPr>
          <a:xfrm>
            <a:off x="4929190" y="2357430"/>
            <a:ext cx="39290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коли мене лихоманило, коли груди розривав кашель, писав, коли від слабкості паморочилася голова, і мені здається, що я чесно підняв рукавичку, яку мені кинула доля, і здобув перемогу в битві з життям”.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428596" y="285728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Цей чоловік-легенда, що прожив лише 44 роки, із своєї біографії зумів створити захоплюючий роман.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8" name="Picture 4" descr="C:\Users\Админ\Pictures\2834028-1.png"/>
          <p:cNvPicPr>
            <a:picLocks noChangeAspect="1" noChangeArrowheads="1"/>
          </p:cNvPicPr>
          <p:nvPr/>
        </p:nvPicPr>
        <p:blipFill>
          <a:blip r:embed="rId2" cstate="print"/>
          <a:srcRect l="14687" t="6173" r="16493" b="7407"/>
          <a:stretch>
            <a:fillRect/>
          </a:stretch>
        </p:blipFill>
        <p:spPr bwMode="auto">
          <a:xfrm>
            <a:off x="357158" y="1142984"/>
            <a:ext cx="1942093" cy="3071834"/>
          </a:xfrm>
          <a:prstGeom prst="rect">
            <a:avLst/>
          </a:prstGeom>
          <a:noFill/>
        </p:spPr>
      </p:pic>
      <p:pic>
        <p:nvPicPr>
          <p:cNvPr id="1027" name="Picture 3" descr="C:\Users\Админ\Pictures\559797_2 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357298"/>
            <a:ext cx="2005222" cy="2714644"/>
          </a:xfrm>
          <a:prstGeom prst="rect">
            <a:avLst/>
          </a:prstGeom>
          <a:noFill/>
        </p:spPr>
      </p:pic>
      <p:pic>
        <p:nvPicPr>
          <p:cNvPr id="1030" name="Picture 6" descr="C:\Users\Админ\Pictures\10547823_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1785950" cy="2734264"/>
          </a:xfrm>
          <a:prstGeom prst="rect">
            <a:avLst/>
          </a:prstGeom>
          <a:noFill/>
        </p:spPr>
      </p:pic>
      <p:sp>
        <p:nvSpPr>
          <p:cNvPr id="1032" name="AutoShape 8" descr="http://mmedia.ozone.ru/multimedia/10218532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34" name="AutoShape 10" descr="http://mmedia.ozone.ru/multimedia/102185328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36" name="Picture 12" descr="http://mmedia.ozone.ru/multimedia/1021853286.JPG"/>
          <p:cNvPicPr>
            <a:picLocks noChangeAspect="1" noChangeArrowheads="1"/>
          </p:cNvPicPr>
          <p:nvPr/>
        </p:nvPicPr>
        <p:blipFill>
          <a:blip r:embed="rId5" cstate="print"/>
          <a:srcRect l="2788" r="2415" b="3466"/>
          <a:stretch>
            <a:fillRect/>
          </a:stretch>
        </p:blipFill>
        <p:spPr bwMode="auto">
          <a:xfrm>
            <a:off x="4357686" y="1428736"/>
            <a:ext cx="1757071" cy="2428892"/>
          </a:xfrm>
          <a:prstGeom prst="rect">
            <a:avLst/>
          </a:prstGeom>
          <a:noFill/>
        </p:spPr>
      </p:pic>
      <p:pic>
        <p:nvPicPr>
          <p:cNvPr id="1029" name="Picture 5" descr="C:\Users\Админ\Pictures\cov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1736" y="3929066"/>
            <a:ext cx="1947141" cy="2500306"/>
          </a:xfrm>
          <a:prstGeom prst="rect">
            <a:avLst/>
          </a:prstGeom>
          <a:noFill/>
        </p:spPr>
      </p:pic>
      <p:pic>
        <p:nvPicPr>
          <p:cNvPr id="1039" name="Picture 15" descr="C:\Users\Админ\Pictures\Рисунок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642918"/>
            <a:ext cx="3428992" cy="4588225"/>
          </a:xfrm>
          <a:prstGeom prst="rect">
            <a:avLst/>
          </a:prstGeom>
          <a:noFill/>
        </p:spPr>
      </p:pic>
      <p:pic>
        <p:nvPicPr>
          <p:cNvPr id="1041" name="Picture 17" descr="http://e-catalog.mk.ua/cgi/base_moba/cgiirbis_64.exe?LNG=uk&amp;C21COM=2&amp;I21DBN=NPB&amp;P21DBN=NPB&amp;Z21ID=&amp;Image_file_name=cover%5C1060067.jpg&amp;IMAGE_FILE_DOWNLOAD=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1" y="3966418"/>
            <a:ext cx="1643074" cy="2502239"/>
          </a:xfrm>
          <a:prstGeom prst="rect">
            <a:avLst/>
          </a:prstGeom>
          <a:noFill/>
        </p:spPr>
      </p:pic>
      <p:sp>
        <p:nvSpPr>
          <p:cNvPr id="1044" name="AutoShape 20" descr="C:\Users\%D0%90%D0%B4%D0%BC%D0%B8%D0%BD\Pictures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46" name="AutoShape 22" descr="https://im0-tub-ua.yandex.net/i?id=619bd9e4f44ed62946e65c4927008756&amp;n=13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1048" name="Picture 24" descr="C:\Users\Админ\Pictures\1975880-1.png"/>
          <p:cNvPicPr>
            <a:picLocks noChangeAspect="1" noChangeArrowheads="1"/>
          </p:cNvPicPr>
          <p:nvPr/>
        </p:nvPicPr>
        <p:blipFill>
          <a:blip r:embed="rId9">
            <a:lum contrast="10000"/>
          </a:blip>
          <a:srcRect/>
          <a:stretch>
            <a:fillRect/>
          </a:stretch>
        </p:blipFill>
        <p:spPr bwMode="auto">
          <a:xfrm>
            <a:off x="5429256" y="3911973"/>
            <a:ext cx="3929058" cy="2946027"/>
          </a:xfrm>
          <a:prstGeom prst="rect">
            <a:avLst/>
          </a:prstGeom>
          <a:noFill/>
        </p:spPr>
      </p:pic>
      <p:pic>
        <p:nvPicPr>
          <p:cNvPr id="1026" name="Picture 2" descr="C:\Users\Админ\Pictures\0370bbcc31aa7f4a354bc90569a5705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72198" y="4790716"/>
            <a:ext cx="1678297" cy="1781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57158" y="357166"/>
            <a:ext cx="842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Тусітала – 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творець історій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, так називали Стівенсона  його віддані самоанці, помер 3 грудня 1894 року. Він похований на вершині гори Веа, звідти відкривається прекрасний вид на море.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На надгробній плиті викарбувані  рядки з його вірша «Реквієм».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8674" name="AutoShape 2" descr="C:\Users\%D0%90%D0%B4%D0%BC%D0%B8%D0%BD\Pictures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675" name="Picture 3" descr="C:\Users\Админ\Pictures\Стівенсон\1164785_original.jpg"/>
          <p:cNvPicPr>
            <a:picLocks noChangeAspect="1" noChangeArrowheads="1"/>
          </p:cNvPicPr>
          <p:nvPr/>
        </p:nvPicPr>
        <p:blipFill>
          <a:blip r:embed="rId2"/>
          <a:srcRect b="4028"/>
          <a:stretch>
            <a:fillRect/>
          </a:stretch>
        </p:blipFill>
        <p:spPr bwMode="auto">
          <a:xfrm>
            <a:off x="428596" y="3643314"/>
            <a:ext cx="3953144" cy="2714644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28676" name="Picture 4" descr="C:\Users\Админ\Pictures\Стівенсон\1165301_original.jpg"/>
          <p:cNvPicPr>
            <a:picLocks noChangeAspect="1" noChangeArrowheads="1"/>
          </p:cNvPicPr>
          <p:nvPr/>
        </p:nvPicPr>
        <p:blipFill>
          <a:blip r:embed="rId3"/>
          <a:srcRect b="5814"/>
          <a:stretch>
            <a:fillRect/>
          </a:stretch>
        </p:blipFill>
        <p:spPr bwMode="auto">
          <a:xfrm>
            <a:off x="4500562" y="3643314"/>
            <a:ext cx="4214842" cy="2714644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sp>
        <p:nvSpPr>
          <p:cNvPr id="7" name="Прямокутник 6"/>
          <p:cNvSpPr/>
          <p:nvPr/>
        </p:nvSpPr>
        <p:spPr>
          <a:xfrm>
            <a:off x="1643042" y="2285992"/>
            <a:ext cx="58579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Моряк з морів повернувся додому, </a:t>
            </a:r>
          </a:p>
          <a:p>
            <a:pPr fontAlgn="base"/>
            <a:r>
              <a:rPr lang="ru-RU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Мисливець з гір повернувся додому, Він там, куди йшов давно. </a:t>
            </a:r>
            <a:endParaRPr lang="en-US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3143240" y="357166"/>
            <a:ext cx="20922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Джерела</a:t>
            </a:r>
            <a:endParaRPr lang="uk-UA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642910" y="1142984"/>
            <a:ext cx="81439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Волощук Є.В., Слободянюк О.М. Світова література. Підр. для 7 кл. загальноосвіт. навч. закладів. - К.: Генеза, 2015. – С. 50-51</a:t>
            </a:r>
          </a:p>
          <a:p>
            <a:pPr marL="457200" indent="-457200">
              <a:buAutoNum type="arabicPeriod"/>
            </a:pP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О.Давидова, М.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Більчук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//Давидова, О. Зарубіжна література: супутник учителя: 7 клас /О.Давидова, М.</a:t>
            </a:r>
            <a:r>
              <a:rPr lang="uk-UA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Більчук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. – Тернопіль, 2007. – 2007. – С. 106-110.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http://freeread.com.au/@rglibrary/GKChesterton/Biography/RLStevenson.html</a:t>
            </a:r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https://www.ukrlib.com.ua/bio-l/printit.php?tid=4364</a:t>
            </a:r>
            <a:endParaRPr lang="uk-UA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https://yandex.ua/images/search?text=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стівенсон</a:t>
            </a:r>
          </a:p>
          <a:p>
            <a:pPr marL="457200" indent="-457200">
              <a:buFontTx/>
              <a:buAutoNum type="arabicPeriod"/>
            </a:pP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marL="457200" indent="-457200">
              <a:buAutoNum type="arabicPeriod"/>
            </a:pP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14282" y="428604"/>
            <a:ext cx="62151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Стівенсон Роберт Льюїс, англійський письменник шотландського походження. Народився 13 листопада 1850 р. у Единбурзі. При хрещенні отримав ім'я Роберт Льюїс Белфур, але в зрілому віці відмовився від нього, змінивши прізвище на Стівенсон, а написання другого імені з Lewis на Louis.</a:t>
            </a:r>
            <a:endParaRPr lang="ru-RU" sz="2400" dirty="0" smtClean="0"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027" name="Picture 3" descr="C:\Users\Админ\Pictures\Стівенсон\Stevenson-05a.jpg"/>
          <p:cNvPicPr>
            <a:picLocks noChangeAspect="1" noChangeArrowheads="1"/>
          </p:cNvPicPr>
          <p:nvPr/>
        </p:nvPicPr>
        <p:blipFill>
          <a:blip r:embed="rId2"/>
          <a:srcRect b="9090"/>
          <a:stretch>
            <a:fillRect/>
          </a:stretch>
        </p:blipFill>
        <p:spPr bwMode="auto">
          <a:xfrm>
            <a:off x="4572000" y="3500438"/>
            <a:ext cx="4209654" cy="2928958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</p:pic>
      <p:pic>
        <p:nvPicPr>
          <p:cNvPr id="1033" name="Picture 9" descr="C:\Users\Админ\Pictures\Стівенсон\Stevenson-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28596" y="3500438"/>
            <a:ext cx="3929090" cy="2928606"/>
          </a:xfrm>
          <a:prstGeom prst="rect">
            <a:avLst/>
          </a:prstGeom>
          <a:noFill/>
          <a:ln w="57150">
            <a:solidFill>
              <a:schemeClr val="tx2">
                <a:lumMod val="50000"/>
              </a:schemeClr>
            </a:solidFill>
          </a:ln>
        </p:spPr>
      </p:pic>
      <p:pic>
        <p:nvPicPr>
          <p:cNvPr id="1032" name="Picture 8" descr="C:\Users\Админ\Pictures\Стівенсон\3Stevenson-02.png"/>
          <p:cNvPicPr>
            <a:picLocks noChangeAspect="1" noChangeArrowheads="1"/>
          </p:cNvPicPr>
          <p:nvPr/>
        </p:nvPicPr>
        <p:blipFill>
          <a:blip r:embed="rId4">
            <a:lum contrast="10000"/>
          </a:blip>
          <a:srcRect/>
          <a:stretch>
            <a:fillRect/>
          </a:stretch>
        </p:blipFill>
        <p:spPr bwMode="auto">
          <a:xfrm>
            <a:off x="6286512" y="214290"/>
            <a:ext cx="2643206" cy="3286148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6500826" y="2857496"/>
            <a:ext cx="219483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Стівенсон.1854р.</a:t>
            </a:r>
            <a:endParaRPr lang="uk-UA" sz="2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5429256" y="5929330"/>
            <a:ext cx="2409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Howard plac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е,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8</a:t>
            </a:r>
            <a:endParaRPr lang="ru-RU" sz="2400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 descr="C:\Users\Админ\Pictures\Рисунок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5" y="1714489"/>
            <a:ext cx="3786214" cy="5143512"/>
          </a:xfrm>
          <a:prstGeom prst="rect">
            <a:avLst/>
          </a:prstGeom>
          <a:noFill/>
        </p:spPr>
      </p:pic>
      <p:pic>
        <p:nvPicPr>
          <p:cNvPr id="2059" name="Picture 11" descr="C:\Users\Админ\Pictures\Стівенсон\23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928934"/>
            <a:ext cx="2460601" cy="3500462"/>
          </a:xfrm>
          <a:prstGeom prst="rect">
            <a:avLst/>
          </a:prstGeom>
          <a:noFill/>
        </p:spPr>
      </p:pic>
      <p:pic>
        <p:nvPicPr>
          <p:cNvPr id="2060" name="Picture 12" descr="C:\Users\Админ\Pictures\Стівенсон\12margaret-balfour-stevenson-mother-of-robert-louis-stevenson.pn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072198" y="2857496"/>
            <a:ext cx="2581251" cy="3675833"/>
          </a:xfrm>
          <a:prstGeom prst="rect">
            <a:avLst/>
          </a:prstGeom>
          <a:noFill/>
        </p:spPr>
      </p:pic>
      <p:sp>
        <p:nvSpPr>
          <p:cNvPr id="16" name="Прямокутник 15"/>
          <p:cNvSpPr/>
          <p:nvPr/>
        </p:nvSpPr>
        <p:spPr>
          <a:xfrm>
            <a:off x="214282" y="285728"/>
            <a:ext cx="87154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По материнській лінії він походив із старовинного шотландського роду Белфурів. Дід і батько (а також багато інших родичів) були морськими інженерами – будівниками маяків.</a:t>
            </a: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“Навряд чи знайдеться на північ від острова Мей і до Лервіка хоч один глибоководний маяк, - писав Стівенсон,- котрий би не був спроектований кимось із моєї рідні…”</a:t>
            </a:r>
            <a:endParaRPr lang="ru-RU" sz="2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714348" y="5643578"/>
            <a:ext cx="20810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Томас Стівенсон, </a:t>
            </a:r>
          </a:p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батько Льюїса</a:t>
            </a:r>
            <a:endParaRPr lang="ru-RU" dirty="0"/>
          </a:p>
        </p:txBody>
      </p:sp>
      <p:sp>
        <p:nvSpPr>
          <p:cNvPr id="7" name="Прямокутник 6"/>
          <p:cNvSpPr/>
          <p:nvPr/>
        </p:nvSpPr>
        <p:spPr>
          <a:xfrm>
            <a:off x="6286512" y="5643578"/>
            <a:ext cx="215315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Маргарет Белфур,</a:t>
            </a:r>
          </a:p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мати Льюїса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3500430" y="571480"/>
            <a:ext cx="50720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Мати  Стівенсона, Маргарет, з юності страждала туберкульозом і змушена була майже цілком передоручити слабкого здоров'ям сина турботам няньки, Алісон Каннінгем. Каммі, так няньку називали в родині, була жінкою неабиякою.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s://d3d00swyhr67nd.cloudfront.net/w300/EDI/EDI_CITY_CAC_1978_381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642910" y="357166"/>
            <a:ext cx="2714644" cy="3571900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1028" name="Picture 4" descr="http://knigarnya.com/6495-thickbox_default/detskij-cvetnik-stikhov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18026" t="6438" r="18883" b="7295"/>
          <a:stretch>
            <a:fillRect/>
          </a:stretch>
        </p:blipFill>
        <p:spPr bwMode="auto">
          <a:xfrm>
            <a:off x="6715140" y="3500438"/>
            <a:ext cx="2037582" cy="2786082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214282" y="4000504"/>
            <a:ext cx="65722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Вона мала чудове почуття гумору, була обдарована уявою і чималим талантом оповідача. Няньці, за його власним визнанням, Стівенсон був зобов'язаний тим, що став письменником. Їй він присвятив збірку «Дитячий квітник віршів».</a:t>
            </a:r>
          </a:p>
          <a:p>
            <a:pPr algn="ctr"/>
            <a:endParaRPr lang="ru-RU" sz="2400" dirty="0"/>
          </a:p>
        </p:txBody>
      </p:sp>
      <p:pic>
        <p:nvPicPr>
          <p:cNvPr id="1029" name="Picture 5" descr="D:\Мої документи\Плани і презентації. Зарубіжна література\7 клас\2.Билини і балади\Стівенсон\Верескоый мёд\1.png"/>
          <p:cNvPicPr>
            <a:picLocks noChangeAspect="1" noChangeArrowheads="1"/>
          </p:cNvPicPr>
          <p:nvPr/>
        </p:nvPicPr>
        <p:blipFill>
          <a:blip r:embed="rId5">
            <a:lum contrast="20000"/>
          </a:blip>
          <a:srcRect/>
          <a:stretch>
            <a:fillRect/>
          </a:stretch>
        </p:blipFill>
        <p:spPr bwMode="auto">
          <a:xfrm>
            <a:off x="6643702" y="3429000"/>
            <a:ext cx="2033587" cy="3000396"/>
          </a:xfrm>
          <a:prstGeom prst="rect">
            <a:avLst/>
          </a:prstGeom>
          <a:noFill/>
        </p:spPr>
      </p:pic>
      <p:sp>
        <p:nvSpPr>
          <p:cNvPr id="7" name="Прямокутник 6"/>
          <p:cNvSpPr/>
          <p:nvPr/>
        </p:nvSpPr>
        <p:spPr>
          <a:xfrm>
            <a:off x="857224" y="3500438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Алісон Каннінгем</a:t>
            </a:r>
            <a:endParaRPr lang="ru-RU" sz="2000" dirty="0"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7" name="Picture 15" descr="C:\Users\Админ\Pictures\58.png"/>
          <p:cNvPicPr>
            <a:picLocks noChangeAspect="1" noChangeArrowheads="1"/>
          </p:cNvPicPr>
          <p:nvPr/>
        </p:nvPicPr>
        <p:blipFill>
          <a:blip r:embed="rId2"/>
          <a:srcRect r="2290"/>
          <a:stretch>
            <a:fillRect/>
          </a:stretch>
        </p:blipFill>
        <p:spPr bwMode="auto">
          <a:xfrm>
            <a:off x="0" y="2071678"/>
            <a:ext cx="9144000" cy="4786322"/>
          </a:xfrm>
          <a:prstGeom prst="rect">
            <a:avLst/>
          </a:prstGeom>
          <a:noFill/>
        </p:spPr>
      </p:pic>
      <p:pic>
        <p:nvPicPr>
          <p:cNvPr id="3083" name="Picture 11" descr="C:\Users\Админ\Pictures\6396.97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8715436" cy="3786214"/>
          </a:xfrm>
          <a:prstGeom prst="rect">
            <a:avLst/>
          </a:prstGeom>
          <a:noFill/>
        </p:spPr>
      </p:pic>
      <p:sp>
        <p:nvSpPr>
          <p:cNvPr id="16386" name="AutoShape 2" descr="https://im0-tub-ua.yandex.net/i?id=1d8a5a6870a397bf366041807feefd99&amp;n=33&amp;w=110&amp;h=15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388" name="AutoShape 4" descr="https://im0-tub-ua.yandex.net/i?id=17bd0a17da5eff54670a2e66b344abaa&amp;n=33&amp;w=200&amp;h=15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390" name="AutoShape 6" descr="https://im0-tub-ua.yandex.net/i?id=17bd0a17da5eff54670a2e66b344abaa&amp;n=33&amp;w=200&amp;h=15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393" name="AutoShape 9" descr="https://im0-tub-ua.yandex.net/i?id=d7b4980839b43fa705e6b81d1ab8cad3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рямокутник 7"/>
          <p:cNvSpPr/>
          <p:nvPr/>
        </p:nvSpPr>
        <p:spPr>
          <a:xfrm>
            <a:off x="357158" y="214290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428596" y="2071678"/>
            <a:ext cx="8358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До тринадцятирічного віку здоров'я хлопчика зміцніло,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 і його віддали до закритої школи.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3089" name="Picture 17" descr="C:\Users\Админ\Pictures\2Рисунок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21101" y="2928934"/>
            <a:ext cx="1670953" cy="2357454"/>
          </a:xfrm>
          <a:prstGeom prst="rect">
            <a:avLst/>
          </a:prstGeom>
          <a:noFill/>
        </p:spPr>
      </p:pic>
      <p:pic>
        <p:nvPicPr>
          <p:cNvPr id="3090" name="Picture 18" descr="C:\Users\Админ\Pictures\2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7224" y="3357562"/>
            <a:ext cx="1652587" cy="2371725"/>
          </a:xfrm>
          <a:prstGeom prst="rect">
            <a:avLst/>
          </a:prstGeom>
          <a:noFill/>
        </p:spPr>
      </p:pic>
      <p:pic>
        <p:nvPicPr>
          <p:cNvPr id="3091" name="Picture 19" descr="C:\Users\Админ\Pictures\3Рисунок3.pn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4357686" y="3071810"/>
            <a:ext cx="1817628" cy="2571768"/>
          </a:xfrm>
          <a:prstGeom prst="rect">
            <a:avLst/>
          </a:prstGeom>
          <a:noFill/>
        </p:spPr>
      </p:pic>
      <p:pic>
        <p:nvPicPr>
          <p:cNvPr id="3092" name="Picture 20" descr="C:\Users\Админ\Pictures\4Рисунок4.png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>
            <a:off x="6215074" y="3143247"/>
            <a:ext cx="1714512" cy="2500331"/>
          </a:xfrm>
          <a:prstGeom prst="rect">
            <a:avLst/>
          </a:prstGeom>
          <a:noFill/>
        </p:spPr>
      </p:pic>
      <p:sp>
        <p:nvSpPr>
          <p:cNvPr id="36" name="Прямокутник 35"/>
          <p:cNvSpPr/>
          <p:nvPr/>
        </p:nvSpPr>
        <p:spPr>
          <a:xfrm>
            <a:off x="214282" y="285728"/>
            <a:ext cx="857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Дитинство письменника було затьмарено тяжкою хворобою легенів, котра переслідувала його все життя. Полонений “ковдрової країни” відправлявся у мандрівки по хвилях власної уяви. Ледве навчившись грамоти, він читав багато книг про рицарів і відважних мореплавців. 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428596" y="285728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Поїздки Шотландією під час літніх канікул залишили глибокий слід у душі хлопчика: історії про корабельні аварії, розповіді про бурунів, гірські вершини живили уяву майбутнього письменника.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0483" name="Picture 3" descr="C:\Users\Админ\Pictures\9.png"/>
          <p:cNvPicPr>
            <a:picLocks noChangeAspect="1" noChangeArrowheads="1"/>
          </p:cNvPicPr>
          <p:nvPr/>
        </p:nvPicPr>
        <p:blipFill>
          <a:blip r:embed="rId2"/>
          <a:srcRect l="3031" r="2221"/>
          <a:stretch>
            <a:fillRect/>
          </a:stretch>
        </p:blipFill>
        <p:spPr bwMode="auto">
          <a:xfrm>
            <a:off x="0" y="2857497"/>
            <a:ext cx="9144000" cy="4000504"/>
          </a:xfrm>
          <a:prstGeom prst="rect">
            <a:avLst/>
          </a:prstGeom>
          <a:noFill/>
        </p:spPr>
      </p:pic>
      <p:pic>
        <p:nvPicPr>
          <p:cNvPr id="20484" name="Picture 4" descr="C:\Users\Админ\Pictures\hello_html_4db8e31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3379218" cy="5143512"/>
          </a:xfrm>
          <a:prstGeom prst="rect">
            <a:avLst/>
          </a:prstGeom>
          <a:noFill/>
        </p:spPr>
      </p:pic>
      <p:sp>
        <p:nvSpPr>
          <p:cNvPr id="6" name="Прямокутник 5"/>
          <p:cNvSpPr/>
          <p:nvPr/>
        </p:nvSpPr>
        <p:spPr>
          <a:xfrm>
            <a:off x="3143240" y="1785926"/>
            <a:ext cx="5786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Стівенсон пристрасно покохав рідний край, його природу й історію.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Пізніше він напише про Шотландію оповідання й нариси, вірші й романи, оброблятиме народні повір'я.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:\Users\Админ\Pictures\Рисунок5.png"/>
          <p:cNvPicPr>
            <a:picLocks noChangeAspect="1" noChangeArrowheads="1"/>
          </p:cNvPicPr>
          <p:nvPr/>
        </p:nvPicPr>
        <p:blipFill>
          <a:blip r:embed="rId2"/>
          <a:srcRect r="4939"/>
          <a:stretch>
            <a:fillRect/>
          </a:stretch>
        </p:blipFill>
        <p:spPr bwMode="auto">
          <a:xfrm>
            <a:off x="2500297" y="2500306"/>
            <a:ext cx="6643703" cy="4357694"/>
          </a:xfrm>
          <a:prstGeom prst="rect">
            <a:avLst/>
          </a:prstGeom>
          <a:noFill/>
        </p:spPr>
      </p:pic>
      <p:sp>
        <p:nvSpPr>
          <p:cNvPr id="3" name="Прямокутник 2"/>
          <p:cNvSpPr/>
          <p:nvPr/>
        </p:nvSpPr>
        <p:spPr>
          <a:xfrm>
            <a:off x="285720" y="357166"/>
            <a:ext cx="85725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З юності Роберт був схильний до занять технікою. Після закінчення школи, у 17 років, поступив в Единбурзький університет, зупинивши свій вибір на юриспруденції, отримав звання адвоката. Але навряд чи коли-небудь займався практикою, оскільки у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цей час, на порозі юності, він твердо повірив у своє письменницьке призначення і не відступився від нього.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643174" y="200024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3786182" y="3357562"/>
            <a:ext cx="49292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</a:rPr>
              <a:t>Він багато подорожував, і під час подорожі на південь Франції пише дорожні записки, з яких починається список його публікацій. У 1866 році вийшла перша книжка Стівенсона — "Пентландське повстання".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1507" name="Picture 3" descr="C:\Users\Админ\Pictures\STIVENSON_Robert_Liuis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928934"/>
            <a:ext cx="2571768" cy="3581402"/>
          </a:xfrm>
          <a:prstGeom prst="rect">
            <a:avLst/>
          </a:prstGeom>
          <a:noFill/>
        </p:spPr>
      </p:pic>
      <p:pic>
        <p:nvPicPr>
          <p:cNvPr id="8" name="Picture 23" descr="C:\Users\Админ\Pictures\Стівенсон\aa813.pn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285984" y="4714884"/>
            <a:ext cx="1357322" cy="1514446"/>
          </a:xfrm>
          <a:prstGeom prst="rect">
            <a:avLst/>
          </a:prstGeom>
          <a:noFill/>
        </p:spPr>
      </p:pic>
      <p:pic>
        <p:nvPicPr>
          <p:cNvPr id="21511" name="Picture 7" descr="C:\Users\Админ\Pictures\Pictures\books_and_a_candle_0515-0906-2200-1650_smu_58aa94a44d127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28926" y="5286388"/>
            <a:ext cx="1285884" cy="1230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14282" y="428604"/>
            <a:ext cx="67866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У 1873–1879 роках  жив переважно у Франції.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У французькому селі Мрій, відомому своїми зібраннями художників, Стівенсон зустрів Франсес Матільду Осборн, американку, старшу за нього на десять років.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531" name="Picture 3" descr="C:\Users\Админ\Pictures\Фони\Рисунок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428868"/>
            <a:ext cx="6715172" cy="4429132"/>
          </a:xfrm>
          <a:prstGeom prst="rect">
            <a:avLst/>
          </a:prstGeom>
          <a:noFill/>
        </p:spPr>
      </p:pic>
      <p:sp>
        <p:nvSpPr>
          <p:cNvPr id="4" name="Прямокутник 3"/>
          <p:cNvSpPr/>
          <p:nvPr/>
        </p:nvSpPr>
        <p:spPr>
          <a:xfrm>
            <a:off x="2428860" y="4357694"/>
            <a:ext cx="650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Письменник подружився з  дітьми Фанні,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а згодом  його пасинок  Ллойд Осборн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став співавтором  його книг: «Несусвітний багаж» (1889), «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Відпливши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» (1894) і «Потерпілі корабельну аварію» (1892).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bg2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2532" name="Picture 4" descr="C:\Users\Админ\Pictures\Стівенсон\pisatel-robert-stivenson-biografiya-proizvedeniya_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643702" y="642918"/>
            <a:ext cx="2202447" cy="307183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2533" name="Picture 5" descr="C:\Users\Админ\Pictures\Lloyd_Osbourne_in_188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285719" y="3161986"/>
            <a:ext cx="2357454" cy="3279456"/>
          </a:xfrm>
          <a:prstGeom prst="rect">
            <a:avLst/>
          </a:prstGeom>
          <a:noFill/>
        </p:spPr>
      </p:pic>
      <p:sp>
        <p:nvSpPr>
          <p:cNvPr id="9" name="Прямокутник 8"/>
          <p:cNvSpPr/>
          <p:nvPr/>
        </p:nvSpPr>
        <p:spPr>
          <a:xfrm>
            <a:off x="357158" y="2357430"/>
            <a:ext cx="6000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Розлучившись з чоловіком, вона жила з  трьома дітьми в Європі. </a:t>
            </a:r>
          </a:p>
        </p:txBody>
      </p:sp>
      <p:sp>
        <p:nvSpPr>
          <p:cNvPr id="10" name="Прямокутник 9"/>
          <p:cNvSpPr/>
          <p:nvPr/>
        </p:nvSpPr>
        <p:spPr>
          <a:xfrm>
            <a:off x="2643174" y="3143248"/>
            <a:ext cx="43577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0070C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Стівенсон палко покохав її,  а 19 травня 1880 року вони              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0070C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  поєдналися в шлюбі.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357158" y="428604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Доля повела цього тендітного і безстрашного мрійника, прозваного друзями “ельфом”,  у справжні мандри в екзотичні краї, де йому було легше дихати. 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500034" y="1571612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Об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ходивши</a:t>
            </a:r>
            <a:r>
              <a:rPr lang="uk-UA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 pitchFamily="18" charset="0"/>
                <a:ea typeface="Times New Roman" pitchFamily="18" charset="0"/>
                <a:cs typeface="Arial" pitchFamily="34" charset="0"/>
              </a:rPr>
              <a:t> на вітрильному “Срібний корабель” південні моря, він навіки знайшов свій “острів скарбів” – острів Уполу на архіпелазі Самоа в Тихому океані, де прожив до кінця своїх днів.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24578" name="Picture 2" descr="C:\Users\Админ\Pictures\Стівенсон\12313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 b="7975"/>
          <a:stretch>
            <a:fillRect/>
          </a:stretch>
        </p:blipFill>
        <p:spPr bwMode="auto">
          <a:xfrm>
            <a:off x="3929058" y="3357562"/>
            <a:ext cx="4714908" cy="3000396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  <p:pic>
        <p:nvPicPr>
          <p:cNvPr id="24579" name="Picture 3" descr="C:\Users\Админ\Pictures\Стівенсон\1160316_original.jpg"/>
          <p:cNvPicPr>
            <a:picLocks noChangeAspect="1" noChangeArrowheads="1"/>
          </p:cNvPicPr>
          <p:nvPr/>
        </p:nvPicPr>
        <p:blipFill>
          <a:blip r:embed="rId3"/>
          <a:srcRect r="13749" b="6667"/>
          <a:stretch>
            <a:fillRect/>
          </a:stretch>
        </p:blipFill>
        <p:spPr bwMode="auto">
          <a:xfrm>
            <a:off x="500034" y="3357562"/>
            <a:ext cx="3286148" cy="3000396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961</TotalTime>
  <Words>836</Words>
  <PresentationFormat>Екран (4:3)</PresentationFormat>
  <Paragraphs>51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Админ</cp:lastModifiedBy>
  <cp:revision>110</cp:revision>
  <dcterms:created xsi:type="dcterms:W3CDTF">2018-10-13T06:50:51Z</dcterms:created>
  <dcterms:modified xsi:type="dcterms:W3CDTF">2018-10-15T06:05:50Z</dcterms:modified>
</cp:coreProperties>
</file>