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8" r:id="rId2"/>
    <p:sldId id="1344" r:id="rId3"/>
    <p:sldId id="1364" r:id="rId4"/>
    <p:sldId id="1366" r:id="rId5"/>
    <p:sldId id="1346" r:id="rId6"/>
    <p:sldId id="1365" r:id="rId7"/>
    <p:sldId id="1368" r:id="rId8"/>
    <p:sldId id="1339" r:id="rId9"/>
    <p:sldId id="1356" r:id="rId10"/>
    <p:sldId id="1328" r:id="rId11"/>
    <p:sldId id="1357" r:id="rId12"/>
    <p:sldId id="1358" r:id="rId13"/>
    <p:sldId id="1359" r:id="rId14"/>
    <p:sldId id="1367" r:id="rId15"/>
    <p:sldId id="1361" r:id="rId16"/>
    <p:sldId id="1362" r:id="rId17"/>
    <p:sldId id="1329" r:id="rId18"/>
    <p:sldId id="136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FFCC"/>
    <a:srgbClr val="66FFCC"/>
    <a:srgbClr val="FFFF99"/>
    <a:srgbClr val="00CCFF"/>
    <a:srgbClr val="006699"/>
    <a:srgbClr val="FFFF00"/>
    <a:srgbClr val="E8900E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>
        <p:scale>
          <a:sx n="81" d="100"/>
          <a:sy n="81" d="100"/>
        </p:scale>
        <p:origin x="-2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3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2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2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6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402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15.10.2022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61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№9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532" y="4431323"/>
            <a:ext cx="8260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/>
              <a:t>Способи</a:t>
            </a:r>
            <a:r>
              <a:rPr lang="ru-RU" sz="6000" b="1" i="1" dirty="0"/>
              <a:t> </a:t>
            </a:r>
            <a:r>
              <a:rPr lang="ru-RU" sz="6000" b="1" i="1" dirty="0" err="1"/>
              <a:t>упорядкування</a:t>
            </a:r>
            <a:r>
              <a:rPr lang="ru-RU" sz="6000" b="1" i="1" dirty="0"/>
              <a:t> </a:t>
            </a:r>
            <a:r>
              <a:rPr lang="ru-RU" sz="6000" b="1" i="1" dirty="0" err="1"/>
              <a:t>історичного</a:t>
            </a:r>
            <a:r>
              <a:rPr lang="ru-RU" sz="6000" b="1" i="1" dirty="0"/>
              <a:t> часу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8" y="178195"/>
            <a:ext cx="379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Вступ до історії України та громадянської освіти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Історія та ч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83" y="1429970"/>
            <a:ext cx="2571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67321" y="345445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в групах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62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62225" y="983114"/>
            <a:ext cx="11055347" cy="516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ЯК ІСТОРИКИ УПОРЯДКОВУЮТЬ ХРОНОЛОГІЧНІ ДАНІ</a:t>
            </a:r>
            <a:endParaRPr lang="ru-RU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	</a:t>
            </a:r>
            <a:r>
              <a:rPr lang="ru-RU" sz="2400" dirty="0" smtClean="0"/>
              <a:t>Для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історичного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важливо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точно </a:t>
            </a:r>
            <a:r>
              <a:rPr lang="ru-RU" sz="2400" dirty="0" err="1"/>
              <a:t>встановити</a:t>
            </a:r>
            <a:r>
              <a:rPr lang="ru-RU" sz="2400" dirty="0"/>
              <a:t> час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історичних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, а й </a:t>
            </a:r>
            <a:r>
              <a:rPr lang="ru-RU" sz="2400" dirty="0" err="1"/>
              <a:t>упорядкувати</a:t>
            </a:r>
            <a:r>
              <a:rPr lang="ru-RU" sz="2400" dirty="0"/>
              <a:t> </a:t>
            </a:r>
            <a:r>
              <a:rPr lang="ru-RU" sz="2400" dirty="0" err="1"/>
              <a:t>хронологічну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. </a:t>
            </a:r>
            <a:r>
              <a:rPr lang="ru-RU" sz="2400" dirty="0" err="1"/>
              <a:t>Річ</a:t>
            </a:r>
            <a:r>
              <a:rPr lang="ru-RU" sz="2400" dirty="0"/>
              <a:t> у </a:t>
            </a:r>
            <a:r>
              <a:rPr lang="ru-RU" sz="2400" dirty="0" err="1"/>
              <a:t>тім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історичні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собою. Часто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і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r>
              <a:rPr lang="ru-RU" sz="2400" dirty="0"/>
              <a:t> </a:t>
            </a:r>
            <a:r>
              <a:rPr lang="ru-RU" sz="2400" dirty="0" err="1"/>
              <a:t>стають</a:t>
            </a:r>
            <a:r>
              <a:rPr lang="ru-RU" sz="2400" dirty="0"/>
              <a:t> причинами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. </a:t>
            </a:r>
            <a:r>
              <a:rPr lang="ru-RU" sz="2400" dirty="0" err="1"/>
              <a:t>Історики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b="1" dirty="0" err="1"/>
              <a:t>способи</a:t>
            </a:r>
            <a:r>
              <a:rPr lang="ru-RU" sz="2400" b="1" dirty="0"/>
              <a:t> </a:t>
            </a:r>
            <a:r>
              <a:rPr lang="ru-RU" sz="2400" b="1" dirty="0" err="1"/>
              <a:t>упорядкування</a:t>
            </a:r>
            <a:r>
              <a:rPr lang="ru-RU" sz="2400" b="1" dirty="0"/>
              <a:t> </a:t>
            </a:r>
            <a:r>
              <a:rPr lang="ru-RU" sz="2400" b="1" dirty="0" err="1"/>
              <a:t>хронологічної</a:t>
            </a:r>
            <a:r>
              <a:rPr lang="ru-RU" sz="2400" b="1" dirty="0"/>
              <a:t> </a:t>
            </a:r>
            <a:r>
              <a:rPr lang="ru-RU" sz="2400" b="1" dirty="0" err="1"/>
              <a:t>інформації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Спосіб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1: </a:t>
            </a:r>
            <a:r>
              <a:rPr lang="ru-RU" sz="2400" b="1" i="1" dirty="0" err="1"/>
              <a:t>Хронологічна</a:t>
            </a:r>
            <a:r>
              <a:rPr lang="ru-RU" sz="2400" b="1" i="1" dirty="0"/>
              <a:t> </a:t>
            </a:r>
            <a:r>
              <a:rPr lang="ru-RU" sz="2400" b="1" i="1" dirty="0" err="1"/>
              <a:t>послідовність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подій</a:t>
            </a:r>
            <a:r>
              <a:rPr lang="ru-RU" sz="2400" i="1" dirty="0"/>
              <a:t> —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послідовність</a:t>
            </a:r>
            <a:r>
              <a:rPr lang="ru-RU" sz="2400" i="1" dirty="0"/>
              <a:t> </a:t>
            </a:r>
            <a:r>
              <a:rPr lang="ru-RU" sz="2400" i="1" dirty="0" err="1"/>
              <a:t>історичних</a:t>
            </a:r>
            <a:r>
              <a:rPr lang="ru-RU" sz="2400" i="1" dirty="0"/>
              <a:t> </a:t>
            </a:r>
            <a:r>
              <a:rPr lang="ru-RU" sz="2400" i="1" dirty="0" err="1"/>
              <a:t>подій</a:t>
            </a:r>
            <a:r>
              <a:rPr lang="ru-RU" sz="2400" i="1" dirty="0"/>
              <a:t> у </a:t>
            </a:r>
            <a:r>
              <a:rPr lang="ru-RU" sz="2400" i="1" dirty="0" err="1"/>
              <a:t>часі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найдавніших</a:t>
            </a:r>
            <a:r>
              <a:rPr lang="ru-RU" sz="2400" i="1" dirty="0"/>
              <a:t> до </a:t>
            </a:r>
            <a:r>
              <a:rPr lang="ru-RU" sz="2400" i="1" dirty="0" err="1"/>
              <a:t>найбільш</a:t>
            </a:r>
            <a:r>
              <a:rPr lang="ru-RU" sz="2400" i="1" dirty="0"/>
              <a:t> </a:t>
            </a:r>
            <a:r>
              <a:rPr lang="ru-RU" sz="2400" i="1" dirty="0" err="1"/>
              <a:t>сучасних</a:t>
            </a:r>
            <a:r>
              <a:rPr lang="ru-RU" sz="2400" i="1" dirty="0"/>
              <a:t>.</a:t>
            </a:r>
            <a:endParaRPr lang="ru-RU" sz="2400" dirty="0"/>
          </a:p>
          <a:p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, як </a:t>
            </a:r>
            <a:r>
              <a:rPr lang="ru-RU" sz="2400" dirty="0" err="1"/>
              <a:t>побудувати</a:t>
            </a:r>
            <a:r>
              <a:rPr lang="ru-RU" sz="2400" dirty="0"/>
              <a:t> </a:t>
            </a:r>
            <a:r>
              <a:rPr lang="ru-RU" sz="2400" dirty="0" err="1"/>
              <a:t>хронологічну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, </a:t>
            </a:r>
            <a:r>
              <a:rPr lang="ru-RU" sz="2400" dirty="0" err="1"/>
              <a:t>запишіть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схемою </a:t>
            </a:r>
            <a:r>
              <a:rPr lang="ru-RU" sz="2400" dirty="0" err="1"/>
              <a:t>послідовно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ваші</a:t>
            </a:r>
            <a:r>
              <a:rPr lang="ru-RU" sz="2400" dirty="0"/>
              <a:t> </a:t>
            </a:r>
            <a:r>
              <a:rPr lang="ru-RU" sz="2400" dirty="0" err="1"/>
              <a:t>справи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дня </a:t>
            </a:r>
            <a:r>
              <a:rPr lang="ru-RU" sz="2400" dirty="0" err="1"/>
              <a:t>зранку</a:t>
            </a:r>
            <a:r>
              <a:rPr lang="ru-RU" sz="2400" dirty="0"/>
              <a:t> до </a:t>
            </a:r>
            <a:r>
              <a:rPr lang="ru-RU" sz="2400" dirty="0" err="1"/>
              <a:t>вечора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40" y="5582655"/>
            <a:ext cx="7174757" cy="81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Робота з підручником. Практичне завдання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62-63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tx1"/>
                </a:solidFill>
              </a:rPr>
              <a:t>Розташуйте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зображені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архітектурні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споруди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хронологічній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послідовності</a:t>
            </a:r>
            <a:r>
              <a:rPr lang="ru-RU" sz="2400" dirty="0">
                <a:solidFill>
                  <a:schemeClr val="tx1"/>
                </a:solidFill>
              </a:rPr>
              <a:t> —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найдавнішої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найсучаснішої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1529129"/>
            <a:ext cx="2295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80" y="1300529"/>
            <a:ext cx="2000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47" y="4640972"/>
            <a:ext cx="22955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91" y="4411659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" y="1364823"/>
            <a:ext cx="2627313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45014" y="164123"/>
            <a:ext cx="6541477" cy="597877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000" b="1" dirty="0">
                <a:solidFill>
                  <a:prstClr val="white"/>
                </a:solidFill>
                <a:ea typeface="+mn-ea"/>
                <a:cs typeface="+mn-cs"/>
              </a:rPr>
              <a:t>Вивчення нового матеріалу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5477" y="1078523"/>
            <a:ext cx="11136923" cy="504764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Спосіб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2: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Лінія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(шкала) часу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/>
              <a:t>— </a:t>
            </a:r>
            <a:r>
              <a:rPr lang="ru-RU" sz="2400" i="1" dirty="0" err="1"/>
              <a:t>графічне</a:t>
            </a:r>
            <a:r>
              <a:rPr lang="ru-RU" sz="2400" i="1" dirty="0"/>
              <a:t> </a:t>
            </a:r>
            <a:r>
              <a:rPr lang="ru-RU" sz="2400" i="1" dirty="0" err="1"/>
              <a:t>зображення</a:t>
            </a:r>
            <a:r>
              <a:rPr lang="ru-RU" sz="2400" i="1" dirty="0"/>
              <a:t> </a:t>
            </a:r>
            <a:r>
              <a:rPr lang="ru-RU" sz="2400" i="1" dirty="0" err="1"/>
              <a:t>плину</a:t>
            </a:r>
            <a:r>
              <a:rPr lang="ru-RU" sz="2400" i="1" dirty="0"/>
              <a:t> </a:t>
            </a:r>
            <a:r>
              <a:rPr lang="ru-RU" sz="2400" i="1" dirty="0" err="1"/>
              <a:t>історичного</a:t>
            </a:r>
            <a:r>
              <a:rPr lang="ru-RU" sz="2400" i="1" dirty="0"/>
              <a:t> часу, за </a:t>
            </a:r>
            <a:r>
              <a:rPr lang="ru-RU" sz="2400" i="1" dirty="0" err="1"/>
              <a:t>допомогою</a:t>
            </a:r>
            <a:r>
              <a:rPr lang="ru-RU" sz="2400" i="1" dirty="0"/>
              <a:t> </a:t>
            </a:r>
            <a:r>
              <a:rPr lang="ru-RU" sz="2400" i="1" dirty="0" err="1"/>
              <a:t>якого</a:t>
            </a:r>
            <a:r>
              <a:rPr lang="ru-RU" sz="2400" i="1" dirty="0"/>
              <a:t> </a:t>
            </a:r>
            <a:r>
              <a:rPr lang="ru-RU" sz="2400" i="1" dirty="0" err="1"/>
              <a:t>можна</a:t>
            </a:r>
            <a:r>
              <a:rPr lang="ru-RU" sz="2400" i="1" dirty="0"/>
              <a:t> </a:t>
            </a:r>
            <a:r>
              <a:rPr lang="ru-RU" sz="2400" i="1" dirty="0" err="1"/>
              <a:t>зобразити</a:t>
            </a:r>
            <a:r>
              <a:rPr lang="ru-RU" sz="2400" i="1" dirty="0"/>
              <a:t> </a:t>
            </a:r>
            <a:r>
              <a:rPr lang="ru-RU" sz="2400" i="1" dirty="0" err="1"/>
              <a:t>послідовність</a:t>
            </a:r>
            <a:r>
              <a:rPr lang="ru-RU" sz="2400" i="1" dirty="0"/>
              <a:t> </a:t>
            </a:r>
            <a:r>
              <a:rPr lang="ru-RU" sz="2400" i="1" dirty="0" err="1"/>
              <a:t>подій</a:t>
            </a:r>
            <a:r>
              <a:rPr lang="ru-RU" sz="2400" i="1" dirty="0"/>
              <a:t> і </a:t>
            </a:r>
            <a:r>
              <a:rPr lang="ru-RU" sz="2400" i="1" dirty="0" err="1"/>
              <a:t>процесів</a:t>
            </a:r>
            <a:r>
              <a:rPr lang="ru-RU" sz="2400" i="1" dirty="0"/>
              <a:t>, а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визначити</a:t>
            </a:r>
            <a:r>
              <a:rPr lang="ru-RU" sz="2400" i="1" dirty="0"/>
              <a:t> </a:t>
            </a:r>
            <a:r>
              <a:rPr lang="ru-RU" sz="2400" i="1" dirty="0" err="1"/>
              <a:t>їхню</a:t>
            </a:r>
            <a:r>
              <a:rPr lang="ru-RU" sz="2400" i="1" dirty="0"/>
              <a:t> </a:t>
            </a:r>
            <a:r>
              <a:rPr lang="ru-RU" sz="2400" i="1" dirty="0" err="1"/>
              <a:t>тривалість</a:t>
            </a:r>
            <a:r>
              <a:rPr lang="ru-RU" sz="2400" i="1" dirty="0"/>
              <a:t>.</a:t>
            </a:r>
            <a:endParaRPr lang="ru-RU" sz="2400" dirty="0"/>
          </a:p>
          <a:p>
            <a:r>
              <a:rPr lang="ru-RU" sz="2400" dirty="0" err="1"/>
              <a:t>Від</a:t>
            </a:r>
            <a:r>
              <a:rPr lang="ru-RU" sz="2400" dirty="0"/>
              <a:t> часу </a:t>
            </a:r>
            <a:r>
              <a:rPr lang="ru-RU" sz="2400" dirty="0" err="1"/>
              <a:t>появи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два </a:t>
            </a:r>
            <a:r>
              <a:rPr lang="ru-RU" sz="2400" dirty="0" err="1"/>
              <a:t>мільйони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тому </a:t>
            </a:r>
            <a:r>
              <a:rPr lang="ru-RU" sz="2400" dirty="0" err="1"/>
              <a:t>людство</a:t>
            </a:r>
            <a:r>
              <a:rPr lang="ru-RU" sz="2400" dirty="0"/>
              <a:t> </a:t>
            </a:r>
            <a:r>
              <a:rPr lang="ru-RU" sz="2400" dirty="0" err="1"/>
              <a:t>пройшло</a:t>
            </a:r>
            <a:r>
              <a:rPr lang="ru-RU" sz="2400" dirty="0"/>
              <a:t> у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етапів</a:t>
            </a:r>
            <a:r>
              <a:rPr lang="ru-RU" sz="2400" dirty="0"/>
              <a:t> — </a:t>
            </a:r>
            <a:r>
              <a:rPr lang="ru-RU" sz="2400" dirty="0" err="1"/>
              <a:t>культурних</a:t>
            </a:r>
            <a:r>
              <a:rPr lang="ru-RU" sz="2400" dirty="0"/>
              <a:t> </a:t>
            </a:r>
            <a:r>
              <a:rPr lang="ru-RU" sz="2400" dirty="0" err="1"/>
              <a:t>епох</a:t>
            </a:r>
            <a:r>
              <a:rPr lang="ru-RU" sz="2400" dirty="0"/>
              <a:t>. У </a:t>
            </a:r>
            <a:r>
              <a:rPr lang="ru-RU" sz="2400" dirty="0" err="1"/>
              <a:t>хронологічній</a:t>
            </a:r>
            <a:r>
              <a:rPr lang="ru-RU" sz="2400" dirty="0"/>
              <a:t> </a:t>
            </a:r>
            <a:r>
              <a:rPr lang="ru-RU" sz="2400" dirty="0" err="1"/>
              <a:t>послідовності</a:t>
            </a:r>
            <a:r>
              <a:rPr lang="ru-RU" sz="2400" dirty="0"/>
              <a:t> вони </a:t>
            </a:r>
            <a:r>
              <a:rPr lang="ru-RU" sz="2400" dirty="0" err="1"/>
              <a:t>розташовуються</a:t>
            </a:r>
            <a:r>
              <a:rPr lang="ru-RU" sz="2400" dirty="0"/>
              <a:t> </a:t>
            </a:r>
            <a:r>
              <a:rPr lang="ru-RU" sz="2400" dirty="0" err="1"/>
              <a:t>наступним</a:t>
            </a:r>
            <a:r>
              <a:rPr lang="ru-RU" sz="2400" dirty="0"/>
              <a:t> чином: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" y="3429000"/>
            <a:ext cx="95218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Робота з підручником. Практичне завдання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63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</a:rPr>
              <a:t>Історія</a:t>
            </a:r>
            <a:r>
              <a:rPr lang="ru-RU" sz="2400" b="1" i="1" dirty="0">
                <a:solidFill>
                  <a:schemeClr val="tx1"/>
                </a:solidFill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</a:rPr>
              <a:t>лінії</a:t>
            </a:r>
            <a:r>
              <a:rPr lang="ru-RU" sz="2400" b="1" i="1" dirty="0">
                <a:solidFill>
                  <a:schemeClr val="tx1"/>
                </a:solidFill>
              </a:rPr>
              <a:t> часу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1. </a:t>
            </a:r>
            <a:r>
              <a:rPr lang="ru-RU" sz="2400" i="1" dirty="0" err="1">
                <a:solidFill>
                  <a:schemeClr val="tx1"/>
                </a:solidFill>
              </a:rPr>
              <a:t>Накресліть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лінію</a:t>
            </a:r>
            <a:r>
              <a:rPr lang="ru-RU" sz="2400" i="1" dirty="0">
                <a:solidFill>
                  <a:schemeClr val="tx1"/>
                </a:solidFill>
              </a:rPr>
              <a:t> часу — </a:t>
            </a:r>
            <a:r>
              <a:rPr lang="ru-RU" sz="2400" i="1" dirty="0" err="1">
                <a:solidFill>
                  <a:schemeClr val="tx1"/>
                </a:solidFill>
              </a:rPr>
              <a:t>пряму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лінію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поділену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рисочками</a:t>
            </a:r>
            <a:r>
              <a:rPr lang="ru-RU" sz="2400" i="1" dirty="0">
                <a:solidFill>
                  <a:schemeClr val="tx1"/>
                </a:solidFill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</a:rPr>
              <a:t>рівні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відрізки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позначають</a:t>
            </a:r>
            <a:r>
              <a:rPr lang="ru-RU" sz="2400" i="1" dirty="0">
                <a:solidFill>
                  <a:schemeClr val="tx1"/>
                </a:solidFill>
              </a:rPr>
              <a:t> роки, </a:t>
            </a:r>
            <a:r>
              <a:rPr lang="ru-RU" sz="2400" i="1" dirty="0" err="1">
                <a:solidFill>
                  <a:schemeClr val="tx1"/>
                </a:solidFill>
              </a:rPr>
              <a:t>століття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тисячоліття</a:t>
            </a:r>
            <a:r>
              <a:rPr lang="ru-RU" sz="2400" i="1" dirty="0">
                <a:solidFill>
                  <a:schemeClr val="tx1"/>
                </a:solidFill>
              </a:rPr>
              <a:t> (приклад на с. </a:t>
            </a:r>
            <a:r>
              <a:rPr lang="ru-RU" sz="2400" i="1" dirty="0" smtClean="0">
                <a:solidFill>
                  <a:schemeClr val="tx1"/>
                </a:solidFill>
              </a:rPr>
              <a:t>57).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2. </a:t>
            </a:r>
            <a:r>
              <a:rPr lang="ru-RU" sz="2400" i="1" dirty="0" err="1">
                <a:solidFill>
                  <a:schemeClr val="tx1"/>
                </a:solidFill>
              </a:rPr>
              <a:t>Поставте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чітку</a:t>
            </a:r>
            <a:r>
              <a:rPr lang="ru-RU" sz="2400" i="1" dirty="0">
                <a:solidFill>
                  <a:schemeClr val="tx1"/>
                </a:solidFill>
              </a:rPr>
              <a:t> риску, яка </a:t>
            </a:r>
            <a:r>
              <a:rPr lang="ru-RU" sz="2400" i="1" dirty="0" err="1" smtClean="0">
                <a:solidFill>
                  <a:schemeClr val="tx1"/>
                </a:solidFill>
              </a:rPr>
              <a:t>відокремлює</a:t>
            </a:r>
            <a:r>
              <a:rPr lang="ru-RU" sz="2400" i="1" dirty="0" smtClean="0">
                <a:solidFill>
                  <a:schemeClr val="tx1"/>
                </a:solidFill>
              </a:rPr>
              <a:t>  </a:t>
            </a:r>
            <a:r>
              <a:rPr lang="ru-RU" sz="2400" i="1" dirty="0">
                <a:solidFill>
                  <a:schemeClr val="tx1"/>
                </a:solidFill>
              </a:rPr>
              <a:t>час до н. е. </a:t>
            </a:r>
            <a:r>
              <a:rPr lang="ru-RU" sz="2400" i="1" dirty="0" err="1">
                <a:solidFill>
                  <a:schemeClr val="tx1"/>
                </a:solidFill>
              </a:rPr>
              <a:t>від</a:t>
            </a:r>
            <a:r>
              <a:rPr lang="ru-RU" sz="2400" i="1" dirty="0">
                <a:solidFill>
                  <a:schemeClr val="tx1"/>
                </a:solidFill>
              </a:rPr>
              <a:t> н. е., а </a:t>
            </a:r>
            <a:r>
              <a:rPr lang="ru-RU" sz="2400" i="1" dirty="0" err="1">
                <a:solidFill>
                  <a:schemeClr val="tx1"/>
                </a:solidFill>
              </a:rPr>
              <a:t>наприкінці</a:t>
            </a:r>
            <a:r>
              <a:rPr lang="ru-RU" sz="2400" i="1" dirty="0">
                <a:solidFill>
                  <a:schemeClr val="tx1"/>
                </a:solidFill>
              </a:rPr>
              <a:t> — </a:t>
            </a:r>
            <a:r>
              <a:rPr lang="ru-RU" sz="2400" i="1" dirty="0" err="1">
                <a:solidFill>
                  <a:schemeClr val="tx1"/>
                </a:solidFill>
              </a:rPr>
              <a:t>стрілочку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символізує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рух</a:t>
            </a:r>
            <a:r>
              <a:rPr lang="ru-RU" sz="2400" i="1" dirty="0">
                <a:solidFill>
                  <a:schemeClr val="tx1"/>
                </a:solidFill>
              </a:rPr>
              <a:t> часу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3. </a:t>
            </a:r>
            <a:r>
              <a:rPr lang="ru-RU" sz="2400" i="1" dirty="0" err="1">
                <a:solidFill>
                  <a:schemeClr val="tx1"/>
                </a:solidFill>
              </a:rPr>
              <a:t>Дізнайтеся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додаткових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інформації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позначте</a:t>
            </a:r>
            <a:r>
              <a:rPr lang="ru-RU" sz="2400" i="1" dirty="0">
                <a:solidFill>
                  <a:schemeClr val="tx1"/>
                </a:solidFill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</a:rPr>
              <a:t>лінії</a:t>
            </a:r>
            <a:r>
              <a:rPr lang="ru-RU" sz="2400" i="1" dirty="0">
                <a:solidFill>
                  <a:schemeClr val="tx1"/>
                </a:solidFill>
              </a:rPr>
              <a:t> часу: а) </a:t>
            </a:r>
            <a:r>
              <a:rPr lang="ru-RU" sz="2400" i="1" dirty="0" err="1">
                <a:solidFill>
                  <a:schemeClr val="tx1"/>
                </a:solidFill>
              </a:rPr>
              <a:t>рік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проведення</a:t>
            </a:r>
            <a:r>
              <a:rPr lang="ru-RU" sz="2400" i="1" dirty="0">
                <a:solidFill>
                  <a:schemeClr val="tx1"/>
                </a:solidFill>
              </a:rPr>
              <a:t> перших в </a:t>
            </a:r>
            <a:r>
              <a:rPr lang="ru-RU" sz="2400" i="1" dirty="0" err="1">
                <a:solidFill>
                  <a:schemeClr val="tx1"/>
                </a:solidFill>
              </a:rPr>
              <a:t>історії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людства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Олімпійських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ігор</a:t>
            </a:r>
            <a:r>
              <a:rPr lang="ru-RU" sz="2400" i="1" dirty="0">
                <a:solidFill>
                  <a:schemeClr val="tx1"/>
                </a:solidFill>
              </a:rPr>
              <a:t>, б) </a:t>
            </a:r>
            <a:r>
              <a:rPr lang="ru-RU" sz="2400" i="1" dirty="0" err="1">
                <a:solidFill>
                  <a:schemeClr val="tx1"/>
                </a:solidFill>
              </a:rPr>
              <a:t>століття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заснування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Києва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рік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першої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згадки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назви</a:t>
            </a:r>
            <a:r>
              <a:rPr lang="ru-RU" sz="2400" i="1" dirty="0">
                <a:solidFill>
                  <a:schemeClr val="tx1"/>
                </a:solidFill>
              </a:rPr>
              <a:t> «</a:t>
            </a:r>
            <a:r>
              <a:rPr lang="ru-RU" sz="2400" i="1" dirty="0" err="1">
                <a:solidFill>
                  <a:schemeClr val="tx1"/>
                </a:solidFill>
              </a:rPr>
              <a:t>Україна</a:t>
            </a:r>
            <a:r>
              <a:rPr lang="ru-RU" sz="2400" i="1" dirty="0">
                <a:solidFill>
                  <a:schemeClr val="tx1"/>
                </a:solidFill>
              </a:rPr>
              <a:t>» в </a:t>
            </a:r>
            <a:r>
              <a:rPr lang="ru-RU" sz="2400" i="1" dirty="0" err="1">
                <a:solidFill>
                  <a:schemeClr val="tx1"/>
                </a:solidFill>
              </a:rPr>
              <a:t>писемних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джерелах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" y="1450854"/>
            <a:ext cx="2627313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5" y="508962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Вивчення нового матеріалу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23" y="1324708"/>
            <a:ext cx="86750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ЧИМ ВІДРІЗНЯЮТЬСЯ ХРОНОЛОГІЧНА І СИНХРОНІЗОВАНА ТАБЛИЦІ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i="1" dirty="0" err="1"/>
              <a:t>Спосіб</a:t>
            </a:r>
            <a:r>
              <a:rPr lang="ru-RU" sz="2000" b="1" i="1" dirty="0"/>
              <a:t> 3: </a:t>
            </a:r>
            <a:r>
              <a:rPr lang="ru-RU" sz="2000" b="1" i="1" dirty="0" err="1"/>
              <a:t>Хронологічна</a:t>
            </a:r>
            <a:r>
              <a:rPr lang="ru-RU" sz="2000" b="1" i="1" dirty="0"/>
              <a:t> </a:t>
            </a:r>
            <a:r>
              <a:rPr lang="ru-RU" sz="2000" b="1" i="1" dirty="0" err="1"/>
              <a:t>таблиця</a:t>
            </a:r>
            <a:r>
              <a:rPr lang="ru-RU" sz="2000" i="1" dirty="0"/>
              <a:t> — </a:t>
            </a:r>
            <a:r>
              <a:rPr lang="ru-RU" sz="2000" i="1" dirty="0" err="1"/>
              <a:t>спосіб</a:t>
            </a:r>
            <a:r>
              <a:rPr lang="ru-RU" sz="2000" i="1" dirty="0"/>
              <a:t> </a:t>
            </a:r>
            <a:r>
              <a:rPr lang="ru-RU" sz="2000" i="1" dirty="0" err="1"/>
              <a:t>упорядкування</a:t>
            </a:r>
            <a:r>
              <a:rPr lang="ru-RU" sz="2000" i="1" dirty="0"/>
              <a:t> </a:t>
            </a:r>
            <a:r>
              <a:rPr lang="ru-RU" sz="2000" i="1" dirty="0" err="1"/>
              <a:t>хронологічних</a:t>
            </a:r>
            <a:r>
              <a:rPr lang="ru-RU" sz="2000" i="1" dirty="0"/>
              <a:t> </a:t>
            </a:r>
            <a:r>
              <a:rPr lang="ru-RU" sz="2000" i="1" dirty="0" err="1"/>
              <a:t>даних</a:t>
            </a:r>
            <a:r>
              <a:rPr lang="ru-RU" sz="2000" i="1" dirty="0"/>
              <a:t> шляхом </a:t>
            </a:r>
            <a:r>
              <a:rPr lang="ru-RU" sz="2000" i="1" dirty="0" err="1"/>
              <a:t>внесення</a:t>
            </a:r>
            <a:r>
              <a:rPr lang="ru-RU" sz="2000" i="1" dirty="0"/>
              <a:t> до </a:t>
            </a:r>
            <a:r>
              <a:rPr lang="ru-RU" sz="2000" i="1" dirty="0" err="1"/>
              <a:t>таблиці</a:t>
            </a:r>
            <a:r>
              <a:rPr lang="ru-RU" sz="2000" i="1" dirty="0"/>
              <a:t> </a:t>
            </a:r>
            <a:r>
              <a:rPr lang="ru-RU" sz="2000" i="1" dirty="0" err="1"/>
              <a:t>історичних</a:t>
            </a:r>
            <a:r>
              <a:rPr lang="ru-RU" sz="2000" i="1" dirty="0"/>
              <a:t> дат та </a:t>
            </a:r>
            <a:r>
              <a:rPr lang="ru-RU" sz="2000" i="1" dirty="0" err="1"/>
              <a:t>їхніх</a:t>
            </a:r>
            <a:r>
              <a:rPr lang="ru-RU" sz="2000" i="1" dirty="0"/>
              <a:t> </a:t>
            </a:r>
            <a:r>
              <a:rPr lang="ru-RU" sz="2000" i="1" dirty="0" err="1"/>
              <a:t>пояснень</a:t>
            </a:r>
            <a:r>
              <a:rPr lang="ru-RU" sz="2000" i="1" dirty="0"/>
              <a:t> у </a:t>
            </a:r>
            <a:r>
              <a:rPr lang="ru-RU" sz="2000" i="1" dirty="0" err="1"/>
              <a:t>хронологічній</a:t>
            </a:r>
            <a:r>
              <a:rPr lang="ru-RU" sz="2000" i="1" dirty="0"/>
              <a:t> </a:t>
            </a:r>
            <a:r>
              <a:rPr lang="ru-RU" sz="2000" i="1" dirty="0" err="1"/>
              <a:t>послідовності</a:t>
            </a:r>
            <a:r>
              <a:rPr lang="ru-RU" sz="2000" i="1" dirty="0" smtClean="0"/>
              <a:t>.</a:t>
            </a:r>
          </a:p>
          <a:p>
            <a:r>
              <a:rPr lang="ru-RU" sz="2000" b="1" i="1" dirty="0" err="1"/>
              <a:t>Спосіб</a:t>
            </a:r>
            <a:r>
              <a:rPr lang="ru-RU" sz="2000" b="1" i="1" dirty="0"/>
              <a:t> 4: </a:t>
            </a:r>
            <a:r>
              <a:rPr lang="ru-RU" sz="2000" b="1" i="1" dirty="0" err="1"/>
              <a:t>Синхронізована</a:t>
            </a:r>
            <a:r>
              <a:rPr lang="ru-RU" sz="2000" b="1" i="1" dirty="0"/>
              <a:t> </a:t>
            </a:r>
            <a:r>
              <a:rPr lang="ru-RU" sz="2000" b="1" i="1" dirty="0" err="1"/>
              <a:t>таблиця</a:t>
            </a:r>
            <a:r>
              <a:rPr lang="ru-RU" sz="2000" i="1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різновид</a:t>
            </a:r>
            <a:r>
              <a:rPr lang="ru-RU" sz="2000" i="1" dirty="0"/>
              <a:t> </a:t>
            </a:r>
            <a:r>
              <a:rPr lang="ru-RU" sz="2000" i="1" dirty="0" err="1"/>
              <a:t>хронологічної</a:t>
            </a:r>
            <a:r>
              <a:rPr lang="ru-RU" sz="2000" i="1" dirty="0"/>
              <a:t> </a:t>
            </a:r>
            <a:r>
              <a:rPr lang="ru-RU" sz="2000" i="1" dirty="0" err="1"/>
              <a:t>таблиці</a:t>
            </a:r>
            <a:r>
              <a:rPr lang="ru-RU" sz="2000" i="1" dirty="0"/>
              <a:t>, до </a:t>
            </a:r>
            <a:r>
              <a:rPr lang="ru-RU" sz="2000" i="1" dirty="0" err="1"/>
              <a:t>якої</a:t>
            </a:r>
            <a:r>
              <a:rPr lang="ru-RU" sz="2000" i="1" dirty="0"/>
              <a:t> </a:t>
            </a:r>
            <a:r>
              <a:rPr lang="ru-RU" sz="2000" i="1" dirty="0" err="1"/>
              <a:t>заносять</a:t>
            </a:r>
            <a:r>
              <a:rPr lang="ru-RU" sz="2000" i="1" dirty="0"/>
              <a:t> </a:t>
            </a:r>
            <a:r>
              <a:rPr lang="ru-RU" sz="2000" i="1" dirty="0" err="1"/>
              <a:t>історичні</a:t>
            </a:r>
            <a:r>
              <a:rPr lang="ru-RU" sz="2000" i="1" dirty="0"/>
              <a:t> </a:t>
            </a:r>
            <a:r>
              <a:rPr lang="ru-RU" sz="2000" i="1" dirty="0" err="1"/>
              <a:t>події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відбувалися</a:t>
            </a:r>
            <a:r>
              <a:rPr lang="ru-RU" sz="2000" i="1" dirty="0"/>
              <a:t> </a:t>
            </a:r>
            <a:r>
              <a:rPr lang="ru-RU" sz="2000" i="1" dirty="0" err="1"/>
              <a:t>одночасно</a:t>
            </a:r>
            <a:r>
              <a:rPr lang="ru-RU" sz="2000" i="1" dirty="0"/>
              <a:t> в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куточках</a:t>
            </a:r>
            <a:r>
              <a:rPr lang="ru-RU" sz="2000" i="1" dirty="0"/>
              <a:t> </a:t>
            </a:r>
            <a:r>
              <a:rPr lang="ru-RU" sz="2000" i="1" dirty="0" err="1"/>
              <a:t>світу</a:t>
            </a:r>
            <a:r>
              <a:rPr lang="ru-RU" sz="2000" i="1" dirty="0"/>
              <a:t>.</a:t>
            </a:r>
          </a:p>
          <a:p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5570" r="16455" b="7591"/>
          <a:stretch/>
        </p:blipFill>
        <p:spPr bwMode="auto">
          <a:xfrm>
            <a:off x="9448800" y="1674469"/>
            <a:ext cx="2211183" cy="24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9907" y="304801"/>
            <a:ext cx="6523891" cy="49236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800" b="1" dirty="0" err="1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Діємо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ru-RU" sz="2800" b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практичні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завдання</a:t>
            </a:r>
            <a:r>
              <a:rPr lang="ru-RU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</a:t>
            </a:r>
            <a:r>
              <a:rPr lang="ru-RU" i="1" dirty="0"/>
              <a:t>. </a:t>
            </a:r>
            <a:r>
              <a:rPr lang="ru-RU" i="1" dirty="0" err="1"/>
              <a:t>Ознайомтеся</a:t>
            </a:r>
            <a:r>
              <a:rPr lang="ru-RU" i="1" dirty="0"/>
              <a:t> </a:t>
            </a:r>
            <a:r>
              <a:rPr lang="ru-RU" i="1" dirty="0" err="1"/>
              <a:t>зі</a:t>
            </a:r>
            <a:r>
              <a:rPr lang="ru-RU" i="1" dirty="0"/>
              <a:t> </a:t>
            </a:r>
            <a:r>
              <a:rPr lang="ru-RU" i="1" dirty="0" err="1"/>
              <a:t>зразком</a:t>
            </a:r>
            <a:r>
              <a:rPr lang="ru-RU" i="1" dirty="0"/>
              <a:t> </a:t>
            </a:r>
            <a:r>
              <a:rPr lang="ru-RU" i="1" dirty="0" err="1"/>
              <a:t>хронологічної</a:t>
            </a:r>
            <a:r>
              <a:rPr lang="ru-RU" i="1" dirty="0"/>
              <a:t> </a:t>
            </a:r>
            <a:r>
              <a:rPr lang="ru-RU" i="1" dirty="0" err="1"/>
              <a:t>таблиці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додаткових</a:t>
            </a:r>
            <a:r>
              <a:rPr lang="ru-RU" i="1" dirty="0"/>
              <a:t> </a:t>
            </a:r>
            <a:r>
              <a:rPr lang="ru-RU" i="1" dirty="0" err="1"/>
              <a:t>джерел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</a:t>
            </a:r>
            <a:r>
              <a:rPr lang="ru-RU" i="1" dirty="0" err="1"/>
              <a:t>дізнайтеся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 </a:t>
            </a:r>
            <a:r>
              <a:rPr lang="ru-RU" i="1" dirty="0" err="1"/>
              <a:t>історичних</a:t>
            </a:r>
            <a:r>
              <a:rPr lang="ru-RU" i="1" dirty="0"/>
              <a:t> </a:t>
            </a:r>
            <a:r>
              <a:rPr lang="ru-RU" i="1" dirty="0" err="1"/>
              <a:t>подій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історичні</a:t>
            </a:r>
            <a:r>
              <a:rPr lang="ru-RU" i="1" dirty="0"/>
              <a:t> </a:t>
            </a:r>
            <a:r>
              <a:rPr lang="ru-RU" i="1" dirty="0" err="1"/>
              <a:t>події</a:t>
            </a:r>
            <a:r>
              <a:rPr lang="ru-RU" i="1" dirty="0"/>
              <a:t>, </a:t>
            </a:r>
            <a:r>
              <a:rPr lang="ru-RU" i="1" dirty="0" err="1"/>
              <a:t>позначені</a:t>
            </a:r>
            <a:r>
              <a:rPr lang="ru-RU" i="1" dirty="0"/>
              <a:t> датами, й </a:t>
            </a:r>
            <a:r>
              <a:rPr lang="ru-RU" i="1" dirty="0" err="1"/>
              <a:t>заповніть</a:t>
            </a:r>
            <a:r>
              <a:rPr lang="ru-RU" i="1" dirty="0"/>
              <a:t> у </a:t>
            </a:r>
            <a:r>
              <a:rPr lang="ru-RU" i="1" dirty="0" err="1"/>
              <a:t>зошиті</a:t>
            </a:r>
            <a:r>
              <a:rPr lang="ru-RU" i="1" dirty="0"/>
              <a:t> </a:t>
            </a:r>
            <a:r>
              <a:rPr lang="ru-RU" i="1" dirty="0" err="1"/>
              <a:t>порожні</a:t>
            </a:r>
            <a:r>
              <a:rPr lang="ru-RU" i="1" dirty="0"/>
              <a:t> </a:t>
            </a:r>
            <a:r>
              <a:rPr lang="ru-RU" i="1" dirty="0" err="1"/>
              <a:t>чарунки</a:t>
            </a:r>
            <a:r>
              <a:rPr lang="ru-RU" i="1" dirty="0"/>
              <a:t> </a:t>
            </a:r>
            <a:r>
              <a:rPr lang="ru-RU" i="1" dirty="0" err="1"/>
              <a:t>таблиці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8038611"/>
              </p:ext>
            </p:extLst>
          </p:nvPr>
        </p:nvGraphicFramePr>
        <p:xfrm>
          <a:off x="6172201" y="2588992"/>
          <a:ext cx="5181602" cy="28246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1115"/>
                <a:gridCol w="3660487"/>
              </a:tblGrid>
              <a:tr h="235384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Дата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 err="1">
                          <a:effectLst/>
                        </a:rPr>
                        <a:t>Подія</a:t>
                      </a:r>
                      <a:endParaRPr lang="ru-RU" sz="1500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235384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24 серпня 1991 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Проголошення незалежності України</a:t>
                      </a:r>
                    </a:p>
                  </a:txBody>
                  <a:tcPr marL="0" marR="0" marT="0" marB="0" anchor="ctr"/>
                </a:tc>
              </a:tr>
              <a:tr h="235384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28 червня 1996 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____</a:t>
                      </a:r>
                    </a:p>
                  </a:txBody>
                  <a:tcPr marL="0" marR="0" marT="0" marB="0"/>
                </a:tc>
              </a:tr>
              <a:tr h="470767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2-16 </a:t>
                      </a:r>
                      <a:r>
                        <a:rPr lang="ru-RU" sz="1500" dirty="0" err="1">
                          <a:effectLst/>
                        </a:rPr>
                        <a:t>вересня</a:t>
                      </a:r>
                      <a:r>
                        <a:rPr lang="ru-RU" sz="1500" dirty="0">
                          <a:effectLst/>
                        </a:rPr>
                        <a:t> ____ 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 dirty="0" err="1">
                          <a:effectLst/>
                        </a:rPr>
                        <a:t>Упровадження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національної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валюти</a:t>
                      </a:r>
                      <a:r>
                        <a:rPr lang="ru-RU" sz="1500" dirty="0">
                          <a:effectLst/>
                        </a:rPr>
                        <a:t> — </a:t>
                      </a:r>
                      <a:r>
                        <a:rPr lang="ru-RU" sz="1500" dirty="0" err="1">
                          <a:effectLst/>
                        </a:rPr>
                        <a:t>гривні</a:t>
                      </a:r>
                      <a:endParaRPr lang="ru-RU" sz="1500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47076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____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Політ українського космонавта Леоніда Каденюка у космос</a:t>
                      </a:r>
                    </a:p>
                  </a:txBody>
                  <a:tcPr marL="0" marR="0" marT="0" marB="0"/>
                </a:tc>
              </a:tr>
              <a:tr h="235384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____ 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Помаранчева революція</a:t>
                      </a:r>
                    </a:p>
                  </a:txBody>
                  <a:tcPr marL="0" marR="0" marT="0" marB="0" anchor="ctr"/>
                </a:tc>
              </a:tr>
              <a:tr h="47076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Листопад 2013 р. - ____ 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Революція гідності</a:t>
                      </a:r>
                    </a:p>
                  </a:txBody>
                  <a:tcPr marL="0" marR="0" marT="0" marB="0" anchor="ctr"/>
                </a:tc>
              </a:tr>
              <a:tr h="47076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____ 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Перемога </a:t>
                      </a:r>
                      <a:r>
                        <a:rPr lang="ru-RU" sz="1500" dirty="0" err="1">
                          <a:effectLst/>
                        </a:rPr>
                        <a:t>співачки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Джамали</a:t>
                      </a:r>
                      <a:r>
                        <a:rPr lang="ru-RU" sz="1500" dirty="0">
                          <a:effectLst/>
                        </a:rPr>
                        <a:t> на </a:t>
                      </a:r>
                      <a:r>
                        <a:rPr lang="ru-RU" sz="1500" dirty="0" err="1">
                          <a:effectLst/>
                        </a:rPr>
                        <a:t>пісенному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конкурсі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Євробачення</a:t>
                      </a:r>
                      <a:endParaRPr lang="ru-RU" sz="1500" dirty="0">
                        <a:effectLst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15.10.2022</a:t>
            </a:fld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576645" y="2186154"/>
            <a:ext cx="4759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Важливі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історії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незалежної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046" y="0"/>
            <a:ext cx="6910754" cy="66821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Calibri"/>
              </a:rPr>
            </a:br>
            <a:r>
              <a:rPr lang="ru-RU" sz="25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500" b="1" dirty="0">
                <a:solidFill>
                  <a:prstClr val="black"/>
                </a:solidFill>
                <a:latin typeface="Calibri"/>
              </a:rPr>
            </a:br>
            <a:r>
              <a:rPr lang="ru-RU" sz="2500" b="1" dirty="0" err="1" smtClean="0">
                <a:solidFill>
                  <a:schemeClr val="bg1"/>
                </a:solidFill>
                <a:latin typeface="Calibri"/>
              </a:rPr>
              <a:t>Діємо</a:t>
            </a:r>
            <a:r>
              <a:rPr lang="ru-RU" sz="2500" b="1" dirty="0">
                <a:solidFill>
                  <a:schemeClr val="bg1"/>
                </a:solidFill>
                <a:latin typeface="Calibri"/>
              </a:rPr>
              <a:t>: </a:t>
            </a:r>
            <a:r>
              <a:rPr lang="ru-RU" sz="2500" b="1" dirty="0" err="1">
                <a:solidFill>
                  <a:schemeClr val="bg1"/>
                </a:solidFill>
                <a:latin typeface="Calibri"/>
              </a:rPr>
              <a:t>практичні</a:t>
            </a:r>
            <a:r>
              <a:rPr lang="ru-RU" sz="25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Calibri"/>
              </a:rPr>
              <a:t>завдання</a:t>
            </a:r>
            <a:r>
              <a:rPr lang="ru-RU" sz="25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 err="1" smtClean="0"/>
              <a:t>Розгляньте</a:t>
            </a:r>
            <a:r>
              <a:rPr lang="ru-RU" i="1" dirty="0" smtClean="0"/>
              <a:t> </a:t>
            </a:r>
            <a:r>
              <a:rPr lang="ru-RU" i="1" dirty="0"/>
              <a:t>приклад </a:t>
            </a:r>
            <a:r>
              <a:rPr lang="ru-RU" i="1" dirty="0" err="1"/>
              <a:t>найпростішої</a:t>
            </a:r>
            <a:r>
              <a:rPr lang="ru-RU" i="1" dirty="0"/>
              <a:t> </a:t>
            </a:r>
            <a:r>
              <a:rPr lang="ru-RU" i="1" dirty="0" err="1"/>
              <a:t>синхронізованої</a:t>
            </a:r>
            <a:r>
              <a:rPr lang="ru-RU" i="1" dirty="0"/>
              <a:t> </a:t>
            </a:r>
            <a:r>
              <a:rPr lang="ru-RU" i="1" dirty="0" err="1"/>
              <a:t>таблиці</a:t>
            </a:r>
            <a:r>
              <a:rPr lang="ru-RU" i="1" dirty="0"/>
              <a:t> й </a:t>
            </a:r>
            <a:r>
              <a:rPr lang="ru-RU" i="1" dirty="0" err="1"/>
              <a:t>доповніть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Вікіпедії</a:t>
            </a:r>
            <a:r>
              <a:rPr lang="ru-RU" i="1" dirty="0"/>
              <a:t>. Для </a:t>
            </a:r>
            <a:r>
              <a:rPr lang="ru-RU" i="1" dirty="0" err="1"/>
              <a:t>цього</a:t>
            </a:r>
            <a:r>
              <a:rPr lang="ru-RU" i="1" dirty="0"/>
              <a:t> у </a:t>
            </a:r>
            <a:r>
              <a:rPr lang="ru-RU" i="1" dirty="0" err="1"/>
              <a:t>Вікіпедії</a:t>
            </a:r>
            <a:r>
              <a:rPr lang="ru-RU" i="1" dirty="0"/>
              <a:t> </a:t>
            </a:r>
            <a:r>
              <a:rPr lang="ru-RU" i="1" dirty="0" err="1"/>
              <a:t>відкрийте</a:t>
            </a:r>
            <a:r>
              <a:rPr lang="ru-RU" i="1" dirty="0"/>
              <a:t> </a:t>
            </a:r>
            <a:r>
              <a:rPr lang="ru-RU" i="1" dirty="0" err="1"/>
              <a:t>пошук</a:t>
            </a:r>
            <a:r>
              <a:rPr lang="ru-RU" i="1" dirty="0"/>
              <a:t> </a:t>
            </a:r>
            <a:r>
              <a:rPr lang="ru-RU" i="1" dirty="0" err="1"/>
              <a:t>подій</a:t>
            </a:r>
            <a:r>
              <a:rPr lang="ru-RU" i="1" dirty="0"/>
              <a:t> за роками й </a:t>
            </a:r>
            <a:r>
              <a:rPr lang="ru-RU" i="1" dirty="0" err="1"/>
              <a:t>запишіть</a:t>
            </a:r>
            <a:r>
              <a:rPr lang="ru-RU" i="1" dirty="0"/>
              <a:t> у </a:t>
            </a:r>
            <a:r>
              <a:rPr lang="ru-RU" i="1" dirty="0" err="1"/>
              <a:t>таблицю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підійдуть</a:t>
            </a:r>
            <a:r>
              <a:rPr lang="ru-RU" i="1" dirty="0"/>
              <a:t> для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доповнення</a:t>
            </a:r>
            <a:r>
              <a:rPr lang="ru-RU" i="1" dirty="0"/>
              <a:t> (</a:t>
            </a:r>
            <a:r>
              <a:rPr lang="ru-RU" i="1" dirty="0" err="1"/>
              <a:t>працюйте</a:t>
            </a:r>
            <a:r>
              <a:rPr lang="ru-RU" i="1" dirty="0"/>
              <a:t> в </a:t>
            </a:r>
            <a:r>
              <a:rPr lang="ru-RU" i="1" dirty="0" err="1"/>
              <a:t>зошитах</a:t>
            </a:r>
            <a:r>
              <a:rPr lang="ru-RU" i="1" dirty="0"/>
              <a:t>).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1270659"/>
              </p:ext>
            </p:extLst>
          </p:nvPr>
        </p:nvGraphicFramePr>
        <p:xfrm>
          <a:off x="6172200" y="2672862"/>
          <a:ext cx="5715000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8750"/>
                <a:gridCol w="1428750"/>
                <a:gridCol w="1428750"/>
                <a:gridCol w="1428750"/>
              </a:tblGrid>
              <a:tr h="358565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Дата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Подія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теренах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України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Дата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Подія поза межами України</a:t>
                      </a:r>
                    </a:p>
                  </a:txBody>
                  <a:tcPr marL="0" marR="0" marT="0" marB="0"/>
                </a:tc>
              </a:tr>
              <a:tr h="537848">
                <a:tc>
                  <a:txBody>
                    <a:bodyPr/>
                    <a:lstStyle/>
                    <a:p>
                      <a:r>
                        <a:rPr lang="ru-RU" sz="1400"/>
                        <a:t>988 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Хрещення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Русі-України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Володимиром</a:t>
                      </a:r>
                      <a:r>
                        <a:rPr lang="ru-RU" sz="1400" dirty="0"/>
                        <a:t> Великим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988 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Народження</a:t>
                      </a:r>
                      <a:r>
                        <a:rPr lang="ru-RU" sz="1400" dirty="0"/>
                        <a:t> короля </a:t>
                      </a:r>
                      <a:r>
                        <a:rPr lang="ru-RU" sz="1400" dirty="0" err="1"/>
                        <a:t>Англії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Едмунда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Залізнобокого</a:t>
                      </a:r>
                      <a:endParaRPr lang="ru-RU" sz="1400" dirty="0"/>
                    </a:p>
                  </a:txBody>
                  <a:tcPr marL="0" marR="0" marT="0" marB="0"/>
                </a:tc>
              </a:tr>
              <a:tr h="537848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Рік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першої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згадки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назви</a:t>
                      </a:r>
                      <a:r>
                        <a:rPr lang="ru-RU" sz="1400" dirty="0"/>
                        <a:t> «</a:t>
                      </a:r>
                      <a:r>
                        <a:rPr lang="ru-RU" sz="1400" dirty="0" err="1"/>
                        <a:t>Україна</a:t>
                      </a:r>
                      <a:r>
                        <a:rPr lang="ru-RU" sz="1400" dirty="0"/>
                        <a:t>» в </a:t>
                      </a:r>
                      <a:r>
                        <a:rPr lang="ru-RU" sz="1400" dirty="0" err="1"/>
                        <a:t>писемних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джерелах</a:t>
                      </a:r>
                      <a:endParaRPr lang="ru-RU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Смерть </a:t>
                      </a:r>
                      <a:r>
                        <a:rPr lang="ru-RU" sz="1400" dirty="0" err="1"/>
                        <a:t>Папи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Римського</a:t>
                      </a:r>
                      <a:r>
                        <a:rPr lang="ru-RU" sz="1400" dirty="0"/>
                        <a:t> Урбана III</a:t>
                      </a:r>
                    </a:p>
                  </a:txBody>
                  <a:tcPr marL="0" marR="0" marT="0" marB="0"/>
                </a:tc>
              </a:tr>
              <a:tr h="717131">
                <a:tc>
                  <a:txBody>
                    <a:bodyPr/>
                    <a:lstStyle/>
                    <a:p>
                      <a:r>
                        <a:rPr lang="ru-RU" sz="1400"/>
                        <a:t>1574 р.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Видання Іваном Федоровичем у Львові друкованих книг «Апостол» і «Буквар»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15.10.2022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Самооцінювання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uk-UA" sz="2000" b="1" dirty="0">
              <a:solidFill>
                <a:prstClr val="white"/>
              </a:solidFill>
            </a:endParaRPr>
          </a:p>
        </p:txBody>
      </p:sp>
      <p:pic>
        <p:nvPicPr>
          <p:cNvPr id="11266" name="Picture 2" descr="https://uahistory.co/pidruchniki/sshypak-introduction-to-ukraine-history-and-civil-education-5-class-2022/sshypak-introduction-to-ukraine-history-and-civil-education-5-class-2022.files/image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23" y="2649415"/>
            <a:ext cx="7704962" cy="3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95071" y="1371602"/>
            <a:ext cx="6648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Оцініть</a:t>
            </a:r>
            <a:r>
              <a:rPr lang="ru-RU" dirty="0" smtClean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в </a:t>
            </a:r>
            <a:r>
              <a:rPr lang="ru-RU" dirty="0" err="1"/>
              <a:t>опануванні</a:t>
            </a:r>
            <a:r>
              <a:rPr lang="ru-RU" dirty="0"/>
              <a:t> теми «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упорядкування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часу» — </a:t>
            </a:r>
            <a:r>
              <a:rPr lang="ru-RU" dirty="0" err="1"/>
              <a:t>уявно</a:t>
            </a:r>
            <a:r>
              <a:rPr lang="ru-RU" dirty="0"/>
              <a:t> </a:t>
            </a:r>
            <a:r>
              <a:rPr lang="ru-RU" dirty="0" err="1"/>
              <a:t>поєднайте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для самоконтролю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смайликом </a:t>
            </a:r>
            <a:r>
              <a:rPr lang="ru-RU" dirty="0" err="1"/>
              <a:t>успіху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2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Пояснення домашнього </a:t>
            </a:r>
            <a:r>
              <a:rPr lang="uk-UA" sz="2000" b="1" dirty="0" smtClean="0">
                <a:solidFill>
                  <a:prstClr val="white"/>
                </a:solidFill>
              </a:rPr>
              <a:t>завдання</a:t>
            </a:r>
            <a:endParaRPr lang="uk-UA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66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</a:rPr>
              <a:t>Мислю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творчо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У наш час </a:t>
            </a:r>
            <a:r>
              <a:rPr lang="ru-RU" sz="2400" dirty="0" err="1">
                <a:solidFill>
                  <a:schemeClr val="tx1"/>
                </a:solidFill>
              </a:rPr>
              <a:t>здійснити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хронологічні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дослідження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можна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допомогою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інтернет-ресурсів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сервісу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https://www.timetoast.com/. </a:t>
            </a:r>
            <a:r>
              <a:rPr lang="ru-RU" sz="2400" dirty="0">
                <a:solidFill>
                  <a:schemeClr val="tx1"/>
                </a:solidFill>
              </a:rPr>
              <a:t>За </a:t>
            </a:r>
            <a:r>
              <a:rPr lang="ru-RU" sz="2400" dirty="0" err="1">
                <a:solidFill>
                  <a:schemeClr val="tx1"/>
                </a:solidFill>
              </a:rPr>
              <a:t>бажанням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допомогою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членів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родини</a:t>
            </a:r>
            <a:r>
              <a:rPr lang="ru-RU" sz="2400" dirty="0">
                <a:solidFill>
                  <a:schemeClr val="tx1"/>
                </a:solidFill>
              </a:rPr>
              <a:t>/</a:t>
            </a:r>
            <a:r>
              <a:rPr lang="ru-RU" sz="2400" dirty="0" err="1">
                <a:solidFill>
                  <a:schemeClr val="tx1"/>
                </a:solidFill>
              </a:rPr>
              <a:t>близьких</a:t>
            </a:r>
            <a:r>
              <a:rPr lang="ru-RU" sz="2400" dirty="0">
                <a:solidFill>
                  <a:schemeClr val="tx1"/>
                </a:solidFill>
              </a:rPr>
              <a:t> людей (вони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вам </a:t>
            </a:r>
            <a:r>
              <a:rPr lang="ru-RU" sz="2400" dirty="0" err="1">
                <a:solidFill>
                  <a:schemeClr val="tx1"/>
                </a:solidFill>
              </a:rPr>
              <a:t>розповісти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події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історії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родини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створіть</a:t>
            </a:r>
            <a:r>
              <a:rPr lang="ru-RU" sz="2400" dirty="0">
                <a:solidFill>
                  <a:schemeClr val="tx1"/>
                </a:solidFill>
              </a:rPr>
              <a:t> онлайн-</a:t>
            </a:r>
            <a:r>
              <a:rPr lang="ru-RU" sz="2400" dirty="0" err="1">
                <a:solidFill>
                  <a:schemeClr val="tx1"/>
                </a:solidFill>
              </a:rPr>
              <a:t>лінію</a:t>
            </a:r>
            <a:r>
              <a:rPr lang="ru-RU" sz="2400" dirty="0">
                <a:solidFill>
                  <a:schemeClr val="tx1"/>
                </a:solidFill>
              </a:rPr>
              <a:t> часу </a:t>
            </a:r>
            <a:r>
              <a:rPr lang="ru-RU" sz="2400" dirty="0" err="1">
                <a:solidFill>
                  <a:schemeClr val="tx1"/>
                </a:solidFill>
              </a:rPr>
              <a:t>родинної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історії</a:t>
            </a:r>
            <a:r>
              <a:rPr lang="ru-RU" sz="2400" dirty="0">
                <a:solidFill>
                  <a:schemeClr val="tx1"/>
                </a:solidFill>
              </a:rPr>
              <a:t>. Для початку </a:t>
            </a:r>
            <a:r>
              <a:rPr lang="ru-RU" sz="2400" dirty="0" err="1">
                <a:solidFill>
                  <a:schemeClr val="tx1"/>
                </a:solidFill>
              </a:rPr>
              <a:t>роботи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оберіть</a:t>
            </a:r>
            <a:r>
              <a:rPr lang="ru-RU" sz="2400" dirty="0">
                <a:solidFill>
                  <a:schemeClr val="tx1"/>
                </a:solidFill>
              </a:rPr>
              <a:t> точку </a:t>
            </a:r>
            <a:r>
              <a:rPr lang="ru-RU" sz="2400" dirty="0" err="1">
                <a:solidFill>
                  <a:schemeClr val="tx1"/>
                </a:solidFill>
              </a:rPr>
              <a:t>відліку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історії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родини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 descr="ГДЗ Вступ до історії України та громадянської освіти 5 клас Щупак 2022 НУШ  | ГД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1771650"/>
            <a:ext cx="22860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Актуалізація опорних знань. Фронтальна бесіда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151" y="1270849"/>
            <a:ext cx="3253320" cy="3466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663" y="1321321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AutoNum type="arabicPeriod"/>
            </a:pP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 </a:t>
            </a:r>
            <a:r>
              <a:rPr lang="ru-RU" sz="2400" b="1" i="1" dirty="0" err="1"/>
              <a:t>літочислення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використовують</a:t>
            </a:r>
            <a:r>
              <a:rPr lang="ru-RU" sz="2400" b="1" i="1" dirty="0"/>
              <a:t> в </a:t>
            </a:r>
            <a:r>
              <a:rPr lang="ru-RU" sz="2400" b="1" i="1" dirty="0" err="1"/>
              <a:t>сучасному</a:t>
            </a:r>
            <a:r>
              <a:rPr lang="ru-RU" sz="2400" b="1" i="1" dirty="0"/>
              <a:t> </a:t>
            </a:r>
            <a:r>
              <a:rPr lang="ru-RU" sz="2400" b="1" i="1" dirty="0" err="1"/>
              <a:t>світі</a:t>
            </a:r>
            <a:r>
              <a:rPr lang="ru-RU" sz="2400" b="1" i="1" dirty="0" smtClean="0"/>
              <a:t>?</a:t>
            </a:r>
          </a:p>
          <a:p>
            <a:pPr marL="457200" indent="-457200" fontAlgn="base">
              <a:buAutoNum type="arabicPeriod"/>
            </a:pPr>
            <a:r>
              <a:rPr lang="ru-RU" sz="2400" b="1" i="1" dirty="0" smtClean="0"/>
              <a:t> </a:t>
            </a:r>
            <a:r>
              <a:rPr lang="ru-RU" sz="2400" b="1" i="1" dirty="0"/>
              <a:t>Яку роль </a:t>
            </a:r>
            <a:r>
              <a:rPr lang="ru-RU" sz="2400" b="1" i="1" dirty="0" err="1"/>
              <a:t>відіграє</a:t>
            </a:r>
            <a:r>
              <a:rPr lang="ru-RU" sz="2400" b="1" i="1" dirty="0"/>
              <a:t> </a:t>
            </a:r>
            <a:r>
              <a:rPr lang="ru-RU" sz="2400" b="1" i="1" dirty="0" err="1"/>
              <a:t>григоріанський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календар</a:t>
            </a:r>
            <a:r>
              <a:rPr lang="ru-RU" sz="2400" b="1" i="1" dirty="0" smtClean="0"/>
              <a:t>?</a:t>
            </a:r>
          </a:p>
          <a:p>
            <a:pPr marL="457200" indent="-457200" fontAlgn="base">
              <a:buAutoNum type="arabicPeriod"/>
            </a:pPr>
            <a:r>
              <a:rPr lang="ru-RU" sz="2400" b="1" i="1" dirty="0" err="1" smtClean="0"/>
              <a:t>Чому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історики</a:t>
            </a:r>
            <a:r>
              <a:rPr lang="ru-RU" sz="2400" b="1" i="1" dirty="0"/>
              <a:t> </a:t>
            </a:r>
            <a:r>
              <a:rPr lang="ru-RU" sz="2400" b="1" i="1" dirty="0" err="1"/>
              <a:t>прагнуть</a:t>
            </a:r>
            <a:r>
              <a:rPr lang="ru-RU" sz="2400" b="1" i="1" dirty="0"/>
              <a:t> привести </a:t>
            </a:r>
            <a:r>
              <a:rPr lang="ru-RU" sz="2400" b="1" i="1" dirty="0" err="1"/>
              <a:t>дані</a:t>
            </a:r>
            <a:r>
              <a:rPr lang="ru-RU" sz="2400" b="1" i="1" dirty="0"/>
              <a:t> </a:t>
            </a:r>
            <a:r>
              <a:rPr lang="ru-RU" sz="2400" b="1" i="1" dirty="0" err="1"/>
              <a:t>хронології</a:t>
            </a:r>
            <a:r>
              <a:rPr lang="ru-RU" sz="2400" b="1" i="1" dirty="0"/>
              <a:t> до </a:t>
            </a:r>
            <a:r>
              <a:rPr lang="ru-RU" sz="2400" b="1" i="1" dirty="0" err="1"/>
              <a:t>єдиної</a:t>
            </a:r>
            <a:r>
              <a:rPr lang="ru-RU" sz="2400" b="1" i="1" dirty="0"/>
              <a:t> </a:t>
            </a:r>
            <a:r>
              <a:rPr lang="ru-RU" sz="2400" b="1" i="1" dirty="0" err="1"/>
              <a:t>системи</a:t>
            </a:r>
            <a:r>
              <a:rPr lang="ru-RU" sz="2400" b="1" i="1" dirty="0"/>
              <a:t> </a:t>
            </a:r>
            <a:r>
              <a:rPr lang="ru-RU" sz="2400" b="1" i="1" dirty="0" err="1"/>
              <a:t>літочислення</a:t>
            </a:r>
            <a:r>
              <a:rPr lang="ru-RU" sz="2400" b="1" i="1" dirty="0"/>
              <a:t>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5" y="508962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Вивчення нового матеріалу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8862" y="1270849"/>
            <a:ext cx="79951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ЯК ПРИЙНЯТО ЗАПИСУВАТИ ІСТОРИЧНІ ДАТИ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 	</a:t>
            </a:r>
            <a:endParaRPr lang="ru-RU" dirty="0" smtClean="0"/>
          </a:p>
          <a:p>
            <a:r>
              <a:rPr lang="ru-RU" dirty="0" smtClean="0"/>
              <a:t> 	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 з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, </a:t>
            </a:r>
            <a:r>
              <a:rPr lang="ru-RU" dirty="0" err="1"/>
              <a:t>сучасна</a:t>
            </a:r>
            <a:r>
              <a:rPr lang="ru-RU" dirty="0"/>
              <a:t> система </a:t>
            </a:r>
            <a:r>
              <a:rPr lang="ru-RU" dirty="0" err="1"/>
              <a:t>відліку</a:t>
            </a:r>
            <a:r>
              <a:rPr lang="ru-RU" dirty="0"/>
              <a:t> часу </a:t>
            </a:r>
            <a:r>
              <a:rPr lang="ru-RU" dirty="0" err="1"/>
              <a:t>виникла</a:t>
            </a:r>
            <a:r>
              <a:rPr lang="ru-RU" dirty="0"/>
              <a:t> не </a:t>
            </a:r>
            <a:r>
              <a:rPr lang="ru-RU" dirty="0" err="1"/>
              <a:t>одразу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люди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літочислення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зручності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домовилися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єдину</a:t>
            </a:r>
            <a:r>
              <a:rPr lang="ru-RU" dirty="0"/>
              <a:t> систему </a:t>
            </a:r>
            <a:r>
              <a:rPr lang="ru-RU" dirty="0" err="1"/>
              <a:t>відліку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часу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григоріанського</a:t>
            </a:r>
            <a:r>
              <a:rPr lang="ru-RU" dirty="0"/>
              <a:t> календаря.</a:t>
            </a:r>
          </a:p>
          <a:p>
            <a:r>
              <a:rPr lang="ru-RU" b="1" i="1" dirty="0" err="1"/>
              <a:t>Правильне</a:t>
            </a:r>
            <a:r>
              <a:rPr lang="ru-RU" b="1" i="1" dirty="0"/>
              <a:t> </a:t>
            </a:r>
            <a:r>
              <a:rPr lang="ru-RU" b="1" i="1" dirty="0" err="1"/>
              <a:t>установлення</a:t>
            </a:r>
            <a:r>
              <a:rPr lang="ru-RU" b="1" i="1" dirty="0"/>
              <a:t> </a:t>
            </a:r>
            <a:r>
              <a:rPr lang="ru-RU" b="1" i="1" dirty="0" err="1"/>
              <a:t>історичного</a:t>
            </a:r>
            <a:r>
              <a:rPr lang="ru-RU" b="1" i="1" dirty="0"/>
              <a:t> часу </a:t>
            </a:r>
            <a:r>
              <a:rPr lang="ru-RU" b="1" i="1" dirty="0" err="1"/>
              <a:t>дає</a:t>
            </a:r>
            <a:r>
              <a:rPr lang="ru-RU" b="1" i="1" dirty="0"/>
              <a:t> </a:t>
            </a:r>
            <a:r>
              <a:rPr lang="ru-RU" b="1" i="1" dirty="0" err="1"/>
              <a:t>змогу</a:t>
            </a:r>
            <a:r>
              <a:rPr lang="ru-RU" b="1" i="1" dirty="0"/>
              <a:t> </a:t>
            </a:r>
            <a:r>
              <a:rPr lang="ru-RU" b="1" i="1" dirty="0" err="1"/>
              <a:t>уявити</a:t>
            </a:r>
            <a:r>
              <a:rPr lang="ru-RU" b="1" i="1" dirty="0"/>
              <a:t> </a:t>
            </a:r>
            <a:r>
              <a:rPr lang="ru-RU" b="1" i="1" dirty="0" err="1"/>
              <a:t>історію</a:t>
            </a:r>
            <a:r>
              <a:rPr lang="ru-RU" b="1" i="1" dirty="0"/>
              <a:t> </a:t>
            </a:r>
            <a:r>
              <a:rPr lang="ru-RU" b="1" i="1" dirty="0" err="1"/>
              <a:t>людства</a:t>
            </a:r>
            <a:r>
              <a:rPr lang="ru-RU" b="1" i="1" dirty="0"/>
              <a:t> в </a:t>
            </a:r>
            <a:r>
              <a:rPr lang="ru-RU" b="1" i="1" dirty="0" err="1"/>
              <a:t>цілому</a:t>
            </a:r>
            <a:r>
              <a:rPr lang="ru-RU" b="1" i="1" dirty="0"/>
              <a:t>, </a:t>
            </a:r>
            <a:r>
              <a:rPr lang="ru-RU" b="1" i="1" dirty="0" err="1"/>
              <a:t>зрозуміти</a:t>
            </a:r>
            <a:r>
              <a:rPr lang="ru-RU" b="1" i="1" dirty="0"/>
              <a:t> причини й </a:t>
            </a:r>
            <a:r>
              <a:rPr lang="ru-RU" b="1" i="1" dirty="0" err="1"/>
              <a:t>наслідки</a:t>
            </a:r>
            <a:r>
              <a:rPr lang="ru-RU" b="1" i="1" dirty="0"/>
              <a:t> </a:t>
            </a:r>
            <a:r>
              <a:rPr lang="ru-RU" b="1" i="1" dirty="0" err="1"/>
              <a:t>різних</a:t>
            </a:r>
            <a:r>
              <a:rPr lang="ru-RU" b="1" i="1" dirty="0"/>
              <a:t> </a:t>
            </a:r>
            <a:r>
              <a:rPr lang="ru-RU" b="1" i="1" dirty="0" err="1"/>
              <a:t>історичних</a:t>
            </a:r>
            <a:r>
              <a:rPr lang="ru-RU" b="1" i="1" dirty="0"/>
              <a:t> </a:t>
            </a:r>
            <a:r>
              <a:rPr lang="ru-RU" b="1" i="1" dirty="0" err="1"/>
              <a:t>подій</a:t>
            </a:r>
            <a:r>
              <a:rPr lang="ru-RU" b="1" i="1" dirty="0"/>
              <a:t>.</a:t>
            </a: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Щоб</a:t>
            </a:r>
            <a:r>
              <a:rPr lang="ru-RU" dirty="0">
                <a:solidFill>
                  <a:prstClr val="black"/>
                </a:solidFill>
              </a:rPr>
              <a:t> правильно і точно </a:t>
            </a:r>
            <a:r>
              <a:rPr lang="ru-RU" dirty="0" err="1">
                <a:solidFill>
                  <a:prstClr val="black"/>
                </a:solidFill>
              </a:rPr>
              <a:t>записувати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історичні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дати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варто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запам’ятати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нескладні</a:t>
            </a:r>
            <a:r>
              <a:rPr lang="ru-RU" dirty="0">
                <a:solidFill>
                  <a:prstClr val="black"/>
                </a:solidFill>
              </a:rPr>
              <a:t> правила.</a:t>
            </a:r>
          </a:p>
          <a:p>
            <a:endParaRPr lang="ru-RU" b="1" i="1" dirty="0"/>
          </a:p>
          <a:p>
            <a:endParaRPr lang="uk-UA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5570" r="16455" b="7591"/>
          <a:stretch/>
        </p:blipFill>
        <p:spPr bwMode="auto">
          <a:xfrm>
            <a:off x="9448800" y="1570970"/>
            <a:ext cx="2157542" cy="24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prstClr val="white"/>
                </a:solidFill>
              </a:rPr>
              <a:t>Правила для запису історичних дат.</a:t>
            </a:r>
            <a:endParaRPr lang="uk-UA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59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i="1" dirty="0" err="1">
                <a:solidFill>
                  <a:prstClr val="black"/>
                </a:solidFill>
              </a:rPr>
              <a:t>Одиниці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вимірювання</a:t>
            </a:r>
            <a:r>
              <a:rPr lang="ru-RU" sz="2400" i="1" dirty="0">
                <a:solidFill>
                  <a:prstClr val="black"/>
                </a:solidFill>
              </a:rPr>
              <a:t> часу </a:t>
            </a:r>
            <a:r>
              <a:rPr lang="ru-RU" sz="2400" i="1" dirty="0" err="1">
                <a:solidFill>
                  <a:prstClr val="black"/>
                </a:solidFill>
              </a:rPr>
              <a:t>записують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скорочено</a:t>
            </a:r>
            <a:r>
              <a:rPr lang="ru-RU" sz="2400" i="1" dirty="0">
                <a:solidFill>
                  <a:prstClr val="black"/>
                </a:solidFill>
              </a:rPr>
              <a:t>: </a:t>
            </a:r>
            <a:r>
              <a:rPr lang="ru-RU" sz="2400" i="1" dirty="0" err="1">
                <a:solidFill>
                  <a:prstClr val="black"/>
                </a:solidFill>
              </a:rPr>
              <a:t>мільйон</a:t>
            </a:r>
            <a:r>
              <a:rPr lang="ru-RU" sz="2400" i="1" dirty="0">
                <a:solidFill>
                  <a:prstClr val="black"/>
                </a:solidFill>
              </a:rPr>
              <a:t> — </a:t>
            </a:r>
            <a:r>
              <a:rPr lang="ru-RU" sz="2400" b="1" i="1" dirty="0">
                <a:solidFill>
                  <a:prstClr val="black"/>
                </a:solidFill>
              </a:rPr>
              <a:t>млн,</a:t>
            </a:r>
            <a:r>
              <a:rPr lang="ru-RU" sz="2400" i="1" dirty="0">
                <a:solidFill>
                  <a:prstClr val="black"/>
                </a:solidFill>
              </a:rPr>
              <a:t> ера — </a:t>
            </a:r>
            <a:r>
              <a:rPr lang="ru-RU" sz="2400" b="1" i="1" dirty="0">
                <a:solidFill>
                  <a:prstClr val="black"/>
                </a:solidFill>
              </a:rPr>
              <a:t>е., </a:t>
            </a:r>
            <a:r>
              <a:rPr lang="ru-RU" sz="2400" i="1" dirty="0" err="1">
                <a:solidFill>
                  <a:prstClr val="black"/>
                </a:solidFill>
              </a:rPr>
              <a:t>тисячоліття</a:t>
            </a:r>
            <a:r>
              <a:rPr lang="ru-RU" sz="2400" i="1" dirty="0">
                <a:solidFill>
                  <a:prstClr val="black"/>
                </a:solidFill>
              </a:rPr>
              <a:t> — </a:t>
            </a:r>
            <a:r>
              <a:rPr lang="ru-RU" sz="2400" b="1" i="1" dirty="0">
                <a:solidFill>
                  <a:prstClr val="black"/>
                </a:solidFill>
              </a:rPr>
              <a:t>тис.,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століття</a:t>
            </a:r>
            <a:r>
              <a:rPr lang="ru-RU" sz="2400" i="1" dirty="0">
                <a:solidFill>
                  <a:prstClr val="black"/>
                </a:solidFill>
              </a:rPr>
              <a:t> — </a:t>
            </a:r>
            <a:r>
              <a:rPr lang="ru-RU" sz="2400" b="1" i="1" dirty="0">
                <a:solidFill>
                  <a:prstClr val="black"/>
                </a:solidFill>
              </a:rPr>
              <a:t>ст., </a:t>
            </a:r>
            <a:r>
              <a:rPr lang="ru-RU" sz="2400" i="1" dirty="0" err="1">
                <a:solidFill>
                  <a:prstClr val="black"/>
                </a:solidFill>
              </a:rPr>
              <a:t>рік</a:t>
            </a:r>
            <a:r>
              <a:rPr lang="ru-RU" sz="2400" i="1" dirty="0">
                <a:solidFill>
                  <a:prstClr val="black"/>
                </a:solidFill>
              </a:rPr>
              <a:t> —</a:t>
            </a:r>
            <a:r>
              <a:rPr lang="ru-RU" sz="2400" b="1" i="1" dirty="0">
                <a:solidFill>
                  <a:prstClr val="black"/>
                </a:solidFill>
              </a:rPr>
              <a:t> р.,</a:t>
            </a:r>
            <a:r>
              <a:rPr lang="ru-RU" sz="2400" i="1" dirty="0">
                <a:solidFill>
                  <a:prstClr val="black"/>
                </a:solidFill>
              </a:rPr>
              <a:t> роки — </a:t>
            </a:r>
            <a:r>
              <a:rPr lang="ru-RU" sz="2400" b="1" i="1" dirty="0" err="1">
                <a:solidFill>
                  <a:prstClr val="black"/>
                </a:solidFill>
              </a:rPr>
              <a:t>рр</a:t>
            </a:r>
            <a:r>
              <a:rPr lang="ru-RU" sz="2400" b="1" i="1" dirty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i="1" dirty="0" err="1">
                <a:solidFill>
                  <a:prstClr val="black"/>
                </a:solidFill>
              </a:rPr>
              <a:t>Значення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років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записують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арабськими</a:t>
            </a:r>
            <a:r>
              <a:rPr lang="ru-RU" sz="2400" i="1" dirty="0">
                <a:solidFill>
                  <a:prstClr val="black"/>
                </a:solidFill>
              </a:rPr>
              <a:t> цифрами: </a:t>
            </a:r>
            <a:r>
              <a:rPr lang="ru-RU" sz="2400" b="1" i="1" dirty="0">
                <a:solidFill>
                  <a:prstClr val="black"/>
                </a:solidFill>
              </a:rPr>
              <a:t>1991 р.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i="1" dirty="0" err="1">
                <a:solidFill>
                  <a:prstClr val="black"/>
                </a:solidFill>
              </a:rPr>
              <a:t>Значення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століть</a:t>
            </a:r>
            <a:r>
              <a:rPr lang="ru-RU" sz="2400" i="1" dirty="0">
                <a:solidFill>
                  <a:prstClr val="black"/>
                </a:solidFill>
              </a:rPr>
              <a:t> і </a:t>
            </a:r>
            <a:r>
              <a:rPr lang="ru-RU" sz="2400" i="1" dirty="0" err="1">
                <a:solidFill>
                  <a:prstClr val="black"/>
                </a:solidFill>
              </a:rPr>
              <a:t>тисячоліть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записують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римськими</a:t>
            </a:r>
            <a:r>
              <a:rPr lang="ru-RU" sz="2400" i="1" dirty="0">
                <a:solidFill>
                  <a:prstClr val="black"/>
                </a:solidFill>
              </a:rPr>
              <a:t> цифрами. Для </a:t>
            </a:r>
            <a:r>
              <a:rPr lang="ru-RU" sz="2400" i="1" dirty="0" err="1">
                <a:solidFill>
                  <a:prstClr val="black"/>
                </a:solidFill>
              </a:rPr>
              <a:t>цього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використовують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відповідність</a:t>
            </a: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prstClr val="black"/>
                </a:solidFill>
              </a:rPr>
              <a:t>арабських</a:t>
            </a:r>
            <a:r>
              <a:rPr lang="ru-RU" sz="2400" i="1" dirty="0">
                <a:solidFill>
                  <a:prstClr val="black"/>
                </a:solidFill>
              </a:rPr>
              <a:t> і </a:t>
            </a:r>
            <a:r>
              <a:rPr lang="ru-RU" sz="2400" i="1" dirty="0" err="1">
                <a:solidFill>
                  <a:prstClr val="black"/>
                </a:solidFill>
              </a:rPr>
              <a:t>римських</a:t>
            </a:r>
            <a:r>
              <a:rPr lang="ru-RU" sz="2400" i="1" dirty="0">
                <a:solidFill>
                  <a:prstClr val="black"/>
                </a:solidFill>
              </a:rPr>
              <a:t> чисел: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b="1" i="1" dirty="0">
                <a:solidFill>
                  <a:prstClr val="black"/>
                </a:solidFill>
              </a:rPr>
              <a:t>1 - І, 2 - </a:t>
            </a:r>
            <a:r>
              <a:rPr lang="en-US" sz="2400" b="1" i="1" dirty="0">
                <a:solidFill>
                  <a:prstClr val="black"/>
                </a:solidFill>
              </a:rPr>
              <a:t>II, 3 - III, 4 - IV, 5 - V, 6 - VI, 7 - VII, 8 - VIII, 9 - IX, 10 - </a:t>
            </a:r>
            <a:r>
              <a:rPr lang="ru-RU" sz="2400" b="1" i="1" dirty="0">
                <a:solidFill>
                  <a:prstClr val="black"/>
                </a:solidFill>
              </a:rPr>
              <a:t>Х, 11 - </a:t>
            </a:r>
            <a:r>
              <a:rPr lang="en-US" sz="2400" b="1" i="1" dirty="0">
                <a:solidFill>
                  <a:prstClr val="black"/>
                </a:solidFill>
              </a:rPr>
              <a:t>XI, 12 - XII, 13 - XIII, 14 - XIV, 15 - XV, 16 - XVI, 17 - XVII, 18 - XVIII, 19 - XIX, 20 - XX, 21 - XXI.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Picture 4" descr="Серпантин идей - Сценарий игровой программы для детей &quot;Подарок для Радуги&quot;  // Сценарий игровой программы с развлечениями и творческими заданиями на  тему цветных карандаш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2" y="1742349"/>
            <a:ext cx="2628765" cy="35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prstClr val="white"/>
                </a:solidFill>
              </a:rPr>
              <a:t>Робота з підручником</a:t>
            </a:r>
            <a:endParaRPr lang="uk-UA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60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14" y="1058342"/>
            <a:ext cx="890039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953" y="1172308"/>
            <a:ext cx="63656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err="1">
                <a:solidFill>
                  <a:prstClr val="black"/>
                </a:solidFill>
              </a:rPr>
              <a:t>Назва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римських</a:t>
            </a:r>
            <a:r>
              <a:rPr lang="ru-RU" b="1" i="1" dirty="0">
                <a:solidFill>
                  <a:prstClr val="black"/>
                </a:solidFill>
              </a:rPr>
              <a:t> цифр походить </a:t>
            </a:r>
            <a:r>
              <a:rPr lang="ru-RU" b="1" i="1" dirty="0" err="1">
                <a:solidFill>
                  <a:prstClr val="black"/>
                </a:solidFill>
              </a:rPr>
              <a:t>від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назви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міста</a:t>
            </a:r>
            <a:r>
              <a:rPr lang="ru-RU" b="1" i="1" dirty="0">
                <a:solidFill>
                  <a:prstClr val="black"/>
                </a:solidFill>
              </a:rPr>
              <a:t> Рима, </a:t>
            </a:r>
            <a:r>
              <a:rPr lang="ru-RU" b="1" i="1" dirty="0" err="1">
                <a:solidFill>
                  <a:prstClr val="black"/>
                </a:solidFill>
              </a:rPr>
              <a:t>жителі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якого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винайшли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римські</a:t>
            </a:r>
            <a:r>
              <a:rPr lang="ru-RU" b="1" i="1" dirty="0">
                <a:solidFill>
                  <a:prstClr val="black"/>
                </a:solidFill>
              </a:rPr>
              <a:t> числа.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 err="1">
                <a:solidFill>
                  <a:prstClr val="black"/>
                </a:solidFill>
              </a:rPr>
              <a:t>Пізнавально</a:t>
            </a:r>
            <a:r>
              <a:rPr lang="ru-RU" b="1" dirty="0">
                <a:solidFill>
                  <a:prstClr val="black"/>
                </a:solidFill>
              </a:rPr>
              <a:t> й </a:t>
            </a:r>
            <a:r>
              <a:rPr lang="ru-RU" b="1" dirty="0" err="1">
                <a:solidFill>
                  <a:prstClr val="black"/>
                </a:solidFill>
              </a:rPr>
              <a:t>цікаво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b="1" i="1" dirty="0">
                <a:solidFill>
                  <a:prstClr val="black"/>
                </a:solidFill>
              </a:rPr>
              <a:t>З </a:t>
            </a:r>
            <a:r>
              <a:rPr lang="ru-RU" b="1" i="1" dirty="0" err="1">
                <a:solidFill>
                  <a:prstClr val="black"/>
                </a:solidFill>
              </a:rPr>
              <a:t>історії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арабських</a:t>
            </a:r>
            <a:r>
              <a:rPr lang="ru-RU" b="1" i="1" dirty="0">
                <a:solidFill>
                  <a:prstClr val="black"/>
                </a:solidFill>
              </a:rPr>
              <a:t> цифр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i="1" dirty="0" err="1">
                <a:solidFill>
                  <a:prstClr val="black"/>
                </a:solidFill>
              </a:rPr>
              <a:t>Дізнайтеся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історію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виникнення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арабських</a:t>
            </a:r>
            <a:r>
              <a:rPr lang="ru-RU" i="1" dirty="0">
                <a:solidFill>
                  <a:prstClr val="black"/>
                </a:solidFill>
              </a:rPr>
              <a:t> цифр і </a:t>
            </a:r>
            <a:r>
              <a:rPr lang="ru-RU" i="1" dirty="0" err="1">
                <a:solidFill>
                  <a:prstClr val="black"/>
                </a:solidFill>
              </a:rPr>
              <a:t>допоможіть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історикам</a:t>
            </a:r>
            <a:r>
              <a:rPr lang="ru-RU" i="1" dirty="0">
                <a:solidFill>
                  <a:prstClr val="black"/>
                </a:solidFill>
              </a:rPr>
              <a:t> правильно </a:t>
            </a:r>
            <a:r>
              <a:rPr lang="ru-RU" i="1" dirty="0" err="1">
                <a:solidFill>
                  <a:prstClr val="black"/>
                </a:solidFill>
              </a:rPr>
              <a:t>записати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історичні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дати</a:t>
            </a:r>
            <a:r>
              <a:rPr lang="ru-RU" i="1" dirty="0">
                <a:solidFill>
                  <a:prstClr val="black"/>
                </a:solidFill>
              </a:rPr>
              <a:t> (</a:t>
            </a:r>
            <a:r>
              <a:rPr lang="ru-RU" i="1" dirty="0" err="1">
                <a:solidFill>
                  <a:prstClr val="black"/>
                </a:solidFill>
              </a:rPr>
              <a:t>працюйте</a:t>
            </a:r>
            <a:r>
              <a:rPr lang="ru-RU" i="1" dirty="0">
                <a:solidFill>
                  <a:prstClr val="black"/>
                </a:solidFill>
              </a:rPr>
              <a:t> в </a:t>
            </a:r>
            <a:r>
              <a:rPr lang="ru-RU" i="1" dirty="0" err="1">
                <a:solidFill>
                  <a:prstClr val="black"/>
                </a:solidFill>
              </a:rPr>
              <a:t>зошитах</a:t>
            </a:r>
            <a:r>
              <a:rPr lang="ru-RU" i="1" dirty="0">
                <a:solidFill>
                  <a:prstClr val="black"/>
                </a:solidFill>
              </a:rPr>
              <a:t>).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i="1" dirty="0" err="1">
                <a:solidFill>
                  <a:prstClr val="black"/>
                </a:solidFill>
              </a:rPr>
              <a:t>Араби</a:t>
            </a:r>
            <a:r>
              <a:rPr lang="ru-RU" i="1" dirty="0">
                <a:solidFill>
                  <a:prstClr val="black"/>
                </a:solidFill>
              </a:rPr>
              <a:t> — народи, </a:t>
            </a:r>
            <a:r>
              <a:rPr lang="ru-RU" i="1" dirty="0" err="1">
                <a:solidFill>
                  <a:prstClr val="black"/>
                </a:solidFill>
              </a:rPr>
              <a:t>що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здавна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живуть</a:t>
            </a:r>
            <a:r>
              <a:rPr lang="ru-RU" i="1" dirty="0">
                <a:solidFill>
                  <a:prstClr val="black"/>
                </a:solidFill>
              </a:rPr>
              <a:t> на </a:t>
            </a:r>
            <a:r>
              <a:rPr lang="ru-RU" i="1" dirty="0" err="1">
                <a:solidFill>
                  <a:prstClr val="black"/>
                </a:solidFill>
              </a:rPr>
              <a:t>півночі</a:t>
            </a:r>
            <a:r>
              <a:rPr lang="ru-RU" i="1" dirty="0">
                <a:solidFill>
                  <a:prstClr val="black"/>
                </a:solidFill>
              </a:rPr>
              <a:t> Африки й </a:t>
            </a:r>
            <a:r>
              <a:rPr lang="ru-RU" i="1" dirty="0" err="1">
                <a:solidFill>
                  <a:prstClr val="black"/>
                </a:solidFill>
              </a:rPr>
              <a:t>заході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Азії</a:t>
            </a:r>
            <a:r>
              <a:rPr lang="ru-RU" i="1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Ви, напевно, </a:t>
            </a:r>
            <a:r>
              <a:rPr lang="ru-RU" dirty="0" err="1">
                <a:solidFill>
                  <a:prstClr val="black"/>
                </a:solidFill>
              </a:rPr>
              <a:t>чули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звичні</a:t>
            </a:r>
            <a:r>
              <a:rPr lang="ru-RU" dirty="0">
                <a:solidFill>
                  <a:prstClr val="black"/>
                </a:solidFill>
              </a:rPr>
              <a:t> нам </a:t>
            </a:r>
            <a:r>
              <a:rPr lang="ru-RU" dirty="0" err="1">
                <a:solidFill>
                  <a:prstClr val="black"/>
                </a:solidFill>
              </a:rPr>
              <a:t>цифри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0 1 2 3 4 5 6 7 8 9</a:t>
            </a:r>
            <a:r>
              <a:rPr lang="ru-RU" dirty="0">
                <a:solidFill>
                  <a:prstClr val="black"/>
                </a:solidFill>
              </a:rPr>
              <a:t> часто </a:t>
            </a:r>
            <a:r>
              <a:rPr lang="ru-RU" dirty="0" err="1">
                <a:solidFill>
                  <a:prstClr val="black"/>
                </a:solidFill>
              </a:rPr>
              <a:t>називають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арабськими</a:t>
            </a:r>
            <a:r>
              <a:rPr lang="ru-RU" dirty="0">
                <a:solidFill>
                  <a:prstClr val="black"/>
                </a:solidFill>
              </a:rPr>
              <a:t>? </a:t>
            </a:r>
            <a:r>
              <a:rPr lang="ru-RU" dirty="0" err="1">
                <a:solidFill>
                  <a:prstClr val="black"/>
                </a:solidFill>
              </a:rPr>
              <a:t>Ця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назва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пов’язана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тим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європейці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дізналися</a:t>
            </a:r>
            <a:r>
              <a:rPr lang="ru-RU" dirty="0">
                <a:solidFill>
                  <a:prstClr val="black"/>
                </a:solidFill>
              </a:rPr>
              <a:t> про них </a:t>
            </a:r>
            <a:r>
              <a:rPr lang="ru-RU" dirty="0" err="1">
                <a:solidFill>
                  <a:prstClr val="black"/>
                </a:solidFill>
              </a:rPr>
              <a:t>від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арабів</a:t>
            </a:r>
            <a:r>
              <a:rPr lang="ru-RU" dirty="0">
                <a:solidFill>
                  <a:prstClr val="black"/>
                </a:solidFill>
              </a:rPr>
              <a:t>. Великим популяризатором </a:t>
            </a:r>
            <a:r>
              <a:rPr lang="ru-RU" dirty="0" err="1">
                <a:solidFill>
                  <a:prstClr val="black"/>
                </a:solidFill>
              </a:rPr>
              <a:t>цих</a:t>
            </a:r>
            <a:r>
              <a:rPr lang="ru-RU" dirty="0">
                <a:solidFill>
                  <a:prstClr val="black"/>
                </a:solidFill>
              </a:rPr>
              <a:t> цифр </a:t>
            </a:r>
            <a:r>
              <a:rPr lang="ru-RU" dirty="0" err="1">
                <a:solidFill>
                  <a:prstClr val="black"/>
                </a:solidFill>
              </a:rPr>
              <a:t>був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видатний</a:t>
            </a:r>
            <a:r>
              <a:rPr lang="ru-RU" dirty="0">
                <a:solidFill>
                  <a:prstClr val="black"/>
                </a:solidFill>
              </a:rPr>
              <a:t> учений Аль-</a:t>
            </a:r>
            <a:r>
              <a:rPr lang="ru-RU" dirty="0" err="1">
                <a:solidFill>
                  <a:prstClr val="black"/>
                </a:solidFill>
              </a:rPr>
              <a:t>Хорезмі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який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використав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їх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вісімсот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двадцять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п’ятому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році</a:t>
            </a:r>
            <a:r>
              <a:rPr lang="ru-RU" dirty="0">
                <a:solidFill>
                  <a:prstClr val="black"/>
                </a:solidFill>
              </a:rPr>
              <a:t> (____) у </a:t>
            </a:r>
            <a:r>
              <a:rPr lang="ru-RU" dirty="0" err="1">
                <a:solidFill>
                  <a:prstClr val="black"/>
                </a:solidFill>
              </a:rPr>
              <a:t>книзі</a:t>
            </a:r>
            <a:r>
              <a:rPr lang="ru-RU" dirty="0">
                <a:solidFill>
                  <a:prstClr val="black"/>
                </a:solidFill>
              </a:rPr>
              <a:t> «Про </a:t>
            </a:r>
            <a:r>
              <a:rPr lang="ru-RU" dirty="0" err="1">
                <a:solidFill>
                  <a:prstClr val="black"/>
                </a:solidFill>
              </a:rPr>
              <a:t>лічбу</a:t>
            </a:r>
            <a:r>
              <a:rPr lang="ru-RU" dirty="0">
                <a:solidFill>
                  <a:prstClr val="black"/>
                </a:solidFill>
              </a:rPr>
              <a:t> з цифрами </a:t>
            </a:r>
            <a:r>
              <a:rPr lang="ru-RU" dirty="0" err="1">
                <a:solidFill>
                  <a:prstClr val="black"/>
                </a:solidFill>
              </a:rPr>
              <a:t>гінді</a:t>
            </a:r>
            <a:r>
              <a:rPr lang="ru-RU" dirty="0">
                <a:solidFill>
                  <a:prstClr val="black"/>
                </a:solidFill>
              </a:rPr>
              <a:t>». Чим </a:t>
            </a:r>
            <a:r>
              <a:rPr lang="ru-RU" dirty="0" err="1">
                <a:solidFill>
                  <a:prstClr val="black"/>
                </a:solidFill>
              </a:rPr>
              <a:t>ці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цифри</a:t>
            </a:r>
            <a:r>
              <a:rPr lang="ru-RU" dirty="0">
                <a:solidFill>
                  <a:prstClr val="black"/>
                </a:solidFill>
              </a:rPr>
              <a:t> так </a:t>
            </a:r>
            <a:r>
              <a:rPr lang="ru-RU" dirty="0" err="1">
                <a:solidFill>
                  <a:prstClr val="black"/>
                </a:solidFill>
              </a:rPr>
              <a:t>сподобалися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вченим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6150" name="Picture 6" descr="Способи упорядкування історичного часу - Вступ до історії України та  громадянської освіти. 5 клас. Щуп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83" y="1172308"/>
            <a:ext cx="5932488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5" y="508962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Вивчення нового матеріалу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462" y="1028343"/>
            <a:ext cx="71393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ЯК ВИЗНАЧИТИ НОМЕР СТОЛІТТЯ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цифра,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числового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.</a:t>
            </a:r>
          </a:p>
          <a:p>
            <a:r>
              <a:rPr lang="ru-RU" dirty="0"/>
              <a:t>Тут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просте</a:t>
            </a:r>
            <a:r>
              <a:rPr lang="ru-RU" dirty="0"/>
              <a:t>, але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правило:</a:t>
            </a:r>
          </a:p>
          <a:p>
            <a:r>
              <a:rPr lang="en-US" b="1" dirty="0">
                <a:solidFill>
                  <a:srgbClr val="FF0000"/>
                </a:solidFill>
              </a:rPr>
              <a:t>Ba</a:t>
            </a:r>
            <a:r>
              <a:rPr lang="ru-RU" b="1" dirty="0" err="1">
                <a:solidFill>
                  <a:srgbClr val="FF0000"/>
                </a:solidFill>
              </a:rPr>
              <a:t>рт</a:t>
            </a:r>
            <a:r>
              <a:rPr lang="en-US" b="1" dirty="0">
                <a:solidFill>
                  <a:srgbClr val="FF0000"/>
                </a:solidFill>
              </a:rPr>
              <a:t>o </a:t>
            </a:r>
            <a:r>
              <a:rPr lang="ru-RU" b="1" dirty="0" err="1">
                <a:solidFill>
                  <a:srgbClr val="FF0000"/>
                </a:solidFill>
              </a:rPr>
              <a:t>запам'ятати</a:t>
            </a:r>
            <a:r>
              <a:rPr lang="ru-RU" b="1" dirty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У </a:t>
            </a:r>
            <a:r>
              <a:rPr lang="ru-RU" i="1" dirty="0" err="1">
                <a:solidFill>
                  <a:srgbClr val="FF0000"/>
                </a:solidFill>
              </a:rPr>
              <a:t>сучасному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літочисленні</a:t>
            </a:r>
            <a:r>
              <a:rPr lang="ru-RU" i="1" dirty="0">
                <a:solidFill>
                  <a:srgbClr val="FF0000"/>
                </a:solidFill>
              </a:rPr>
              <a:t> початком </a:t>
            </a:r>
            <a:r>
              <a:rPr lang="ru-RU" i="1" dirty="0" err="1">
                <a:solidFill>
                  <a:srgbClr val="FF0000"/>
                </a:solidFill>
              </a:rPr>
              <a:t>століття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вважається</a:t>
            </a:r>
            <a:r>
              <a:rPr lang="ru-RU" i="1" dirty="0">
                <a:solidFill>
                  <a:srgbClr val="FF0000"/>
                </a:solidFill>
              </a:rPr>
              <a:t> «перший» </a:t>
            </a:r>
            <a:r>
              <a:rPr lang="ru-RU" i="1" dirty="0" err="1">
                <a:solidFill>
                  <a:srgbClr val="FF0000"/>
                </a:solidFill>
              </a:rPr>
              <a:t>рік</a:t>
            </a:r>
            <a:r>
              <a:rPr lang="ru-RU" i="1" dirty="0">
                <a:solidFill>
                  <a:srgbClr val="FF0000"/>
                </a:solidFill>
              </a:rPr>
              <a:t>, а </a:t>
            </a:r>
            <a:r>
              <a:rPr lang="ru-RU" i="1" dirty="0" err="1">
                <a:solidFill>
                  <a:srgbClr val="FF0000"/>
                </a:solidFill>
              </a:rPr>
              <a:t>кінцем</a:t>
            </a:r>
            <a:r>
              <a:rPr lang="ru-RU" i="1" dirty="0">
                <a:solidFill>
                  <a:srgbClr val="FF0000"/>
                </a:solidFill>
              </a:rPr>
              <a:t> — «</a:t>
            </a:r>
            <a:r>
              <a:rPr lang="ru-RU" i="1" dirty="0" err="1">
                <a:solidFill>
                  <a:srgbClr val="FF0000"/>
                </a:solidFill>
              </a:rPr>
              <a:t>сотий</a:t>
            </a:r>
            <a:r>
              <a:rPr lang="ru-RU" i="1" dirty="0">
                <a:solidFill>
                  <a:srgbClr val="FF0000"/>
                </a:solidFill>
              </a:rPr>
              <a:t>» </a:t>
            </a:r>
            <a:r>
              <a:rPr lang="ru-RU" i="1" dirty="0" err="1">
                <a:solidFill>
                  <a:srgbClr val="FF0000"/>
                </a:solidFill>
              </a:rPr>
              <a:t>рік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  <a:r>
              <a:rPr lang="ru-RU" i="1" dirty="0" err="1">
                <a:solidFill>
                  <a:srgbClr val="FF0000"/>
                </a:solidFill>
              </a:rPr>
              <a:t>Він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кратний</a:t>
            </a:r>
            <a:r>
              <a:rPr lang="ru-RU" i="1" dirty="0">
                <a:solidFill>
                  <a:srgbClr val="FF0000"/>
                </a:solidFill>
              </a:rPr>
              <a:t> (</a:t>
            </a:r>
            <a:r>
              <a:rPr lang="ru-RU" i="1" dirty="0" err="1">
                <a:solidFill>
                  <a:srgbClr val="FF0000"/>
                </a:solidFill>
              </a:rPr>
              <a:t>тобто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ділиться</a:t>
            </a:r>
            <a:r>
              <a:rPr lang="ru-RU" i="1" dirty="0">
                <a:solidFill>
                  <a:srgbClr val="FF0000"/>
                </a:solidFill>
              </a:rPr>
              <a:t>) 100.</a:t>
            </a:r>
            <a:r>
              <a:rPr lang="ru-RU" i="1" dirty="0"/>
              <a:t> </a:t>
            </a:r>
            <a:r>
              <a:rPr lang="ru-RU" i="1" dirty="0" err="1"/>
              <a:t>Наприклад</a:t>
            </a:r>
            <a:r>
              <a:rPr lang="ru-RU" i="1" dirty="0"/>
              <a:t>, </a:t>
            </a:r>
            <a:r>
              <a:rPr lang="ru-RU" i="1" dirty="0" err="1"/>
              <a:t>дев’ятнадцяте</a:t>
            </a:r>
            <a:r>
              <a:rPr lang="ru-RU" i="1" dirty="0"/>
              <a:t> </a:t>
            </a:r>
            <a:r>
              <a:rPr lang="ru-RU" i="1" dirty="0" err="1"/>
              <a:t>століття</a:t>
            </a:r>
            <a:r>
              <a:rPr lang="ru-RU" i="1" dirty="0"/>
              <a:t> (</a:t>
            </a:r>
            <a:r>
              <a:rPr lang="en-US" i="1" dirty="0"/>
              <a:t>XIX </a:t>
            </a:r>
            <a:r>
              <a:rPr lang="ru-RU" i="1" dirty="0"/>
              <a:t>ст.) </a:t>
            </a:r>
            <a:r>
              <a:rPr lang="ru-RU" i="1" dirty="0" err="1"/>
              <a:t>почалося</a:t>
            </a:r>
            <a:r>
              <a:rPr lang="ru-RU" i="1" dirty="0"/>
              <a:t> у 1801 р., а </a:t>
            </a:r>
            <a:r>
              <a:rPr lang="ru-RU" i="1" dirty="0" err="1"/>
              <a:t>закінчилося</a:t>
            </a:r>
            <a:r>
              <a:rPr lang="ru-RU" i="1" dirty="0"/>
              <a:t> у 1900 р.</a:t>
            </a:r>
            <a:endParaRPr lang="ru-RU" dirty="0"/>
          </a:p>
          <a:p>
            <a:r>
              <a:rPr lang="ru-RU" i="1" dirty="0" err="1"/>
              <a:t>Щоб</a:t>
            </a:r>
            <a:r>
              <a:rPr lang="ru-RU" i="1" dirty="0"/>
              <a:t> правильно </a:t>
            </a:r>
            <a:r>
              <a:rPr lang="ru-RU" i="1" dirty="0" err="1"/>
              <a:t>визначити</a:t>
            </a:r>
            <a:r>
              <a:rPr lang="ru-RU" i="1" dirty="0"/>
              <a:t> </a:t>
            </a:r>
            <a:r>
              <a:rPr lang="ru-RU" i="1" dirty="0" err="1"/>
              <a:t>століття</a:t>
            </a:r>
            <a:r>
              <a:rPr lang="ru-RU" i="1" dirty="0"/>
              <a:t>, </a:t>
            </a:r>
            <a:r>
              <a:rPr lang="ru-RU" i="1" dirty="0" err="1"/>
              <a:t>потрібно</a:t>
            </a:r>
            <a:r>
              <a:rPr lang="ru-RU" i="1" dirty="0"/>
              <a:t> до числа,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позначає</a:t>
            </a:r>
            <a:r>
              <a:rPr lang="ru-RU" i="1" dirty="0"/>
              <a:t> </a:t>
            </a:r>
            <a:r>
              <a:rPr lang="ru-RU" i="1" dirty="0" err="1"/>
              <a:t>сотні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, </a:t>
            </a:r>
            <a:r>
              <a:rPr lang="ru-RU" i="1" dirty="0" err="1"/>
              <a:t>додати</a:t>
            </a:r>
            <a:r>
              <a:rPr lang="ru-RU" i="1" dirty="0"/>
              <a:t> 1</a:t>
            </a:r>
            <a:endParaRPr lang="ru-RU" dirty="0"/>
          </a:p>
          <a:p>
            <a:r>
              <a:rPr lang="ru-RU" b="1" i="1" dirty="0" err="1"/>
              <a:t>Увага</a:t>
            </a:r>
            <a:r>
              <a:rPr lang="ru-RU" b="1" i="1" dirty="0"/>
              <a:t>!</a:t>
            </a:r>
            <a:r>
              <a:rPr lang="ru-RU" i="1" dirty="0"/>
              <a:t> </a:t>
            </a:r>
            <a:r>
              <a:rPr lang="ru-RU" i="1" dirty="0" err="1"/>
              <a:t>Останній</a:t>
            </a:r>
            <a:r>
              <a:rPr lang="ru-RU" i="1" dirty="0"/>
              <a:t> </a:t>
            </a:r>
            <a:r>
              <a:rPr lang="ru-RU" i="1" dirty="0" err="1"/>
              <a:t>рік</a:t>
            </a:r>
            <a:r>
              <a:rPr lang="ru-RU" i="1" dirty="0"/>
              <a:t> </a:t>
            </a:r>
            <a:r>
              <a:rPr lang="ru-RU" i="1" dirty="0" err="1"/>
              <a:t>століття</a:t>
            </a:r>
            <a:r>
              <a:rPr lang="ru-RU" i="1" dirty="0"/>
              <a:t> у цифровому </a:t>
            </a:r>
            <a:r>
              <a:rPr lang="ru-RU" i="1" dirty="0" err="1"/>
              <a:t>виразі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містить</a:t>
            </a:r>
            <a:r>
              <a:rPr lang="ru-RU" i="1" dirty="0"/>
              <a:t> номер </a:t>
            </a:r>
            <a:r>
              <a:rPr lang="ru-RU" i="1" dirty="0" err="1"/>
              <a:t>століття</a:t>
            </a:r>
            <a:r>
              <a:rPr lang="ru-RU" i="1" dirty="0"/>
              <a:t>, тому на </a:t>
            </a:r>
            <a:r>
              <a:rPr lang="ru-RU" i="1" dirty="0" err="1"/>
              <a:t>нього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правило не </a:t>
            </a:r>
            <a:r>
              <a:rPr lang="ru-RU" i="1" dirty="0" err="1"/>
              <a:t>поширюється</a:t>
            </a:r>
            <a:r>
              <a:rPr lang="ru-RU" i="1" dirty="0"/>
              <a:t>. </a:t>
            </a:r>
            <a:r>
              <a:rPr lang="ru-RU" i="1" dirty="0" err="1"/>
              <a:t>Наприклад</a:t>
            </a:r>
            <a:r>
              <a:rPr lang="ru-RU" i="1" dirty="0"/>
              <a:t>, 1900 </a:t>
            </a:r>
            <a:r>
              <a:rPr lang="ru-RU" i="1" dirty="0" err="1"/>
              <a:t>рік</a:t>
            </a:r>
            <a:r>
              <a:rPr lang="ru-RU" i="1" dirty="0"/>
              <a:t> є </a:t>
            </a:r>
            <a:r>
              <a:rPr lang="ru-RU" i="1" dirty="0" err="1"/>
              <a:t>останнім</a:t>
            </a:r>
            <a:r>
              <a:rPr lang="ru-RU" i="1" dirty="0"/>
              <a:t> роком </a:t>
            </a:r>
            <a:r>
              <a:rPr lang="en-US" i="1" dirty="0"/>
              <a:t>XIX </a:t>
            </a:r>
            <a:r>
              <a:rPr lang="ru-RU" i="1" dirty="0"/>
              <a:t>ст.</a:t>
            </a:r>
            <a:endParaRPr lang="ru-RU" dirty="0"/>
          </a:p>
        </p:txBody>
      </p:sp>
      <p:pic>
        <p:nvPicPr>
          <p:cNvPr id="1028" name="Picture 4" descr="Вступ до історії України Історико-культурні епохи | Тест з історії України 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5" y="1434390"/>
            <a:ext cx="3414630" cy="36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9" y="292808"/>
            <a:ext cx="7996635" cy="59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Робота з підручником. Практичне завдання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61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</a:rPr>
              <a:t>Діємо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chemeClr val="tx1"/>
                </a:solidFill>
              </a:rPr>
              <a:t>практичні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завдання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1. </a:t>
            </a:r>
            <a:r>
              <a:rPr lang="ru-RU" sz="2400" i="1" dirty="0" err="1">
                <a:solidFill>
                  <a:schemeClr val="tx1"/>
                </a:solidFill>
              </a:rPr>
              <a:t>Уважно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розгляньте</a:t>
            </a:r>
            <a:r>
              <a:rPr lang="ru-RU" sz="2400" i="1" dirty="0">
                <a:solidFill>
                  <a:schemeClr val="tx1"/>
                </a:solidFill>
              </a:rPr>
              <a:t> схему й </a:t>
            </a:r>
            <a:r>
              <a:rPr lang="ru-RU" sz="2400" i="1" dirty="0" err="1">
                <a:solidFill>
                  <a:schemeClr val="tx1"/>
                </a:solidFill>
              </a:rPr>
              <a:t>виконайте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хронологічне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перетворення</a:t>
            </a:r>
            <a:r>
              <a:rPr lang="ru-RU" sz="2400" i="1" dirty="0">
                <a:solidFill>
                  <a:schemeClr val="tx1"/>
                </a:solidFill>
              </a:rPr>
              <a:t> — </a:t>
            </a:r>
            <a:r>
              <a:rPr lang="ru-RU" sz="2400" i="1" dirty="0" err="1">
                <a:solidFill>
                  <a:schemeClr val="tx1"/>
                </a:solidFill>
              </a:rPr>
              <a:t>доповніть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наведені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схемі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приклади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необхідними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розрахунками</a:t>
            </a:r>
            <a:r>
              <a:rPr lang="ru-RU" sz="2400" i="1" dirty="0">
                <a:solidFill>
                  <a:schemeClr val="tx1"/>
                </a:solidFill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</a:rPr>
              <a:t>з’ясуйте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номери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століть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запропонованих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схемі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історичних</a:t>
            </a:r>
            <a:r>
              <a:rPr lang="ru-RU" sz="2400" i="1" dirty="0">
                <a:solidFill>
                  <a:schemeClr val="tx1"/>
                </a:solidFill>
              </a:rPr>
              <a:t> дат.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>
                <a:solidFill>
                  <a:schemeClr val="tx1"/>
                </a:solidFill>
              </a:rPr>
              <a:t>2. </a:t>
            </a:r>
            <a:r>
              <a:rPr lang="ru-RU" sz="2400" i="1" dirty="0" err="1">
                <a:solidFill>
                  <a:schemeClr val="tx1"/>
                </a:solidFill>
              </a:rPr>
              <a:t>Дізнайтеся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допомогою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додаткових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дати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історичних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подій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визначте</a:t>
            </a:r>
            <a:r>
              <a:rPr lang="ru-RU" sz="2400" i="1" dirty="0">
                <a:solidFill>
                  <a:schemeClr val="tx1"/>
                </a:solidFill>
              </a:rPr>
              <a:t>, у </a:t>
            </a:r>
            <a:r>
              <a:rPr lang="ru-RU" sz="2400" i="1" dirty="0" err="1">
                <a:solidFill>
                  <a:schemeClr val="tx1"/>
                </a:solidFill>
              </a:rPr>
              <a:t>якому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столітті</a:t>
            </a:r>
            <a:r>
              <a:rPr lang="ru-RU" sz="2400" i="1" dirty="0">
                <a:solidFill>
                  <a:schemeClr val="tx1"/>
                </a:solidFill>
              </a:rPr>
              <a:t> вони </a:t>
            </a:r>
            <a:r>
              <a:rPr lang="ru-RU" sz="2400" i="1" dirty="0" err="1">
                <a:solidFill>
                  <a:schemeClr val="tx1"/>
                </a:solidFill>
              </a:rPr>
              <a:t>відбулися</a:t>
            </a:r>
            <a:r>
              <a:rPr lang="ru-RU" sz="2400" i="1" dirty="0">
                <a:solidFill>
                  <a:schemeClr val="tx1"/>
                </a:solidFill>
              </a:rPr>
              <a:t>: а) </a:t>
            </a:r>
            <a:r>
              <a:rPr lang="ru-RU" sz="2400" i="1" dirty="0" err="1">
                <a:solidFill>
                  <a:schemeClr val="tx1"/>
                </a:solidFill>
              </a:rPr>
              <a:t>хрещення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Русі</a:t>
            </a:r>
            <a:r>
              <a:rPr lang="ru-RU" sz="2400" i="1" dirty="0">
                <a:solidFill>
                  <a:schemeClr val="tx1"/>
                </a:solidFill>
              </a:rPr>
              <a:t>, б) </a:t>
            </a:r>
            <a:r>
              <a:rPr lang="ru-RU" sz="2400" i="1" dirty="0" err="1">
                <a:solidFill>
                  <a:schemeClr val="tx1"/>
                </a:solidFill>
              </a:rPr>
              <a:t>конституція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Пилипа</a:t>
            </a:r>
            <a:r>
              <a:rPr lang="ru-RU" sz="2400" i="1" dirty="0">
                <a:solidFill>
                  <a:schemeClr val="tx1"/>
                </a:solidFill>
              </a:rPr>
              <a:t> Орлика, в) </a:t>
            </a:r>
            <a:r>
              <a:rPr lang="ru-RU" sz="2400" i="1" dirty="0" err="1">
                <a:solidFill>
                  <a:schemeClr val="tx1"/>
                </a:solidFill>
              </a:rPr>
              <a:t>проголошення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незалежності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України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err="1">
                <a:solidFill>
                  <a:schemeClr val="tx1"/>
                </a:solidFill>
              </a:rPr>
              <a:t>Відповідь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запишіть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зразком</a:t>
            </a:r>
            <a:r>
              <a:rPr lang="ru-RU" sz="2400" i="1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err="1">
                <a:solidFill>
                  <a:schemeClr val="tx1"/>
                </a:solidFill>
              </a:rPr>
              <a:t>Хрещення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Русі</a:t>
            </a:r>
            <a:r>
              <a:rPr lang="ru-RU" sz="2400" i="1" dirty="0">
                <a:solidFill>
                  <a:schemeClr val="tx1"/>
                </a:solidFill>
              </a:rPr>
              <a:t>: 988 р. — </a:t>
            </a:r>
            <a:r>
              <a:rPr lang="en-US" sz="2400" i="1" dirty="0">
                <a:solidFill>
                  <a:schemeClr val="tx1"/>
                </a:solidFill>
              </a:rPr>
              <a:t>X </a:t>
            </a:r>
            <a:r>
              <a:rPr lang="ru-RU" sz="2400" i="1" dirty="0">
                <a:solidFill>
                  <a:schemeClr val="tx1"/>
                </a:solidFill>
              </a:rPr>
              <a:t>ст.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2" name="Picture 4" descr="Серпантин идей - Сценарий игровой программы для детей &quot;Подарок для Радуги&quot;  // Сценарий игровой программы с развлечениями и творческими заданиями на  тему цветных карандаш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2" y="1742349"/>
            <a:ext cx="2628765" cy="35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13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15.10.2022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7" y="494549"/>
            <a:ext cx="8732067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Робота з підручником. Практичне завдання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prstClr val="white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prstClr val="white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prstClr val="white"/>
                </a:solidFill>
              </a:rPr>
              <a:t>61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3480183" y="1223191"/>
            <a:ext cx="8393372" cy="5245848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i="1" dirty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i="1" dirty="0" err="1" smtClean="0">
                <a:solidFill>
                  <a:schemeClr val="tx1"/>
                </a:solidFill>
              </a:rPr>
              <a:t>Дізнайтеся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за </a:t>
            </a:r>
            <a:r>
              <a:rPr lang="ru-RU" sz="2400" i="1" dirty="0" err="1">
                <a:solidFill>
                  <a:schemeClr val="tx1"/>
                </a:solidFill>
              </a:rPr>
              <a:t>допомогою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додаткових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дати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історичних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подій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визначте</a:t>
            </a:r>
            <a:r>
              <a:rPr lang="ru-RU" sz="2400" i="1" dirty="0">
                <a:solidFill>
                  <a:schemeClr val="tx1"/>
                </a:solidFill>
              </a:rPr>
              <a:t>, у </a:t>
            </a:r>
            <a:r>
              <a:rPr lang="ru-RU" sz="2400" i="1" dirty="0" err="1">
                <a:solidFill>
                  <a:schemeClr val="tx1"/>
                </a:solidFill>
              </a:rPr>
              <a:t>якому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столітті</a:t>
            </a:r>
            <a:r>
              <a:rPr lang="ru-RU" sz="2400" i="1" dirty="0">
                <a:solidFill>
                  <a:schemeClr val="tx1"/>
                </a:solidFill>
              </a:rPr>
              <a:t> вони </a:t>
            </a:r>
            <a:r>
              <a:rPr lang="ru-RU" sz="2400" i="1" dirty="0" err="1">
                <a:solidFill>
                  <a:schemeClr val="tx1"/>
                </a:solidFill>
              </a:rPr>
              <a:t>відбулися</a:t>
            </a:r>
            <a:r>
              <a:rPr lang="ru-RU" sz="2400" i="1" dirty="0">
                <a:solidFill>
                  <a:schemeClr val="tx1"/>
                </a:solidFill>
              </a:rPr>
              <a:t>: а) </a:t>
            </a:r>
            <a:r>
              <a:rPr lang="ru-RU" sz="2400" i="1" dirty="0" err="1">
                <a:solidFill>
                  <a:schemeClr val="tx1"/>
                </a:solidFill>
              </a:rPr>
              <a:t>хрещення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Русі</a:t>
            </a:r>
            <a:r>
              <a:rPr lang="ru-RU" sz="2400" i="1" dirty="0">
                <a:solidFill>
                  <a:schemeClr val="tx1"/>
                </a:solidFill>
              </a:rPr>
              <a:t>, б) </a:t>
            </a:r>
            <a:r>
              <a:rPr lang="ru-RU" sz="2400" i="1" dirty="0" err="1">
                <a:solidFill>
                  <a:schemeClr val="tx1"/>
                </a:solidFill>
              </a:rPr>
              <a:t>конституція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Пилипа</a:t>
            </a:r>
            <a:r>
              <a:rPr lang="ru-RU" sz="2400" i="1" dirty="0">
                <a:solidFill>
                  <a:schemeClr val="tx1"/>
                </a:solidFill>
              </a:rPr>
              <a:t> Орлика, в) </a:t>
            </a:r>
            <a:r>
              <a:rPr lang="ru-RU" sz="2400" i="1" dirty="0" err="1">
                <a:solidFill>
                  <a:schemeClr val="tx1"/>
                </a:solidFill>
              </a:rPr>
              <a:t>проголошення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незалежності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України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err="1">
                <a:solidFill>
                  <a:schemeClr val="tx1"/>
                </a:solidFill>
              </a:rPr>
              <a:t>Відповідь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запишіть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зразком</a:t>
            </a:r>
            <a:r>
              <a:rPr lang="ru-RU" sz="2400" i="1" dirty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i="1" dirty="0" err="1">
                <a:solidFill>
                  <a:schemeClr val="tx1"/>
                </a:solidFill>
              </a:rPr>
              <a:t>Хрещення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Русі</a:t>
            </a:r>
            <a:r>
              <a:rPr lang="ru-RU" sz="2400" i="1" dirty="0">
                <a:solidFill>
                  <a:schemeClr val="tx1"/>
                </a:solidFill>
              </a:rPr>
              <a:t>: 988 р. — </a:t>
            </a:r>
            <a:r>
              <a:rPr lang="en-US" sz="2400" i="1" dirty="0">
                <a:solidFill>
                  <a:schemeClr val="tx1"/>
                </a:solidFill>
              </a:rPr>
              <a:t>X </a:t>
            </a:r>
            <a:r>
              <a:rPr lang="ru-RU" sz="2400" i="1" dirty="0">
                <a:solidFill>
                  <a:schemeClr val="tx1"/>
                </a:solidFill>
              </a:rPr>
              <a:t>ст.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26" y="1398210"/>
            <a:ext cx="4752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5" y="1757759"/>
            <a:ext cx="2627313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5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1201</Words>
  <Application>Microsoft Office PowerPoint</Application>
  <PresentationFormat>Произвольный</PresentationFormat>
  <Paragraphs>158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Вивчення нового матеріалу</vt:lpstr>
      <vt:lpstr>Презентация PowerPoint</vt:lpstr>
      <vt:lpstr>Презентация PowerPoint</vt:lpstr>
      <vt:lpstr> Діємо: практичні завдання </vt:lpstr>
      <vt:lpstr>  Діємо: практичні завдання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Елена</cp:lastModifiedBy>
  <cp:revision>156</cp:revision>
  <dcterms:created xsi:type="dcterms:W3CDTF">2018-01-05T16:38:53Z</dcterms:created>
  <dcterms:modified xsi:type="dcterms:W3CDTF">2022-10-15T13:58:36Z</dcterms:modified>
</cp:coreProperties>
</file>