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D7B991-CBB1-47A9-A0C2-8B8484AB01F2}" v="368" dt="2022-11-07T19:18:17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FC9E8D-E90D-4967-9634-F3600A4898D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4E27A44-B54D-4EE1-BE72-02896552EB95}">
      <dgm:prSet/>
      <dgm:spPr/>
      <dgm:t>
        <a:bodyPr/>
        <a:lstStyle/>
        <a:p>
          <a:r>
            <a:rPr lang="ru-RU"/>
            <a:t>Перемагай лютість любов’ю, відповідай добром на зло, скупість перемагай щедрістю.</a:t>
          </a:r>
          <a:endParaRPr lang="en-US"/>
        </a:p>
      </dgm:t>
    </dgm:pt>
    <dgm:pt modelId="{912C6E7F-0819-44E9-B002-616B946B04E4}" type="parTrans" cxnId="{0726FA19-82FE-4383-97A8-C80957474120}">
      <dgm:prSet/>
      <dgm:spPr/>
      <dgm:t>
        <a:bodyPr/>
        <a:lstStyle/>
        <a:p>
          <a:endParaRPr lang="en-US"/>
        </a:p>
      </dgm:t>
    </dgm:pt>
    <dgm:pt modelId="{0FC0933E-80BF-4F12-93C0-35DC6A02D7DE}" type="sibTrans" cxnId="{0726FA19-82FE-4383-97A8-C80957474120}">
      <dgm:prSet/>
      <dgm:spPr/>
      <dgm:t>
        <a:bodyPr/>
        <a:lstStyle/>
        <a:p>
          <a:endParaRPr lang="en-US"/>
        </a:p>
      </dgm:t>
    </dgm:pt>
    <dgm:pt modelId="{0D489EC8-D616-4DED-B5D5-C94F5316845E}">
      <dgm:prSet/>
      <dgm:spPr/>
      <dgm:t>
        <a:bodyPr/>
        <a:lstStyle/>
        <a:p>
          <a:r>
            <a:rPr lang="ru-RU"/>
            <a:t>Будда, засновник буддизму</a:t>
          </a:r>
          <a:endParaRPr lang="en-US"/>
        </a:p>
      </dgm:t>
    </dgm:pt>
    <dgm:pt modelId="{51AA781A-0AE3-4A90-8E40-2E402849275E}" type="parTrans" cxnId="{CDCB5FC3-39B3-4EB4-BDCE-71CC74C0D0BB}">
      <dgm:prSet/>
      <dgm:spPr/>
      <dgm:t>
        <a:bodyPr/>
        <a:lstStyle/>
        <a:p>
          <a:endParaRPr lang="en-US"/>
        </a:p>
      </dgm:t>
    </dgm:pt>
    <dgm:pt modelId="{F79113DB-8EA2-43E0-8311-79AA99256F9D}" type="sibTrans" cxnId="{CDCB5FC3-39B3-4EB4-BDCE-71CC74C0D0BB}">
      <dgm:prSet/>
      <dgm:spPr/>
      <dgm:t>
        <a:bodyPr/>
        <a:lstStyle/>
        <a:p>
          <a:endParaRPr lang="en-US"/>
        </a:p>
      </dgm:t>
    </dgm:pt>
    <dgm:pt modelId="{8FAA2347-25D1-47C8-BCA2-376033FAE794}" type="pres">
      <dgm:prSet presAssocID="{63FC9E8D-E90D-4967-9634-F3600A4898DA}" presName="Name0" presStyleCnt="0">
        <dgm:presLayoutVars>
          <dgm:dir/>
          <dgm:animLvl val="lvl"/>
          <dgm:resizeHandles val="exact"/>
        </dgm:presLayoutVars>
      </dgm:prSet>
      <dgm:spPr/>
    </dgm:pt>
    <dgm:pt modelId="{84353824-F555-4CB4-B3A4-499B856D1E08}" type="pres">
      <dgm:prSet presAssocID="{34E27A44-B54D-4EE1-BE72-02896552EB95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025375B5-8DCA-4907-B2B7-1527540F13C0}" type="pres">
      <dgm:prSet presAssocID="{0FC0933E-80BF-4F12-93C0-35DC6A02D7DE}" presName="parTxOnlySpace" presStyleCnt="0"/>
      <dgm:spPr/>
    </dgm:pt>
    <dgm:pt modelId="{6CD43752-0EFD-46B6-83B6-048DA985A20C}" type="pres">
      <dgm:prSet presAssocID="{0D489EC8-D616-4DED-B5D5-C94F5316845E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726FA19-82FE-4383-97A8-C80957474120}" srcId="{63FC9E8D-E90D-4967-9634-F3600A4898DA}" destId="{34E27A44-B54D-4EE1-BE72-02896552EB95}" srcOrd="0" destOrd="0" parTransId="{912C6E7F-0819-44E9-B002-616B946B04E4}" sibTransId="{0FC0933E-80BF-4F12-93C0-35DC6A02D7DE}"/>
    <dgm:cxn modelId="{AB7BBE94-7170-4788-9A84-71FFBF3DBC02}" type="presOf" srcId="{34E27A44-B54D-4EE1-BE72-02896552EB95}" destId="{84353824-F555-4CB4-B3A4-499B856D1E08}" srcOrd="0" destOrd="0" presId="urn:microsoft.com/office/officeart/2005/8/layout/chevron1"/>
    <dgm:cxn modelId="{A96472B8-A9A4-4EF5-B1DB-400216EB03D2}" type="presOf" srcId="{0D489EC8-D616-4DED-B5D5-C94F5316845E}" destId="{6CD43752-0EFD-46B6-83B6-048DA985A20C}" srcOrd="0" destOrd="0" presId="urn:microsoft.com/office/officeart/2005/8/layout/chevron1"/>
    <dgm:cxn modelId="{106EE8BF-BB8E-49CB-990A-962D40807592}" type="presOf" srcId="{63FC9E8D-E90D-4967-9634-F3600A4898DA}" destId="{8FAA2347-25D1-47C8-BCA2-376033FAE794}" srcOrd="0" destOrd="0" presId="urn:microsoft.com/office/officeart/2005/8/layout/chevron1"/>
    <dgm:cxn modelId="{CDCB5FC3-39B3-4EB4-BDCE-71CC74C0D0BB}" srcId="{63FC9E8D-E90D-4967-9634-F3600A4898DA}" destId="{0D489EC8-D616-4DED-B5D5-C94F5316845E}" srcOrd="1" destOrd="0" parTransId="{51AA781A-0AE3-4A90-8E40-2E402849275E}" sibTransId="{F79113DB-8EA2-43E0-8311-79AA99256F9D}"/>
    <dgm:cxn modelId="{73135A34-569B-4FB0-9D6F-43BE02153585}" type="presParOf" srcId="{8FAA2347-25D1-47C8-BCA2-376033FAE794}" destId="{84353824-F555-4CB4-B3A4-499B856D1E08}" srcOrd="0" destOrd="0" presId="urn:microsoft.com/office/officeart/2005/8/layout/chevron1"/>
    <dgm:cxn modelId="{974BB398-D543-4A22-9F09-D4DE0BFE4D39}" type="presParOf" srcId="{8FAA2347-25D1-47C8-BCA2-376033FAE794}" destId="{025375B5-8DCA-4907-B2B7-1527540F13C0}" srcOrd="1" destOrd="0" presId="urn:microsoft.com/office/officeart/2005/8/layout/chevron1"/>
    <dgm:cxn modelId="{722FB306-4FEE-4921-B76E-0C8FF44A22A2}" type="presParOf" srcId="{8FAA2347-25D1-47C8-BCA2-376033FAE794}" destId="{6CD43752-0EFD-46B6-83B6-048DA985A20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485E16-C1A7-4FEF-81F1-7221F58D27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17296C1-5412-49E6-9A44-B49E837548AD}">
      <dgm:prSet/>
      <dgm:spPr/>
      <dgm:t>
        <a:bodyPr/>
        <a:lstStyle/>
        <a:p>
          <a:r>
            <a:rPr lang="ru-RU"/>
            <a:t>Хлопчаки починають од …... пищати, боротись, кидати …… у кригу. Дорослі легше зітхають і, хитаючи ……, лають …… -халамидника. Але в лайках нема ні ……, ні досади. Ловкий ……, що й говорити. </a:t>
          </a:r>
          <a:endParaRPr lang="en-US"/>
        </a:p>
      </dgm:t>
    </dgm:pt>
    <dgm:pt modelId="{8951EE5F-922E-4F21-B65C-35DC2E2CA34A}" type="parTrans" cxnId="{CDD109FD-58A7-413C-8625-709288649362}">
      <dgm:prSet/>
      <dgm:spPr/>
      <dgm:t>
        <a:bodyPr/>
        <a:lstStyle/>
        <a:p>
          <a:endParaRPr lang="en-US"/>
        </a:p>
      </dgm:t>
    </dgm:pt>
    <dgm:pt modelId="{57F2D606-077E-40E3-B05F-39152E546919}" type="sibTrans" cxnId="{CDD109FD-58A7-413C-8625-709288649362}">
      <dgm:prSet/>
      <dgm:spPr/>
      <dgm:t>
        <a:bodyPr/>
        <a:lstStyle/>
        <a:p>
          <a:endParaRPr lang="en-US"/>
        </a:p>
      </dgm:t>
    </dgm:pt>
    <dgm:pt modelId="{59BDC7BE-64EA-4A21-BA29-6F222026F3F7}">
      <dgm:prSet/>
      <dgm:spPr/>
      <dgm:t>
        <a:bodyPr/>
        <a:lstStyle/>
        <a:p>
          <a:r>
            <a:rPr lang="ru-RU"/>
            <a:t>Довідка: Камінням, головами, щастя, Федька, хлопчак, злості.</a:t>
          </a:r>
          <a:endParaRPr lang="en-US"/>
        </a:p>
      </dgm:t>
    </dgm:pt>
    <dgm:pt modelId="{ACCCA321-B892-4D97-B6E7-57589E398E34}" type="parTrans" cxnId="{179CC57A-32EB-4615-A315-69FCD0DE9363}">
      <dgm:prSet/>
      <dgm:spPr/>
      <dgm:t>
        <a:bodyPr/>
        <a:lstStyle/>
        <a:p>
          <a:endParaRPr lang="en-US"/>
        </a:p>
      </dgm:t>
    </dgm:pt>
    <dgm:pt modelId="{A1722CAD-A6C9-4A45-9C3F-BC1311906372}" type="sibTrans" cxnId="{179CC57A-32EB-4615-A315-69FCD0DE9363}">
      <dgm:prSet/>
      <dgm:spPr/>
      <dgm:t>
        <a:bodyPr/>
        <a:lstStyle/>
        <a:p>
          <a:endParaRPr lang="en-US"/>
        </a:p>
      </dgm:t>
    </dgm:pt>
    <dgm:pt modelId="{0A4A26DA-8AD2-48E9-805D-B85CB526B82A}" type="pres">
      <dgm:prSet presAssocID="{1C485E16-C1A7-4FEF-81F1-7221F58D27B8}" presName="root" presStyleCnt="0">
        <dgm:presLayoutVars>
          <dgm:dir/>
          <dgm:resizeHandles val="exact"/>
        </dgm:presLayoutVars>
      </dgm:prSet>
      <dgm:spPr/>
    </dgm:pt>
    <dgm:pt modelId="{41493518-0155-426E-A559-3EBF7F4A3849}" type="pres">
      <dgm:prSet presAssocID="{817296C1-5412-49E6-9A44-B49E837548AD}" presName="compNode" presStyleCnt="0"/>
      <dgm:spPr/>
    </dgm:pt>
    <dgm:pt modelId="{699A2592-87CB-4B59-9F58-C3C94CEE4469}" type="pres">
      <dgm:prSet presAssocID="{817296C1-5412-49E6-9A44-B49E837548AD}" presName="bgRect" presStyleLbl="bgShp" presStyleIdx="0" presStyleCnt="2"/>
      <dgm:spPr/>
    </dgm:pt>
    <dgm:pt modelId="{9DF08202-BFFF-4D08-A034-D06A47CF70F9}" type="pres">
      <dgm:prSet presAssocID="{817296C1-5412-49E6-9A44-B49E837548A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Субтитры"/>
        </a:ext>
      </dgm:extLst>
    </dgm:pt>
    <dgm:pt modelId="{A94AAC40-953B-4C91-A2A5-8FEC743DEDA3}" type="pres">
      <dgm:prSet presAssocID="{817296C1-5412-49E6-9A44-B49E837548AD}" presName="spaceRect" presStyleCnt="0"/>
      <dgm:spPr/>
    </dgm:pt>
    <dgm:pt modelId="{C5410C13-D086-4985-B43F-8D62945E4D4E}" type="pres">
      <dgm:prSet presAssocID="{817296C1-5412-49E6-9A44-B49E837548AD}" presName="parTx" presStyleLbl="revTx" presStyleIdx="0" presStyleCnt="2">
        <dgm:presLayoutVars>
          <dgm:chMax val="0"/>
          <dgm:chPref val="0"/>
        </dgm:presLayoutVars>
      </dgm:prSet>
      <dgm:spPr/>
    </dgm:pt>
    <dgm:pt modelId="{4473B20B-CADD-40A5-BB73-2165C78DEB3D}" type="pres">
      <dgm:prSet presAssocID="{57F2D606-077E-40E3-B05F-39152E546919}" presName="sibTrans" presStyleCnt="0"/>
      <dgm:spPr/>
    </dgm:pt>
    <dgm:pt modelId="{B3B39CF9-D7ED-42D5-9DCE-67CEFF7A7F43}" type="pres">
      <dgm:prSet presAssocID="{59BDC7BE-64EA-4A21-BA29-6F222026F3F7}" presName="compNode" presStyleCnt="0"/>
      <dgm:spPr/>
    </dgm:pt>
    <dgm:pt modelId="{11D88605-8B42-4093-BB80-C2456455D2D8}" type="pres">
      <dgm:prSet presAssocID="{59BDC7BE-64EA-4A21-BA29-6F222026F3F7}" presName="bgRect" presStyleLbl="bgShp" presStyleIdx="1" presStyleCnt="2"/>
      <dgm:spPr/>
    </dgm:pt>
    <dgm:pt modelId="{B1097F8A-820C-485C-AF8A-F03662070F0E}" type="pres">
      <dgm:prSet presAssocID="{59BDC7BE-64EA-4A21-BA29-6F222026F3F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990FBB98-B252-4030-A34D-79A78F9A39D8}" type="pres">
      <dgm:prSet presAssocID="{59BDC7BE-64EA-4A21-BA29-6F222026F3F7}" presName="spaceRect" presStyleCnt="0"/>
      <dgm:spPr/>
    </dgm:pt>
    <dgm:pt modelId="{6631C088-A4D8-40AE-B806-432BC358A2B4}" type="pres">
      <dgm:prSet presAssocID="{59BDC7BE-64EA-4A21-BA29-6F222026F3F7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79CC57A-32EB-4615-A315-69FCD0DE9363}" srcId="{1C485E16-C1A7-4FEF-81F1-7221F58D27B8}" destId="{59BDC7BE-64EA-4A21-BA29-6F222026F3F7}" srcOrd="1" destOrd="0" parTransId="{ACCCA321-B892-4D97-B6E7-57589E398E34}" sibTransId="{A1722CAD-A6C9-4A45-9C3F-BC1311906372}"/>
    <dgm:cxn modelId="{AAF07D7D-7961-42DC-B609-C1BB80AAEAC7}" type="presOf" srcId="{59BDC7BE-64EA-4A21-BA29-6F222026F3F7}" destId="{6631C088-A4D8-40AE-B806-432BC358A2B4}" srcOrd="0" destOrd="0" presId="urn:microsoft.com/office/officeart/2018/2/layout/IconVerticalSolidList"/>
    <dgm:cxn modelId="{96534C8A-AF82-42A1-AA81-3CCBA8BDCA6A}" type="presOf" srcId="{817296C1-5412-49E6-9A44-B49E837548AD}" destId="{C5410C13-D086-4985-B43F-8D62945E4D4E}" srcOrd="0" destOrd="0" presId="urn:microsoft.com/office/officeart/2018/2/layout/IconVerticalSolidList"/>
    <dgm:cxn modelId="{D775F08E-79E5-4DAE-91AE-B5CCF9AFF158}" type="presOf" srcId="{1C485E16-C1A7-4FEF-81F1-7221F58D27B8}" destId="{0A4A26DA-8AD2-48E9-805D-B85CB526B82A}" srcOrd="0" destOrd="0" presId="urn:microsoft.com/office/officeart/2018/2/layout/IconVerticalSolidList"/>
    <dgm:cxn modelId="{CDD109FD-58A7-413C-8625-709288649362}" srcId="{1C485E16-C1A7-4FEF-81F1-7221F58D27B8}" destId="{817296C1-5412-49E6-9A44-B49E837548AD}" srcOrd="0" destOrd="0" parTransId="{8951EE5F-922E-4F21-B65C-35DC2E2CA34A}" sibTransId="{57F2D606-077E-40E3-B05F-39152E546919}"/>
    <dgm:cxn modelId="{1A4CDF2C-B4EA-490D-BD14-365BC74CBF51}" type="presParOf" srcId="{0A4A26DA-8AD2-48E9-805D-B85CB526B82A}" destId="{41493518-0155-426E-A559-3EBF7F4A3849}" srcOrd="0" destOrd="0" presId="urn:microsoft.com/office/officeart/2018/2/layout/IconVerticalSolidList"/>
    <dgm:cxn modelId="{9F97C445-AE52-4A62-ABF4-327328A5BBFB}" type="presParOf" srcId="{41493518-0155-426E-A559-3EBF7F4A3849}" destId="{699A2592-87CB-4B59-9F58-C3C94CEE4469}" srcOrd="0" destOrd="0" presId="urn:microsoft.com/office/officeart/2018/2/layout/IconVerticalSolidList"/>
    <dgm:cxn modelId="{C83B125F-173B-496F-831D-2422401A1885}" type="presParOf" srcId="{41493518-0155-426E-A559-3EBF7F4A3849}" destId="{9DF08202-BFFF-4D08-A034-D06A47CF70F9}" srcOrd="1" destOrd="0" presId="urn:microsoft.com/office/officeart/2018/2/layout/IconVerticalSolidList"/>
    <dgm:cxn modelId="{33D564CA-1743-49EB-80B1-C07BFED198C7}" type="presParOf" srcId="{41493518-0155-426E-A559-3EBF7F4A3849}" destId="{A94AAC40-953B-4C91-A2A5-8FEC743DEDA3}" srcOrd="2" destOrd="0" presId="urn:microsoft.com/office/officeart/2018/2/layout/IconVerticalSolidList"/>
    <dgm:cxn modelId="{D1EDA933-4B70-40AE-85F8-6E917C6DCDA4}" type="presParOf" srcId="{41493518-0155-426E-A559-3EBF7F4A3849}" destId="{C5410C13-D086-4985-B43F-8D62945E4D4E}" srcOrd="3" destOrd="0" presId="urn:microsoft.com/office/officeart/2018/2/layout/IconVerticalSolidList"/>
    <dgm:cxn modelId="{0817BD35-0875-4710-80BB-C4BEBAE0A7C6}" type="presParOf" srcId="{0A4A26DA-8AD2-48E9-805D-B85CB526B82A}" destId="{4473B20B-CADD-40A5-BB73-2165C78DEB3D}" srcOrd="1" destOrd="0" presId="urn:microsoft.com/office/officeart/2018/2/layout/IconVerticalSolidList"/>
    <dgm:cxn modelId="{E9421F13-4350-4D40-812C-AD9B88DA22FA}" type="presParOf" srcId="{0A4A26DA-8AD2-48E9-805D-B85CB526B82A}" destId="{B3B39CF9-D7ED-42D5-9DCE-67CEFF7A7F43}" srcOrd="2" destOrd="0" presId="urn:microsoft.com/office/officeart/2018/2/layout/IconVerticalSolidList"/>
    <dgm:cxn modelId="{825416EB-1E37-4A14-BC0A-72C88EB74FF9}" type="presParOf" srcId="{B3B39CF9-D7ED-42D5-9DCE-67CEFF7A7F43}" destId="{11D88605-8B42-4093-BB80-C2456455D2D8}" srcOrd="0" destOrd="0" presId="urn:microsoft.com/office/officeart/2018/2/layout/IconVerticalSolidList"/>
    <dgm:cxn modelId="{A06145B6-C54A-48F2-A96C-48D59A1FEFA0}" type="presParOf" srcId="{B3B39CF9-D7ED-42D5-9DCE-67CEFF7A7F43}" destId="{B1097F8A-820C-485C-AF8A-F03662070F0E}" srcOrd="1" destOrd="0" presId="urn:microsoft.com/office/officeart/2018/2/layout/IconVerticalSolidList"/>
    <dgm:cxn modelId="{B16E9C07-6AF2-4779-96AD-FCA4AFCBC706}" type="presParOf" srcId="{B3B39CF9-D7ED-42D5-9DCE-67CEFF7A7F43}" destId="{990FBB98-B252-4030-A34D-79A78F9A39D8}" srcOrd="2" destOrd="0" presId="urn:microsoft.com/office/officeart/2018/2/layout/IconVerticalSolidList"/>
    <dgm:cxn modelId="{48DD533B-0E15-4ADE-B65C-FC459EA5020B}" type="presParOf" srcId="{B3B39CF9-D7ED-42D5-9DCE-67CEFF7A7F43}" destId="{6631C088-A4D8-40AE-B806-432BC358A2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554AC7-A5DB-43E7-8625-E3ED4968D44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F10A71D-6518-45D1-ACBA-EB8136B0C1C3}">
      <dgm:prSet/>
      <dgm:spPr/>
      <dgm:t>
        <a:bodyPr/>
        <a:lstStyle/>
        <a:p>
          <a:r>
            <a:rPr lang="ru-RU"/>
            <a:t>1. Вивчити правило с. 71-72.</a:t>
          </a:r>
          <a:endParaRPr lang="en-US"/>
        </a:p>
      </dgm:t>
    </dgm:pt>
    <dgm:pt modelId="{FABA9A2F-A1C8-4D7C-8437-6344412BD100}" type="parTrans" cxnId="{C3B46D19-1242-4DA5-A801-FF03BCBB47D8}">
      <dgm:prSet/>
      <dgm:spPr/>
      <dgm:t>
        <a:bodyPr/>
        <a:lstStyle/>
        <a:p>
          <a:endParaRPr lang="en-US"/>
        </a:p>
      </dgm:t>
    </dgm:pt>
    <dgm:pt modelId="{8EFBF14A-5668-456C-AD01-683DF878B9C7}" type="sibTrans" cxnId="{C3B46D19-1242-4DA5-A801-FF03BCBB47D8}">
      <dgm:prSet/>
      <dgm:spPr/>
      <dgm:t>
        <a:bodyPr/>
        <a:lstStyle/>
        <a:p>
          <a:endParaRPr lang="en-US"/>
        </a:p>
      </dgm:t>
    </dgm:pt>
    <dgm:pt modelId="{5AFB4F33-B6E6-4041-883C-D369F7B28259}">
      <dgm:prSet/>
      <dgm:spPr/>
      <dgm:t>
        <a:bodyPr/>
        <a:lstStyle/>
        <a:p>
          <a:r>
            <a:rPr lang="ru-RU"/>
            <a:t>2. Виконати вправу 173 (І) с. 73.</a:t>
          </a:r>
          <a:endParaRPr lang="en-US"/>
        </a:p>
      </dgm:t>
    </dgm:pt>
    <dgm:pt modelId="{46A4AA73-4719-49AB-9B74-6F1D363340C5}" type="parTrans" cxnId="{82F70825-70DB-4B67-A593-C855D81ABC7F}">
      <dgm:prSet/>
      <dgm:spPr/>
      <dgm:t>
        <a:bodyPr/>
        <a:lstStyle/>
        <a:p>
          <a:endParaRPr lang="en-US"/>
        </a:p>
      </dgm:t>
    </dgm:pt>
    <dgm:pt modelId="{6D446921-E5F3-4DED-882B-66E17EAFC52C}" type="sibTrans" cxnId="{82F70825-70DB-4B67-A593-C855D81ABC7F}">
      <dgm:prSet/>
      <dgm:spPr/>
      <dgm:t>
        <a:bodyPr/>
        <a:lstStyle/>
        <a:p>
          <a:endParaRPr lang="en-US"/>
        </a:p>
      </dgm:t>
    </dgm:pt>
    <dgm:pt modelId="{E98181AA-C81F-40E9-A183-436F5D93A2C4}" type="pres">
      <dgm:prSet presAssocID="{21554AC7-A5DB-43E7-8625-E3ED4968D4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C93158-5FBA-4D3A-A97F-38912CE4F139}" type="pres">
      <dgm:prSet presAssocID="{1F10A71D-6518-45D1-ACBA-EB8136B0C1C3}" presName="hierRoot1" presStyleCnt="0"/>
      <dgm:spPr/>
    </dgm:pt>
    <dgm:pt modelId="{3F4F6960-6D0D-436D-828B-9C4CBFC23A08}" type="pres">
      <dgm:prSet presAssocID="{1F10A71D-6518-45D1-ACBA-EB8136B0C1C3}" presName="composite" presStyleCnt="0"/>
      <dgm:spPr/>
    </dgm:pt>
    <dgm:pt modelId="{007261EA-F01B-40EA-B586-9A7F8CD3C588}" type="pres">
      <dgm:prSet presAssocID="{1F10A71D-6518-45D1-ACBA-EB8136B0C1C3}" presName="background" presStyleLbl="node0" presStyleIdx="0" presStyleCnt="2"/>
      <dgm:spPr/>
    </dgm:pt>
    <dgm:pt modelId="{A67CC122-EC22-447B-BD57-CC82F9A00ED1}" type="pres">
      <dgm:prSet presAssocID="{1F10A71D-6518-45D1-ACBA-EB8136B0C1C3}" presName="text" presStyleLbl="fgAcc0" presStyleIdx="0" presStyleCnt="2">
        <dgm:presLayoutVars>
          <dgm:chPref val="3"/>
        </dgm:presLayoutVars>
      </dgm:prSet>
      <dgm:spPr/>
    </dgm:pt>
    <dgm:pt modelId="{D8490E8A-0A77-45FC-AA35-70D7DD734F1A}" type="pres">
      <dgm:prSet presAssocID="{1F10A71D-6518-45D1-ACBA-EB8136B0C1C3}" presName="hierChild2" presStyleCnt="0"/>
      <dgm:spPr/>
    </dgm:pt>
    <dgm:pt modelId="{A8C1C2BA-9111-4665-9482-0453C7D884F6}" type="pres">
      <dgm:prSet presAssocID="{5AFB4F33-B6E6-4041-883C-D369F7B28259}" presName="hierRoot1" presStyleCnt="0"/>
      <dgm:spPr/>
    </dgm:pt>
    <dgm:pt modelId="{C91EDB0C-0961-4291-83FE-0FEA978007FE}" type="pres">
      <dgm:prSet presAssocID="{5AFB4F33-B6E6-4041-883C-D369F7B28259}" presName="composite" presStyleCnt="0"/>
      <dgm:spPr/>
    </dgm:pt>
    <dgm:pt modelId="{E45B339D-4471-4C17-B9B9-5F69621FF176}" type="pres">
      <dgm:prSet presAssocID="{5AFB4F33-B6E6-4041-883C-D369F7B28259}" presName="background" presStyleLbl="node0" presStyleIdx="1" presStyleCnt="2"/>
      <dgm:spPr/>
    </dgm:pt>
    <dgm:pt modelId="{04E57E1C-F5E6-47AB-BA95-B585C5DC678B}" type="pres">
      <dgm:prSet presAssocID="{5AFB4F33-B6E6-4041-883C-D369F7B28259}" presName="text" presStyleLbl="fgAcc0" presStyleIdx="1" presStyleCnt="2">
        <dgm:presLayoutVars>
          <dgm:chPref val="3"/>
        </dgm:presLayoutVars>
      </dgm:prSet>
      <dgm:spPr/>
    </dgm:pt>
    <dgm:pt modelId="{0C015270-3ABF-45BF-9060-AD6E0FF3CB8B}" type="pres">
      <dgm:prSet presAssocID="{5AFB4F33-B6E6-4041-883C-D369F7B28259}" presName="hierChild2" presStyleCnt="0"/>
      <dgm:spPr/>
    </dgm:pt>
  </dgm:ptLst>
  <dgm:cxnLst>
    <dgm:cxn modelId="{3933D404-C82F-4A7D-80BA-0DFB07F00C57}" type="presOf" srcId="{5AFB4F33-B6E6-4041-883C-D369F7B28259}" destId="{04E57E1C-F5E6-47AB-BA95-B585C5DC678B}" srcOrd="0" destOrd="0" presId="urn:microsoft.com/office/officeart/2005/8/layout/hierarchy1"/>
    <dgm:cxn modelId="{C3B46D19-1242-4DA5-A801-FF03BCBB47D8}" srcId="{21554AC7-A5DB-43E7-8625-E3ED4968D442}" destId="{1F10A71D-6518-45D1-ACBA-EB8136B0C1C3}" srcOrd="0" destOrd="0" parTransId="{FABA9A2F-A1C8-4D7C-8437-6344412BD100}" sibTransId="{8EFBF14A-5668-456C-AD01-683DF878B9C7}"/>
    <dgm:cxn modelId="{82F70825-70DB-4B67-A593-C855D81ABC7F}" srcId="{21554AC7-A5DB-43E7-8625-E3ED4968D442}" destId="{5AFB4F33-B6E6-4041-883C-D369F7B28259}" srcOrd="1" destOrd="0" parTransId="{46A4AA73-4719-49AB-9B74-6F1D363340C5}" sibTransId="{6D446921-E5F3-4DED-882B-66E17EAFC52C}"/>
    <dgm:cxn modelId="{7C54192F-96B7-47D2-9155-50F64FAC7A62}" type="presOf" srcId="{21554AC7-A5DB-43E7-8625-E3ED4968D442}" destId="{E98181AA-C81F-40E9-A183-436F5D93A2C4}" srcOrd="0" destOrd="0" presId="urn:microsoft.com/office/officeart/2005/8/layout/hierarchy1"/>
    <dgm:cxn modelId="{CB890BC2-0227-405E-A0B4-DCD0821BA583}" type="presOf" srcId="{1F10A71D-6518-45D1-ACBA-EB8136B0C1C3}" destId="{A67CC122-EC22-447B-BD57-CC82F9A00ED1}" srcOrd="0" destOrd="0" presId="urn:microsoft.com/office/officeart/2005/8/layout/hierarchy1"/>
    <dgm:cxn modelId="{71741AE5-E556-420E-90EF-682134661AB4}" type="presParOf" srcId="{E98181AA-C81F-40E9-A183-436F5D93A2C4}" destId="{4AC93158-5FBA-4D3A-A97F-38912CE4F139}" srcOrd="0" destOrd="0" presId="urn:microsoft.com/office/officeart/2005/8/layout/hierarchy1"/>
    <dgm:cxn modelId="{CA3C1EAF-74B0-4ABA-A9AF-B2F2A8128C5D}" type="presParOf" srcId="{4AC93158-5FBA-4D3A-A97F-38912CE4F139}" destId="{3F4F6960-6D0D-436D-828B-9C4CBFC23A08}" srcOrd="0" destOrd="0" presId="urn:microsoft.com/office/officeart/2005/8/layout/hierarchy1"/>
    <dgm:cxn modelId="{3154A3A4-E9F8-4A84-A4F0-9F8D0B2EA747}" type="presParOf" srcId="{3F4F6960-6D0D-436D-828B-9C4CBFC23A08}" destId="{007261EA-F01B-40EA-B586-9A7F8CD3C588}" srcOrd="0" destOrd="0" presId="urn:microsoft.com/office/officeart/2005/8/layout/hierarchy1"/>
    <dgm:cxn modelId="{9CB2BE23-FE71-41A1-A00A-0FF7B323A435}" type="presParOf" srcId="{3F4F6960-6D0D-436D-828B-9C4CBFC23A08}" destId="{A67CC122-EC22-447B-BD57-CC82F9A00ED1}" srcOrd="1" destOrd="0" presId="urn:microsoft.com/office/officeart/2005/8/layout/hierarchy1"/>
    <dgm:cxn modelId="{06A473E5-1643-4E75-B198-7B733A514925}" type="presParOf" srcId="{4AC93158-5FBA-4D3A-A97F-38912CE4F139}" destId="{D8490E8A-0A77-45FC-AA35-70D7DD734F1A}" srcOrd="1" destOrd="0" presId="urn:microsoft.com/office/officeart/2005/8/layout/hierarchy1"/>
    <dgm:cxn modelId="{05463784-3EA1-4E2C-9597-680195032A9C}" type="presParOf" srcId="{E98181AA-C81F-40E9-A183-436F5D93A2C4}" destId="{A8C1C2BA-9111-4665-9482-0453C7D884F6}" srcOrd="1" destOrd="0" presId="urn:microsoft.com/office/officeart/2005/8/layout/hierarchy1"/>
    <dgm:cxn modelId="{5D1F4A8C-BF5C-4004-A827-50857FC35427}" type="presParOf" srcId="{A8C1C2BA-9111-4665-9482-0453C7D884F6}" destId="{C91EDB0C-0961-4291-83FE-0FEA978007FE}" srcOrd="0" destOrd="0" presId="urn:microsoft.com/office/officeart/2005/8/layout/hierarchy1"/>
    <dgm:cxn modelId="{A08EBD80-B024-4421-8AC5-ED6B564D035D}" type="presParOf" srcId="{C91EDB0C-0961-4291-83FE-0FEA978007FE}" destId="{E45B339D-4471-4C17-B9B9-5F69621FF176}" srcOrd="0" destOrd="0" presId="urn:microsoft.com/office/officeart/2005/8/layout/hierarchy1"/>
    <dgm:cxn modelId="{DCFB1A94-B1FD-4883-B8EA-EE2189167DCA}" type="presParOf" srcId="{C91EDB0C-0961-4291-83FE-0FEA978007FE}" destId="{04E57E1C-F5E6-47AB-BA95-B585C5DC678B}" srcOrd="1" destOrd="0" presId="urn:microsoft.com/office/officeart/2005/8/layout/hierarchy1"/>
    <dgm:cxn modelId="{73D26489-CDE6-4FE3-B94A-68578EC361B7}" type="presParOf" srcId="{A8C1C2BA-9111-4665-9482-0453C7D884F6}" destId="{0C015270-3ABF-45BF-9060-AD6E0FF3CB8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53824-F555-4CB4-B3A4-499B856D1E08}">
      <dsp:nvSpPr>
        <dsp:cNvPr id="0" name=""/>
        <dsp:cNvSpPr/>
      </dsp:nvSpPr>
      <dsp:spPr>
        <a:xfrm>
          <a:off x="9121" y="514403"/>
          <a:ext cx="5452735" cy="21810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/>
            <a:t>Перемагай лютість любов’ю, відповідай добром на зло, скупість перемагай щедрістю.</a:t>
          </a:r>
          <a:endParaRPr lang="en-US" sz="2700" kern="1200"/>
        </a:p>
      </dsp:txBody>
      <dsp:txXfrm>
        <a:off x="1099668" y="514403"/>
        <a:ext cx="3271641" cy="2181094"/>
      </dsp:txXfrm>
    </dsp:sp>
    <dsp:sp modelId="{6CD43752-0EFD-46B6-83B6-048DA985A20C}">
      <dsp:nvSpPr>
        <dsp:cNvPr id="0" name=""/>
        <dsp:cNvSpPr/>
      </dsp:nvSpPr>
      <dsp:spPr>
        <a:xfrm>
          <a:off x="4916583" y="514403"/>
          <a:ext cx="5452735" cy="21810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/>
            <a:t>Будда, засновник буддизму</a:t>
          </a:r>
          <a:endParaRPr lang="en-US" sz="2700" kern="1200"/>
        </a:p>
      </dsp:txBody>
      <dsp:txXfrm>
        <a:off x="6007130" y="514403"/>
        <a:ext cx="3271641" cy="2181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A2592-87CB-4B59-9F58-C3C94CEE4469}">
      <dsp:nvSpPr>
        <dsp:cNvPr id="0" name=""/>
        <dsp:cNvSpPr/>
      </dsp:nvSpPr>
      <dsp:spPr>
        <a:xfrm>
          <a:off x="0" y="831922"/>
          <a:ext cx="11550768" cy="15358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F08202-BFFF-4D08-A034-D06A47CF70F9}">
      <dsp:nvSpPr>
        <dsp:cNvPr id="0" name=""/>
        <dsp:cNvSpPr/>
      </dsp:nvSpPr>
      <dsp:spPr>
        <a:xfrm>
          <a:off x="464596" y="1177490"/>
          <a:ext cx="844721" cy="8447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10C13-D086-4985-B43F-8D62945E4D4E}">
      <dsp:nvSpPr>
        <dsp:cNvPr id="0" name=""/>
        <dsp:cNvSpPr/>
      </dsp:nvSpPr>
      <dsp:spPr>
        <a:xfrm>
          <a:off x="1773914" y="831922"/>
          <a:ext cx="9776854" cy="1535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545" tIns="162545" rIns="162545" bIns="16254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Хлопчаки починають од …... пищати, боротись, кидати …… у кригу. Дорослі легше зітхають і, хитаючи ……, лають …… -халамидника. Але в лайках нема ні ……, ні досади. Ловкий ……, що й говорити. </a:t>
          </a:r>
          <a:endParaRPr lang="en-US" sz="2500" kern="1200"/>
        </a:p>
      </dsp:txBody>
      <dsp:txXfrm>
        <a:off x="1773914" y="831922"/>
        <a:ext cx="9776854" cy="1535856"/>
      </dsp:txXfrm>
    </dsp:sp>
    <dsp:sp modelId="{11D88605-8B42-4093-BB80-C2456455D2D8}">
      <dsp:nvSpPr>
        <dsp:cNvPr id="0" name=""/>
        <dsp:cNvSpPr/>
      </dsp:nvSpPr>
      <dsp:spPr>
        <a:xfrm>
          <a:off x="0" y="2751743"/>
          <a:ext cx="11550768" cy="1535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097F8A-820C-485C-AF8A-F03662070F0E}">
      <dsp:nvSpPr>
        <dsp:cNvPr id="0" name=""/>
        <dsp:cNvSpPr/>
      </dsp:nvSpPr>
      <dsp:spPr>
        <a:xfrm>
          <a:off x="464596" y="3097311"/>
          <a:ext cx="844721" cy="8447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31C088-A4D8-40AE-B806-432BC358A2B4}">
      <dsp:nvSpPr>
        <dsp:cNvPr id="0" name=""/>
        <dsp:cNvSpPr/>
      </dsp:nvSpPr>
      <dsp:spPr>
        <a:xfrm>
          <a:off x="1773914" y="2751743"/>
          <a:ext cx="9776854" cy="1535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545" tIns="162545" rIns="162545" bIns="16254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Довідка: Камінням, головами, щастя, Федька, хлопчак, злості.</a:t>
          </a:r>
          <a:endParaRPr lang="en-US" sz="2500" kern="1200"/>
        </a:p>
      </dsp:txBody>
      <dsp:txXfrm>
        <a:off x="1773914" y="2751743"/>
        <a:ext cx="9776854" cy="15358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261EA-F01B-40EA-B586-9A7F8CD3C588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7CC122-EC22-447B-BD57-CC82F9A00ED1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/>
            <a:t>1. Вивчити правило с. 71-72.</a:t>
          </a:r>
          <a:endParaRPr lang="en-US" sz="5200" kern="1200"/>
        </a:p>
      </dsp:txBody>
      <dsp:txXfrm>
        <a:off x="696297" y="538547"/>
        <a:ext cx="4171627" cy="2590157"/>
      </dsp:txXfrm>
    </dsp:sp>
    <dsp:sp modelId="{E45B339D-4471-4C17-B9B9-5F69621FF176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E57E1C-F5E6-47AB-BA95-B585C5DC678B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/>
            <a:t>2. Виконати вправу 173 (І) с. 73.</a:t>
          </a:r>
          <a:endParaRPr lang="en-US" sz="52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7689" y="1031713"/>
            <a:ext cx="10123207" cy="462949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ru-RU" sz="7300" dirty="0" err="1">
                <a:cs typeface="Calibri Light"/>
              </a:rPr>
              <a:t>Іменник</a:t>
            </a:r>
            <a:r>
              <a:rPr lang="ru-RU" sz="7300" dirty="0">
                <a:cs typeface="Calibri Light"/>
              </a:rPr>
              <a:t> як </a:t>
            </a:r>
            <a:r>
              <a:rPr lang="ru-RU" sz="7300" dirty="0" err="1">
                <a:cs typeface="Calibri Light"/>
              </a:rPr>
              <a:t>частина</a:t>
            </a:r>
            <a:r>
              <a:rPr lang="ru-RU" sz="7300" dirty="0">
                <a:cs typeface="Calibri Light"/>
              </a:rPr>
              <a:t> </a:t>
            </a:r>
            <a:r>
              <a:rPr lang="ru-RU" sz="7300" dirty="0" err="1">
                <a:cs typeface="Calibri Light"/>
              </a:rPr>
              <a:t>мови</a:t>
            </a:r>
            <a:r>
              <a:rPr lang="ru-RU" sz="7300" dirty="0">
                <a:cs typeface="Calibri Light"/>
              </a:rPr>
              <a:t>: </a:t>
            </a:r>
            <a:r>
              <a:rPr lang="ru-RU" sz="7300" dirty="0" err="1">
                <a:cs typeface="Calibri Light"/>
              </a:rPr>
              <a:t>загальне</a:t>
            </a:r>
            <a:r>
              <a:rPr lang="ru-RU" sz="7300" dirty="0">
                <a:cs typeface="Calibri Light"/>
              </a:rPr>
              <a:t> </a:t>
            </a:r>
            <a:r>
              <a:rPr lang="ru-RU" sz="7300" dirty="0" err="1">
                <a:cs typeface="Calibri Light"/>
              </a:rPr>
              <a:t>значення</a:t>
            </a:r>
            <a:r>
              <a:rPr lang="ru-RU" sz="7300" dirty="0">
                <a:cs typeface="Calibri Light"/>
              </a:rPr>
              <a:t>, </a:t>
            </a:r>
            <a:r>
              <a:rPr lang="ru-RU" sz="7300" dirty="0" err="1">
                <a:cs typeface="Calibri Light"/>
              </a:rPr>
              <a:t>морфологічні</a:t>
            </a:r>
            <a:r>
              <a:rPr lang="ru-RU" sz="7300" dirty="0">
                <a:cs typeface="Calibri Light"/>
              </a:rPr>
              <a:t> </a:t>
            </a:r>
            <a:r>
              <a:rPr lang="ru-RU" sz="7300" dirty="0" err="1">
                <a:cs typeface="Calibri Light"/>
              </a:rPr>
              <a:t>ознаки</a:t>
            </a:r>
            <a:r>
              <a:rPr lang="ru-RU" sz="7300" dirty="0">
                <a:cs typeface="Calibri Light"/>
              </a:rPr>
              <a:t>, </a:t>
            </a:r>
            <a:r>
              <a:rPr lang="ru-RU" sz="7300" dirty="0" err="1">
                <a:cs typeface="Calibri Light"/>
              </a:rPr>
              <a:t>синтаксична</a:t>
            </a:r>
            <a:r>
              <a:rPr lang="ru-RU" sz="7300" dirty="0">
                <a:cs typeface="Calibri Light"/>
              </a:rPr>
              <a:t> роль </a:t>
            </a:r>
            <a:endParaRPr lang="ru-RU" sz="7300">
              <a:cs typeface="Calibri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E34BCA-42A8-69B8-7A85-3D18971E8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sz="3100" err="1">
                <a:cs typeface="Calibri Light"/>
              </a:rPr>
              <a:t>Вставити</a:t>
            </a:r>
            <a:r>
              <a:rPr lang="ru-RU" sz="3100">
                <a:cs typeface="Calibri Light"/>
              </a:rPr>
              <a:t> </a:t>
            </a:r>
            <a:r>
              <a:rPr lang="ru-RU" sz="3100" err="1">
                <a:cs typeface="Calibri Light"/>
              </a:rPr>
              <a:t>пропущені</a:t>
            </a:r>
            <a:r>
              <a:rPr lang="ru-RU" sz="3100">
                <a:cs typeface="Calibri Light"/>
              </a:rPr>
              <a:t> </a:t>
            </a:r>
            <a:r>
              <a:rPr lang="ru-RU" sz="3100" err="1">
                <a:cs typeface="Calibri Light"/>
              </a:rPr>
              <a:t>іменники</a:t>
            </a:r>
            <a:r>
              <a:rPr lang="ru-RU" sz="3100">
                <a:cs typeface="Calibri Light"/>
              </a:rPr>
              <a:t>, </a:t>
            </a:r>
            <a:r>
              <a:rPr lang="ru-RU" sz="3100" err="1">
                <a:cs typeface="Calibri Light"/>
              </a:rPr>
              <a:t>яких</a:t>
            </a:r>
            <a:r>
              <a:rPr lang="ru-RU" sz="3100">
                <a:cs typeface="Calibri Light"/>
              </a:rPr>
              <a:t> не </a:t>
            </a:r>
            <a:r>
              <a:rPr lang="ru-RU" sz="3100" err="1">
                <a:cs typeface="Calibri Light"/>
              </a:rPr>
              <a:t>вистачає</a:t>
            </a:r>
            <a:r>
              <a:rPr lang="ru-RU" sz="3100">
                <a:cs typeface="Calibri Light"/>
              </a:rPr>
              <a:t> у </a:t>
            </a:r>
            <a:r>
              <a:rPr lang="ru-RU" sz="3100" err="1">
                <a:cs typeface="Calibri Light"/>
              </a:rPr>
              <a:t>реченні</a:t>
            </a:r>
            <a:r>
              <a:rPr lang="ru-RU" sz="3100">
                <a:cs typeface="Calibri Light"/>
              </a:rPr>
              <a:t>, </a:t>
            </a:r>
            <a:r>
              <a:rPr lang="ru-RU" sz="3100" err="1">
                <a:cs typeface="Calibri Light"/>
              </a:rPr>
              <a:t>пояснити</a:t>
            </a:r>
            <a:r>
              <a:rPr lang="ru-RU" sz="3100">
                <a:cs typeface="Calibri Light"/>
              </a:rPr>
              <a:t>, яку роль вони </a:t>
            </a:r>
            <a:r>
              <a:rPr lang="ru-RU" sz="3100" err="1">
                <a:cs typeface="Calibri Light"/>
              </a:rPr>
              <a:t>відіграють</a:t>
            </a:r>
            <a:r>
              <a:rPr lang="ru-RU" sz="3100">
                <a:cs typeface="Calibri Light"/>
              </a:rPr>
              <a:t> у </a:t>
            </a:r>
            <a:r>
              <a:rPr lang="ru-RU" sz="3100" err="1">
                <a:cs typeface="Calibri Light"/>
              </a:rPr>
              <a:t>реченні</a:t>
            </a:r>
            <a:r>
              <a:rPr lang="ru-RU" sz="3100">
                <a:cs typeface="Calibri Light"/>
              </a:rPr>
              <a:t>.</a:t>
            </a:r>
            <a:endParaRPr lang="ru-RU" sz="3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5C773B8-9046-0CAF-A1E8-D7F6280FC9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934309"/>
              </p:ext>
            </p:extLst>
          </p:nvPr>
        </p:nvGraphicFramePr>
        <p:xfrm>
          <a:off x="277484" y="1638719"/>
          <a:ext cx="11550769" cy="5119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0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2035C-74DD-1ADF-CA88-84AD51D4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b="1">
                <a:solidFill>
                  <a:srgbClr val="FFFFFF"/>
                </a:solidFill>
                <a:cs typeface="Calibri Light"/>
              </a:rPr>
              <a:t>Тест - контроль </a:t>
            </a:r>
            <a:endParaRPr lang="ru-RU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8185A2-A647-E076-8221-CB5F1523C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7271" y="1873"/>
            <a:ext cx="7970414" cy="68508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1. </a:t>
            </a:r>
            <a:r>
              <a:rPr lang="ru-RU" sz="2000" dirty="0" err="1">
                <a:cs typeface="Calibri" panose="020F0502020204030204"/>
              </a:rPr>
              <a:t>Виділіть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іменник</a:t>
            </a:r>
            <a:r>
              <a:rPr lang="ru-RU" sz="2000" dirty="0">
                <a:cs typeface="Calibri" panose="020F0502020204030204"/>
              </a:rPr>
              <a:t>: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А) </a:t>
            </a:r>
            <a:r>
              <a:rPr lang="ru-RU" sz="2000" dirty="0" err="1">
                <a:cs typeface="Calibri" panose="020F0502020204030204"/>
              </a:rPr>
              <a:t>хмариться</a:t>
            </a:r>
            <a:r>
              <a:rPr lang="ru-RU" sz="2000" dirty="0">
                <a:cs typeface="Calibri" panose="020F0502020204030204"/>
              </a:rPr>
              <a:t>; б)</a:t>
            </a:r>
            <a:r>
              <a:rPr lang="ru-RU" sz="2000" dirty="0" err="1">
                <a:cs typeface="Calibri" panose="020F0502020204030204"/>
              </a:rPr>
              <a:t>хмарно</a:t>
            </a:r>
            <a:r>
              <a:rPr lang="ru-RU" sz="2000" dirty="0">
                <a:cs typeface="Calibri" panose="020F0502020204030204"/>
              </a:rPr>
              <a:t>; в) хмари; г)</a:t>
            </a:r>
            <a:r>
              <a:rPr lang="ru-RU" sz="2000" dirty="0" err="1">
                <a:cs typeface="Calibri" panose="020F0502020204030204"/>
              </a:rPr>
              <a:t>хмарний</a:t>
            </a:r>
            <a:r>
              <a:rPr lang="ru-RU" sz="2000" dirty="0">
                <a:cs typeface="Calibri" panose="020F0502020204030204"/>
              </a:rPr>
              <a:t>.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2. </a:t>
            </a:r>
            <a:r>
              <a:rPr lang="ru-RU" sz="2000" dirty="0" err="1">
                <a:cs typeface="Calibri" panose="020F0502020204030204"/>
              </a:rPr>
              <a:t>Який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відмінок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називається</a:t>
            </a:r>
            <a:r>
              <a:rPr lang="ru-RU" sz="2000" dirty="0">
                <a:cs typeface="Calibri" panose="020F0502020204030204"/>
              </a:rPr>
              <a:t> прямим?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А) </a:t>
            </a:r>
            <a:r>
              <a:rPr lang="ru-RU" sz="2000" dirty="0" err="1">
                <a:cs typeface="Calibri" panose="020F0502020204030204"/>
              </a:rPr>
              <a:t>Кличний</a:t>
            </a:r>
            <a:r>
              <a:rPr lang="ru-RU" sz="2000" dirty="0">
                <a:cs typeface="Calibri" panose="020F0502020204030204"/>
              </a:rPr>
              <a:t>; б) </a:t>
            </a:r>
            <a:r>
              <a:rPr lang="ru-RU" sz="2000" dirty="0" err="1">
                <a:cs typeface="Calibri" panose="020F0502020204030204"/>
              </a:rPr>
              <a:t>знахідний</a:t>
            </a:r>
            <a:r>
              <a:rPr lang="ru-RU" sz="2000" dirty="0">
                <a:cs typeface="Calibri" panose="020F0502020204030204"/>
              </a:rPr>
              <a:t>; в) </a:t>
            </a:r>
            <a:r>
              <a:rPr lang="ru-RU" sz="2000" dirty="0" err="1">
                <a:cs typeface="Calibri" panose="020F0502020204030204"/>
              </a:rPr>
              <a:t>називний</a:t>
            </a:r>
            <a:r>
              <a:rPr lang="ru-RU" sz="2000" dirty="0">
                <a:cs typeface="Calibri" panose="020F0502020204030204"/>
              </a:rPr>
              <a:t>; г)</a:t>
            </a:r>
            <a:r>
              <a:rPr lang="ru-RU" sz="2000" dirty="0" err="1">
                <a:cs typeface="Calibri" panose="020F0502020204030204"/>
              </a:rPr>
              <a:t>місцевий</a:t>
            </a:r>
            <a:r>
              <a:rPr lang="ru-RU" sz="2000" dirty="0">
                <a:cs typeface="Calibri" panose="020F0502020204030204"/>
              </a:rPr>
              <a:t>.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3. </a:t>
            </a:r>
            <a:r>
              <a:rPr lang="ru-RU" sz="2000" dirty="0" err="1">
                <a:cs typeface="Calibri" panose="020F0502020204030204"/>
              </a:rPr>
              <a:t>Що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означає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іменник</a:t>
            </a:r>
            <a:r>
              <a:rPr lang="ru-RU" sz="2000" dirty="0">
                <a:cs typeface="Calibri" panose="020F0502020204030204"/>
              </a:rPr>
              <a:t> як </a:t>
            </a:r>
            <a:r>
              <a:rPr lang="ru-RU" sz="2000" dirty="0" err="1">
                <a:cs typeface="Calibri" panose="020F0502020204030204"/>
              </a:rPr>
              <a:t>частина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мови</a:t>
            </a:r>
            <a:r>
              <a:rPr lang="ru-RU" sz="2000" dirty="0">
                <a:cs typeface="Calibri" panose="020F0502020204030204"/>
              </a:rPr>
              <a:t>?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А) </a:t>
            </a:r>
            <a:r>
              <a:rPr lang="ru-RU" sz="2000" dirty="0" err="1">
                <a:cs typeface="Calibri" panose="020F0502020204030204"/>
              </a:rPr>
              <a:t>ознаку</a:t>
            </a:r>
            <a:r>
              <a:rPr lang="ru-RU" sz="2000" dirty="0">
                <a:cs typeface="Calibri" panose="020F0502020204030204"/>
              </a:rPr>
              <a:t> предмета; б)</a:t>
            </a:r>
            <a:r>
              <a:rPr lang="ru-RU" sz="2000" dirty="0" err="1">
                <a:cs typeface="Calibri" panose="020F0502020204030204"/>
              </a:rPr>
              <a:t>ознаку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ознаки</a:t>
            </a:r>
            <a:r>
              <a:rPr lang="ru-RU" sz="2000" dirty="0">
                <a:cs typeface="Calibri" panose="020F0502020204030204"/>
              </a:rPr>
              <a:t>; в) </a:t>
            </a:r>
            <a:r>
              <a:rPr lang="ru-RU" sz="2000" dirty="0" err="1">
                <a:cs typeface="Calibri" panose="020F0502020204030204"/>
              </a:rPr>
              <a:t>дію</a:t>
            </a:r>
            <a:r>
              <a:rPr lang="ru-RU" sz="2000" dirty="0">
                <a:cs typeface="Calibri" panose="020F0502020204030204"/>
              </a:rPr>
              <a:t> предмета; г) предмет.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4. </a:t>
            </a:r>
            <a:r>
              <a:rPr lang="ru-RU" sz="2000" dirty="0" err="1">
                <a:cs typeface="Calibri" panose="020F0502020204030204"/>
              </a:rPr>
              <a:t>Якщо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іменник</a:t>
            </a:r>
            <a:r>
              <a:rPr lang="ru-RU" sz="2000" dirty="0">
                <a:cs typeface="Calibri" panose="020F0502020204030204"/>
              </a:rPr>
              <a:t> у </a:t>
            </a:r>
            <a:r>
              <a:rPr lang="ru-RU" sz="2000" dirty="0" err="1">
                <a:cs typeface="Calibri" panose="020F0502020204030204"/>
              </a:rPr>
              <a:t>реченні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вживається</a:t>
            </a:r>
            <a:r>
              <a:rPr lang="ru-RU" sz="2000" dirty="0">
                <a:cs typeface="Calibri" panose="020F0502020204030204"/>
              </a:rPr>
              <a:t> у </a:t>
            </a:r>
            <a:r>
              <a:rPr lang="ru-RU" sz="2000" dirty="0" err="1">
                <a:cs typeface="Calibri" panose="020F0502020204030204"/>
              </a:rPr>
              <a:t>формі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називного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відмінка</a:t>
            </a:r>
            <a:r>
              <a:rPr lang="ru-RU" sz="2000" dirty="0">
                <a:cs typeface="Calibri" panose="020F0502020204030204"/>
              </a:rPr>
              <a:t>, то </a:t>
            </a:r>
            <a:r>
              <a:rPr lang="ru-RU" sz="2000" dirty="0" err="1">
                <a:cs typeface="Calibri" panose="020F0502020204030204"/>
              </a:rPr>
              <a:t>він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виконує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функцію</a:t>
            </a:r>
            <a:r>
              <a:rPr lang="ru-RU" sz="2000" dirty="0">
                <a:cs typeface="Calibri" panose="020F0502020204030204"/>
              </a:rPr>
              <a:t>: а)</a:t>
            </a:r>
            <a:r>
              <a:rPr lang="ru-RU" sz="2000" dirty="0" err="1">
                <a:cs typeface="Calibri" panose="020F0502020204030204"/>
              </a:rPr>
              <a:t>додатка</a:t>
            </a:r>
            <a:r>
              <a:rPr lang="ru-RU" sz="2000" dirty="0">
                <a:cs typeface="Calibri" panose="020F0502020204030204"/>
              </a:rPr>
              <a:t>; б)</a:t>
            </a:r>
            <a:r>
              <a:rPr lang="ru-RU" sz="2000" dirty="0" err="1">
                <a:cs typeface="Calibri" panose="020F0502020204030204"/>
              </a:rPr>
              <a:t>обставини</a:t>
            </a:r>
            <a:r>
              <a:rPr lang="ru-RU" sz="2000" dirty="0">
                <a:cs typeface="Calibri" panose="020F0502020204030204"/>
              </a:rPr>
              <a:t>; в)</a:t>
            </a:r>
            <a:r>
              <a:rPr lang="ru-RU" sz="2000" dirty="0" err="1">
                <a:cs typeface="Calibri" panose="020F0502020204030204"/>
              </a:rPr>
              <a:t>означення</a:t>
            </a:r>
            <a:r>
              <a:rPr lang="ru-RU" sz="2000" dirty="0">
                <a:cs typeface="Calibri" panose="020F0502020204030204"/>
              </a:rPr>
              <a:t>; г)</a:t>
            </a:r>
            <a:r>
              <a:rPr lang="ru-RU" sz="2000" dirty="0" err="1">
                <a:cs typeface="Calibri" panose="020F0502020204030204"/>
              </a:rPr>
              <a:t>підмета</a:t>
            </a:r>
            <a:r>
              <a:rPr lang="ru-RU" sz="2000" dirty="0">
                <a:cs typeface="Calibri" panose="020F0502020204030204"/>
              </a:rPr>
              <a:t>.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5. У </a:t>
            </a:r>
            <a:r>
              <a:rPr lang="ru-RU" sz="2000" dirty="0" err="1">
                <a:cs typeface="Calibri" panose="020F0502020204030204"/>
              </a:rPr>
              <a:t>якому</a:t>
            </a:r>
            <a:r>
              <a:rPr lang="ru-RU" sz="2000" dirty="0">
                <a:cs typeface="Calibri" panose="020F0502020204030204"/>
              </a:rPr>
              <a:t> рядку </a:t>
            </a:r>
            <a:r>
              <a:rPr lang="ru-RU" sz="2000" dirty="0" err="1">
                <a:cs typeface="Calibri" panose="020F0502020204030204"/>
              </a:rPr>
              <a:t>всі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спільнокореневі</a:t>
            </a:r>
            <a:r>
              <a:rPr lang="ru-RU" sz="2000" dirty="0">
                <a:cs typeface="Calibri" panose="020F0502020204030204"/>
              </a:rPr>
              <a:t> слова є </a:t>
            </a:r>
            <a:r>
              <a:rPr lang="ru-RU" sz="2000" dirty="0" err="1">
                <a:cs typeface="Calibri" panose="020F0502020204030204"/>
              </a:rPr>
              <a:t>іменниками</a:t>
            </a:r>
            <a:r>
              <a:rPr lang="ru-RU" sz="2000" dirty="0">
                <a:cs typeface="Calibri" panose="020F0502020204030204"/>
              </a:rPr>
              <a:t>?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А) береза, </a:t>
            </a:r>
            <a:r>
              <a:rPr lang="ru-RU" sz="2000" dirty="0" err="1">
                <a:cs typeface="Calibri" panose="020F0502020204030204"/>
              </a:rPr>
              <a:t>березень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берізка</a:t>
            </a:r>
            <a:r>
              <a:rPr lang="ru-RU" sz="2000" dirty="0">
                <a:cs typeface="Calibri" panose="020F0502020204030204"/>
              </a:rPr>
              <a:t>, березняк;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Б) </a:t>
            </a:r>
            <a:r>
              <a:rPr lang="ru-RU" sz="2000" dirty="0" err="1">
                <a:cs typeface="Calibri" panose="020F0502020204030204"/>
              </a:rPr>
              <a:t>янтар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янтаревий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янтарний</a:t>
            </a:r>
            <a:r>
              <a:rPr lang="ru-RU" sz="2000" dirty="0">
                <a:cs typeface="Calibri" panose="020F0502020204030204"/>
              </a:rPr>
              <a:t>, янтарка;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В)</a:t>
            </a:r>
            <a:r>
              <a:rPr lang="ru-RU" sz="2000" dirty="0" err="1">
                <a:cs typeface="Calibri" panose="020F0502020204030204"/>
              </a:rPr>
              <a:t>музикознавець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музикантський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музика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музикант</a:t>
            </a:r>
            <a:r>
              <a:rPr lang="ru-RU" sz="2000" dirty="0">
                <a:cs typeface="Calibri" panose="020F0502020204030204"/>
              </a:rPr>
              <a:t>;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Г) мороз, </a:t>
            </a:r>
            <a:r>
              <a:rPr lang="ru-RU" sz="2000" dirty="0" err="1">
                <a:cs typeface="Calibri" panose="020F0502020204030204"/>
              </a:rPr>
              <a:t>приморозити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морозець</a:t>
            </a:r>
            <a:r>
              <a:rPr lang="ru-RU" sz="2000" dirty="0">
                <a:cs typeface="Calibri" panose="020F0502020204030204"/>
              </a:rPr>
              <a:t>, </a:t>
            </a:r>
            <a:r>
              <a:rPr lang="ru-RU" sz="2000" dirty="0" err="1">
                <a:cs typeface="Calibri" panose="020F0502020204030204"/>
              </a:rPr>
              <a:t>морозяний</a:t>
            </a:r>
            <a:r>
              <a:rPr lang="ru-RU" sz="2000" dirty="0">
                <a:cs typeface="Calibri" panose="020F0502020204030204"/>
              </a:rPr>
              <a:t>.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6. </a:t>
            </a:r>
            <a:r>
              <a:rPr lang="ru-RU" sz="2000" dirty="0" err="1">
                <a:cs typeface="Calibri" panose="020F0502020204030204"/>
              </a:rPr>
              <a:t>Вчення</a:t>
            </a:r>
            <a:r>
              <a:rPr lang="ru-RU" sz="2000" dirty="0">
                <a:cs typeface="Calibri" panose="020F0502020204030204"/>
              </a:rPr>
              <a:t> про </a:t>
            </a:r>
            <a:r>
              <a:rPr lang="ru-RU" sz="2000" dirty="0" err="1">
                <a:cs typeface="Calibri" panose="020F0502020204030204"/>
              </a:rPr>
              <a:t>частини</a:t>
            </a:r>
            <a:r>
              <a:rPr lang="ru-RU" sz="2000" dirty="0">
                <a:cs typeface="Calibri" panose="020F0502020204030204"/>
              </a:rPr>
              <a:t> </a:t>
            </a:r>
            <a:r>
              <a:rPr lang="ru-RU" sz="2000" dirty="0" err="1">
                <a:cs typeface="Calibri" panose="020F0502020204030204"/>
              </a:rPr>
              <a:t>мови</a:t>
            </a:r>
            <a:r>
              <a:rPr lang="ru-RU" sz="2000" dirty="0">
                <a:cs typeface="Calibri" panose="020F0502020204030204"/>
              </a:rPr>
              <a:t> – </a:t>
            </a:r>
            <a:r>
              <a:rPr lang="ru-RU" sz="2000" dirty="0" err="1">
                <a:cs typeface="Calibri" panose="020F0502020204030204"/>
              </a:rPr>
              <a:t>це</a:t>
            </a:r>
            <a:r>
              <a:rPr lang="ru-RU" sz="2000" dirty="0">
                <a:cs typeface="Calibri" panose="020F0502020204030204"/>
              </a:rPr>
              <a:t>… </a:t>
            </a:r>
            <a:endParaRPr lang="ru-RU" sz="2000">
              <a:cs typeface="Calibri"/>
            </a:endParaRPr>
          </a:p>
          <a:p>
            <a:pPr marL="0" indent="0">
              <a:buNone/>
            </a:pPr>
            <a:r>
              <a:rPr lang="ru-RU" sz="2000" dirty="0">
                <a:cs typeface="Calibri" panose="020F0502020204030204"/>
              </a:rPr>
              <a:t>А) </a:t>
            </a:r>
            <a:r>
              <a:rPr lang="ru-RU" sz="2000" dirty="0" err="1">
                <a:cs typeface="Calibri" panose="020F0502020204030204"/>
              </a:rPr>
              <a:t>орфографія</a:t>
            </a:r>
            <a:r>
              <a:rPr lang="ru-RU" sz="2000" dirty="0">
                <a:cs typeface="Calibri" panose="020F0502020204030204"/>
              </a:rPr>
              <a:t>; б)</a:t>
            </a:r>
            <a:r>
              <a:rPr lang="ru-RU" sz="2000" dirty="0" err="1">
                <a:cs typeface="Calibri" panose="020F0502020204030204"/>
              </a:rPr>
              <a:t>словотвір</a:t>
            </a:r>
            <a:r>
              <a:rPr lang="ru-RU" sz="2000" dirty="0">
                <a:cs typeface="Calibri" panose="020F0502020204030204"/>
              </a:rPr>
              <a:t>; в)</a:t>
            </a:r>
            <a:r>
              <a:rPr lang="ru-RU" sz="2000" dirty="0" err="1">
                <a:cs typeface="Calibri" panose="020F0502020204030204"/>
              </a:rPr>
              <a:t>морфологія</a:t>
            </a:r>
            <a:r>
              <a:rPr lang="ru-RU" sz="2000" dirty="0">
                <a:cs typeface="Calibri" panose="020F0502020204030204"/>
              </a:rPr>
              <a:t>; г)</a:t>
            </a:r>
            <a:r>
              <a:rPr lang="ru-RU" sz="2000" dirty="0" err="1">
                <a:cs typeface="Calibri" panose="020F0502020204030204"/>
              </a:rPr>
              <a:t>морфеміка</a:t>
            </a:r>
            <a:r>
              <a:rPr lang="ru-RU" sz="2000" dirty="0">
                <a:cs typeface="Calibri" panose="020F0502020204030204"/>
              </a:rPr>
              <a:t>. </a:t>
            </a:r>
            <a:endParaRPr lang="ru-RU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5005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CC601B-44A6-EED8-5E36-DAB491F9C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ru-RU" sz="4800">
                <a:cs typeface="Calibri Light"/>
              </a:rPr>
              <a:t>Домашнє завдання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EE5CB035-83EA-EDA2-DA58-E1D20D6DD8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241953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07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6006-FA0B-8DFB-5BA9-9BB075E78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2317687" cy="1554480"/>
          </a:xfrm>
        </p:spPr>
        <p:txBody>
          <a:bodyPr anchor="ctr">
            <a:normAutofit/>
          </a:bodyPr>
          <a:lstStyle/>
          <a:p>
            <a:r>
              <a:rPr lang="ru-RU" sz="4800">
                <a:cs typeface="Calibri Light"/>
              </a:rPr>
              <a:t>Епіграф:</a:t>
            </a:r>
            <a:endParaRPr lang="ru-RU" sz="480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8431093C-64C7-4E28-DAB8-E0D3B9C77A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178008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C84FE85-090B-CECC-A57B-04C1169A2F39}"/>
              </a:ext>
            </a:extLst>
          </p:cNvPr>
          <p:cNvSpPr/>
          <p:nvPr/>
        </p:nvSpPr>
        <p:spPr>
          <a:xfrm>
            <a:off x="4574241" y="58271"/>
            <a:ext cx="6768352" cy="230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>
                <a:cs typeface="Calibri"/>
              </a:rPr>
              <a:t>Виписати</a:t>
            </a:r>
            <a:r>
              <a:rPr lang="ru-RU" sz="2800" dirty="0">
                <a:cs typeface="Calibri"/>
              </a:rPr>
              <a:t> з </a:t>
            </a:r>
            <a:r>
              <a:rPr lang="ru-RU" sz="2800" dirty="0" err="1">
                <a:cs typeface="Calibri"/>
              </a:rPr>
              <a:t>епіграфу</a:t>
            </a:r>
            <a:r>
              <a:rPr lang="ru-RU" sz="2800" dirty="0">
                <a:cs typeface="Calibri"/>
              </a:rPr>
              <a:t> слова, </a:t>
            </a:r>
            <a:r>
              <a:rPr lang="ru-RU" sz="2800" dirty="0" err="1">
                <a:cs typeface="Calibri"/>
              </a:rPr>
              <a:t>які</a:t>
            </a:r>
            <a:r>
              <a:rPr lang="ru-RU" sz="2800" dirty="0">
                <a:cs typeface="Calibri"/>
              </a:rPr>
              <a:t> </a:t>
            </a:r>
            <a:r>
              <a:rPr lang="ru-RU" sz="2800" dirty="0" err="1">
                <a:cs typeface="Calibri"/>
              </a:rPr>
              <a:t>вказують</a:t>
            </a:r>
            <a:r>
              <a:rPr lang="ru-RU" sz="2800" dirty="0">
                <a:cs typeface="Calibri"/>
              </a:rPr>
              <a:t> на </a:t>
            </a:r>
            <a:r>
              <a:rPr lang="ru-RU" sz="2800" dirty="0" err="1">
                <a:cs typeface="Calibri"/>
              </a:rPr>
              <a:t>предмети</a:t>
            </a:r>
            <a:r>
              <a:rPr lang="ru-RU" sz="2800" dirty="0">
                <a:cs typeface="Calibri"/>
              </a:rPr>
              <a:t>, </a:t>
            </a:r>
            <a:r>
              <a:rPr lang="ru-RU" sz="2800" dirty="0" err="1">
                <a:cs typeface="Calibri"/>
              </a:rPr>
              <a:t>відповідають</a:t>
            </a:r>
            <a:r>
              <a:rPr lang="ru-RU" sz="2800" dirty="0">
                <a:cs typeface="Calibri"/>
              </a:rPr>
              <a:t> на </a:t>
            </a:r>
            <a:r>
              <a:rPr lang="ru-RU" sz="2800" dirty="0" err="1">
                <a:cs typeface="Calibri"/>
              </a:rPr>
              <a:t>питання</a:t>
            </a:r>
            <a:r>
              <a:rPr lang="ru-RU" sz="2800" dirty="0">
                <a:cs typeface="Calibri"/>
              </a:rPr>
              <a:t> </a:t>
            </a:r>
            <a:r>
              <a:rPr lang="ru-RU" sz="2800" i="1" dirty="0" err="1">
                <a:cs typeface="Calibri"/>
              </a:rPr>
              <a:t>хто</a:t>
            </a:r>
            <a:r>
              <a:rPr lang="ru-RU" sz="2800" i="1" dirty="0">
                <a:cs typeface="Calibri"/>
              </a:rPr>
              <a:t>? </a:t>
            </a:r>
            <a:r>
              <a:rPr lang="ru-RU" sz="2800" i="1" dirty="0" err="1">
                <a:cs typeface="Calibri"/>
              </a:rPr>
              <a:t>що</a:t>
            </a:r>
            <a:r>
              <a:rPr lang="ru-RU" sz="2800" i="1" dirty="0">
                <a:cs typeface="Calibri"/>
              </a:rPr>
              <a:t>?</a:t>
            </a:r>
            <a:r>
              <a:rPr lang="ru-RU" sz="2800" dirty="0">
                <a:cs typeface="Calibri"/>
              </a:rPr>
              <a:t>. Як ми </a:t>
            </a:r>
            <a:r>
              <a:rPr lang="ru-RU" sz="2800" dirty="0" err="1">
                <a:cs typeface="Calibri"/>
              </a:rPr>
              <a:t>називаємо</a:t>
            </a:r>
            <a:r>
              <a:rPr lang="ru-RU" sz="2800" dirty="0">
                <a:cs typeface="Calibri"/>
              </a:rPr>
              <a:t> </a:t>
            </a:r>
            <a:r>
              <a:rPr lang="ru-RU" sz="2800" dirty="0" err="1">
                <a:cs typeface="Calibri"/>
              </a:rPr>
              <a:t>таку</a:t>
            </a:r>
            <a:r>
              <a:rPr lang="ru-RU" sz="2800" dirty="0">
                <a:cs typeface="Calibri"/>
              </a:rPr>
              <a:t> </a:t>
            </a:r>
            <a:r>
              <a:rPr lang="ru-RU" sz="2800" dirty="0" err="1">
                <a:cs typeface="Calibri"/>
              </a:rPr>
              <a:t>частину</a:t>
            </a:r>
            <a:r>
              <a:rPr lang="ru-RU" sz="2800" dirty="0">
                <a:cs typeface="Calibri"/>
              </a:rPr>
              <a:t> </a:t>
            </a:r>
            <a:r>
              <a:rPr lang="ru-RU" sz="2800" dirty="0" err="1">
                <a:cs typeface="Calibri"/>
              </a:rPr>
              <a:t>мови</a:t>
            </a:r>
            <a:r>
              <a:rPr lang="ru-RU" sz="2800" dirty="0">
                <a:cs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3954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6509D-B6D3-DE0E-0A85-CEEA23BD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99" y="1153572"/>
            <a:ext cx="4074458" cy="4461163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FFFFFF"/>
                </a:solidFill>
                <a:cs typeface="Calibri Light"/>
              </a:rPr>
              <a:t>Сховане</a:t>
            </a:r>
            <a:r>
              <a:rPr lang="ru-RU" b="1" dirty="0">
                <a:solidFill>
                  <a:srgbClr val="FFFFFF"/>
                </a:solidFill>
                <a:cs typeface="Calibri Light"/>
              </a:rPr>
              <a:t> слово – </a:t>
            </a:r>
            <a:r>
              <a:rPr lang="ru-RU" b="1" dirty="0" err="1">
                <a:solidFill>
                  <a:srgbClr val="FFFFFF"/>
                </a:solidFill>
                <a:cs typeface="Calibri Light"/>
              </a:rPr>
              <a:t>іменник</a:t>
            </a:r>
            <a:r>
              <a:rPr lang="ru-RU" b="1" dirty="0">
                <a:solidFill>
                  <a:srgbClr val="FFFFFF"/>
                </a:solidFill>
                <a:cs typeface="Calibri Light"/>
              </a:rPr>
              <a:t> 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9EFF4F-D686-AA34-8889-7765065D0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3600" dirty="0">
                <a:cs typeface="Calibri" panose="020F0502020204030204"/>
              </a:rPr>
              <a:t>1.Воно </a:t>
            </a:r>
            <a:r>
              <a:rPr lang="ru-RU" sz="3600" err="1">
                <a:cs typeface="Calibri" panose="020F0502020204030204"/>
              </a:rPr>
              <a:t>належить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мені</a:t>
            </a:r>
            <a:r>
              <a:rPr lang="ru-RU" sz="3600" dirty="0">
                <a:cs typeface="Calibri" panose="020F0502020204030204"/>
              </a:rPr>
              <a:t>, але </a:t>
            </a:r>
            <a:r>
              <a:rPr lang="ru-RU" sz="3600" err="1">
                <a:cs typeface="Calibri" panose="020F0502020204030204"/>
              </a:rPr>
              <a:t>інші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вживають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його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частіше</a:t>
            </a:r>
            <a:r>
              <a:rPr lang="ru-RU" sz="3600" dirty="0">
                <a:cs typeface="Calibri" panose="020F0502020204030204"/>
              </a:rPr>
              <a:t> за мене. 2. Холод з температурою </a:t>
            </a:r>
            <a:r>
              <a:rPr lang="ru-RU" sz="3600" err="1">
                <a:cs typeface="Calibri" panose="020F0502020204030204"/>
              </a:rPr>
              <a:t>нижче</a:t>
            </a:r>
            <a:r>
              <a:rPr lang="ru-RU" sz="3600" dirty="0">
                <a:cs typeface="Calibri" panose="020F0502020204030204"/>
              </a:rPr>
              <a:t> нуля. 3. Слово, яке </a:t>
            </a:r>
            <a:r>
              <a:rPr lang="ru-RU" sz="3600" err="1">
                <a:cs typeface="Calibri" panose="020F0502020204030204"/>
              </a:rPr>
              <a:t>іноді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вживаємо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замість</a:t>
            </a:r>
            <a:r>
              <a:rPr lang="ru-RU" sz="3600" dirty="0">
                <a:cs typeface="Calibri" panose="020F0502020204030204"/>
              </a:rPr>
              <a:t> «так». 4. </a:t>
            </a:r>
            <a:r>
              <a:rPr lang="ru-RU" sz="3600" err="1">
                <a:cs typeface="Calibri" panose="020F0502020204030204"/>
              </a:rPr>
              <a:t>Чорне</a:t>
            </a:r>
            <a:r>
              <a:rPr lang="ru-RU" sz="3600" dirty="0">
                <a:cs typeface="Calibri" panose="020F0502020204030204"/>
              </a:rPr>
              <a:t> сукно </a:t>
            </a:r>
            <a:r>
              <a:rPr lang="ru-RU" sz="3600" err="1">
                <a:cs typeface="Calibri" panose="020F0502020204030204"/>
              </a:rPr>
              <a:t>лізе</a:t>
            </a:r>
            <a:r>
              <a:rPr lang="ru-RU" sz="3600" dirty="0">
                <a:cs typeface="Calibri" panose="020F0502020204030204"/>
              </a:rPr>
              <a:t> у </a:t>
            </a:r>
            <a:r>
              <a:rPr lang="ru-RU" sz="3600" err="1">
                <a:cs typeface="Calibri" panose="020F0502020204030204"/>
              </a:rPr>
              <a:t>вікно</a:t>
            </a:r>
            <a:r>
              <a:rPr lang="ru-RU" sz="3600" dirty="0">
                <a:cs typeface="Calibri" panose="020F0502020204030204"/>
              </a:rPr>
              <a:t>. 5. </a:t>
            </a:r>
            <a:r>
              <a:rPr lang="ru-RU" sz="3600" err="1">
                <a:cs typeface="Calibri" panose="020F0502020204030204"/>
              </a:rPr>
              <a:t>Голубий</a:t>
            </a:r>
            <a:r>
              <a:rPr lang="ru-RU" sz="3600" dirty="0">
                <a:cs typeface="Calibri" panose="020F0502020204030204"/>
              </a:rPr>
              <a:t> шатер увесь </a:t>
            </a:r>
            <a:r>
              <a:rPr lang="ru-RU" sz="3600" err="1">
                <a:cs typeface="Calibri" panose="020F0502020204030204"/>
              </a:rPr>
              <a:t>світ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err="1">
                <a:cs typeface="Calibri" panose="020F0502020204030204"/>
              </a:rPr>
              <a:t>накрив</a:t>
            </a:r>
            <a:r>
              <a:rPr lang="ru-RU" sz="3600" dirty="0">
                <a:cs typeface="Calibri" panose="020F0502020204030204"/>
              </a:rPr>
              <a:t>. 6. Буква, на яку не </a:t>
            </a:r>
            <a:r>
              <a:rPr lang="ru-RU" sz="3600" err="1">
                <a:cs typeface="Calibri" panose="020F0502020204030204"/>
              </a:rPr>
              <a:t>починаються</a:t>
            </a:r>
            <a:r>
              <a:rPr lang="ru-RU" sz="3600" dirty="0">
                <a:cs typeface="Calibri" panose="020F0502020204030204"/>
              </a:rPr>
              <a:t>, як правило, слова. 7. </a:t>
            </a:r>
            <a:r>
              <a:rPr lang="ru-RU" sz="3600" dirty="0" err="1">
                <a:cs typeface="Calibri" panose="020F0502020204030204"/>
              </a:rPr>
              <a:t>Воїн</a:t>
            </a:r>
            <a:r>
              <a:rPr lang="ru-RU" sz="3600" dirty="0">
                <a:cs typeface="Calibri" panose="020F0502020204030204"/>
              </a:rPr>
              <a:t> і </a:t>
            </a:r>
            <a:r>
              <a:rPr lang="ru-RU" sz="3600" dirty="0" err="1">
                <a:cs typeface="Calibri" panose="020F0502020204030204"/>
              </a:rPr>
              <a:t>мешканець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dirty="0" err="1">
                <a:cs typeface="Calibri" panose="020F0502020204030204"/>
              </a:rPr>
              <a:t>Запорізької</a:t>
            </a:r>
            <a:r>
              <a:rPr lang="ru-RU" sz="3600" dirty="0">
                <a:cs typeface="Calibri" panose="020F0502020204030204"/>
              </a:rPr>
              <a:t> </a:t>
            </a:r>
            <a:r>
              <a:rPr lang="ru-RU" sz="3600" dirty="0" err="1">
                <a:cs typeface="Calibri" panose="020F0502020204030204"/>
              </a:rPr>
              <a:t>Січі</a:t>
            </a:r>
            <a:r>
              <a:rPr lang="ru-RU" sz="3600" dirty="0">
                <a:cs typeface="Calibri" panose="020F0502020204030204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84429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33A17-AE3C-80D8-E027-5D00A6282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ru-RU" sz="5600" b="1">
                <a:solidFill>
                  <a:srgbClr val="FFFFFF"/>
                </a:solidFill>
                <a:cs typeface="Calibri Light"/>
              </a:rPr>
              <a:t>Вірш «Іменник» Л. Шведа. 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F08A22-DD9B-90AE-DE61-6CC988BA6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5173" y="58959"/>
            <a:ext cx="5343108" cy="67456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Ми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вчимо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частини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мови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. </a:t>
            </a:r>
            <a:endParaRPr lang="ru-RU">
              <a:solidFill>
                <a:schemeClr val="tx1">
                  <a:alpha val="80000"/>
                </a:schemeClr>
              </a:solidFill>
              <a:cs typeface="Calibri" panose="020F0502020204030204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Всі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їх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треба добре знати,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Щоб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здобути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знань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основи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І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щоб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грамотно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писати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.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Перша з них –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іменник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друже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Всі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його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в нас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люблять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дуже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Бо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все – все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він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називає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–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Від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землі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до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коровая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.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Мама, мир і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Україна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Сонце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небо,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світ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людина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.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Звуки, </a:t>
            </a:r>
            <a:r>
              <a:rPr lang="ru-RU" b="1" dirty="0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букви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слово, мова –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Все –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частина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ця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чудова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!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Хто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? Сестричка,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ненька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батько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Пташка,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білочка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зайчатко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.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Що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? Земля,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ріка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діброва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Книжка,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зошит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, ручка, школа. 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Вивчи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цю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частину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 </a:t>
            </a:r>
            <a:r>
              <a:rPr lang="ru-RU" b="1" err="1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мови</a:t>
            </a:r>
            <a:r>
              <a:rPr lang="ru-RU" b="1" dirty="0">
                <a:solidFill>
                  <a:schemeClr val="tx1">
                    <a:alpha val="80000"/>
                  </a:schemeClr>
                </a:solidFill>
                <a:cs typeface="Calibri" panose="020F0502020204030204"/>
              </a:rPr>
              <a:t>. 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41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0B8DCBA-FEED-46EF-A140-35B904015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737E76-039E-2BE9-8FBE-9CC13DBE8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18" y="608516"/>
            <a:ext cx="6896628" cy="5593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3200" b="1" err="1">
                <a:solidFill>
                  <a:srgbClr val="FF0000"/>
                </a:solidFill>
                <a:cs typeface="Calibri" panose="020F0502020204030204"/>
              </a:rPr>
              <a:t>Морфологія</a:t>
            </a:r>
            <a:r>
              <a:rPr lang="ru-RU" sz="3200" dirty="0">
                <a:cs typeface="Calibri" panose="020F0502020204030204"/>
              </a:rPr>
              <a:t> — </a:t>
            </a:r>
            <a:r>
              <a:rPr lang="ru-RU" sz="3200" err="1">
                <a:cs typeface="Calibri" panose="020F0502020204030204"/>
              </a:rPr>
              <a:t>розділ</a:t>
            </a:r>
            <a:r>
              <a:rPr lang="ru-RU" sz="3200" dirty="0">
                <a:cs typeface="Calibri" panose="020F0502020204030204"/>
              </a:rPr>
              <a:t> науки про мову, </a:t>
            </a:r>
            <a:r>
              <a:rPr lang="ru-RU" sz="3200" err="1">
                <a:cs typeface="Calibri" panose="020F0502020204030204"/>
              </a:rPr>
              <a:t>що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вивчає</a:t>
            </a:r>
            <a:r>
              <a:rPr lang="ru-RU" sz="3200" dirty="0">
                <a:cs typeface="Calibri" panose="020F0502020204030204"/>
              </a:rPr>
              <a:t> слова як </a:t>
            </a:r>
            <a:r>
              <a:rPr lang="ru-RU" sz="3200" err="1">
                <a:cs typeface="Calibri" panose="020F0502020204030204"/>
              </a:rPr>
              <a:t>частини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мови</a:t>
            </a:r>
            <a:r>
              <a:rPr lang="ru-RU" sz="3200" dirty="0">
                <a:cs typeface="Calibri" panose="020F0502020204030204"/>
              </a:rPr>
              <a:t>. Тому </a:t>
            </a:r>
            <a:r>
              <a:rPr lang="ru-RU" sz="3200" err="1">
                <a:cs typeface="Calibri" panose="020F0502020204030204"/>
              </a:rPr>
              <a:t>поняття</a:t>
            </a:r>
            <a:r>
              <a:rPr lang="ru-RU" sz="3200" dirty="0">
                <a:cs typeface="Calibri" panose="020F0502020204030204"/>
              </a:rPr>
              <a:t> «</a:t>
            </a:r>
            <a:r>
              <a:rPr lang="ru-RU" sz="3200" err="1">
                <a:cs typeface="Calibri" panose="020F0502020204030204"/>
              </a:rPr>
              <a:t>морфологічні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ознаки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іменника</a:t>
            </a:r>
            <a:r>
              <a:rPr lang="ru-RU" sz="3200" dirty="0">
                <a:cs typeface="Calibri" panose="020F0502020204030204"/>
              </a:rPr>
              <a:t>» </a:t>
            </a:r>
            <a:r>
              <a:rPr lang="ru-RU" sz="3200" err="1">
                <a:cs typeface="Calibri" panose="020F0502020204030204"/>
              </a:rPr>
              <a:t>розуміємо</a:t>
            </a:r>
            <a:r>
              <a:rPr lang="ru-RU" sz="3200" dirty="0">
                <a:cs typeface="Calibri" panose="020F0502020204030204"/>
              </a:rPr>
              <a:t> як </a:t>
            </a:r>
            <a:r>
              <a:rPr lang="ru-RU" sz="3200" err="1">
                <a:cs typeface="Calibri" panose="020F0502020204030204"/>
              </a:rPr>
              <a:t>такі</a:t>
            </a:r>
            <a:r>
              <a:rPr lang="ru-RU" sz="3200" dirty="0">
                <a:cs typeface="Calibri" panose="020F0502020204030204"/>
              </a:rPr>
              <a:t>, </a:t>
            </a:r>
            <a:r>
              <a:rPr lang="ru-RU" sz="3200" err="1">
                <a:cs typeface="Calibri" panose="020F0502020204030204"/>
              </a:rPr>
              <a:t>що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характеризують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конкретне</a:t>
            </a:r>
            <a:r>
              <a:rPr lang="ru-RU" sz="3200" dirty="0">
                <a:cs typeface="Calibri" panose="020F0502020204030204"/>
              </a:rPr>
              <a:t> слово як </a:t>
            </a:r>
            <a:r>
              <a:rPr lang="ru-RU" sz="3200" err="1">
                <a:cs typeface="Calibri" panose="020F0502020204030204"/>
              </a:rPr>
              <a:t>частину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мови</a:t>
            </a:r>
            <a:r>
              <a:rPr lang="ru-RU" sz="3200" dirty="0">
                <a:cs typeface="Calibri" panose="020F0502020204030204"/>
              </a:rPr>
              <a:t>. Для </a:t>
            </a:r>
            <a:r>
              <a:rPr lang="ru-RU" sz="3200" err="1">
                <a:cs typeface="Calibri" panose="020F0502020204030204"/>
              </a:rPr>
              <a:t>іменника</a:t>
            </a:r>
            <a:r>
              <a:rPr lang="ru-RU" sz="3200" dirty="0">
                <a:cs typeface="Calibri" panose="020F0502020204030204"/>
              </a:rPr>
              <a:t> такими є 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рід</a:t>
            </a:r>
            <a:r>
              <a:rPr lang="ru-RU" sz="3200" i="1" dirty="0">
                <a:solidFill>
                  <a:srgbClr val="FF0000"/>
                </a:solidFill>
                <a:cs typeface="Calibri" panose="020F0502020204030204"/>
              </a:rPr>
              <a:t>, число, 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відмінок</a:t>
            </a:r>
            <a:r>
              <a:rPr lang="ru-RU" sz="3200" i="1" dirty="0">
                <a:solidFill>
                  <a:srgbClr val="FF0000"/>
                </a:solidFill>
                <a:cs typeface="Calibri" panose="020F0502020204030204"/>
              </a:rPr>
              <a:t> і 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відміна</a:t>
            </a:r>
            <a:r>
              <a:rPr lang="ru-RU" sz="3200" dirty="0">
                <a:cs typeface="Calibri" panose="020F0502020204030204"/>
              </a:rPr>
              <a:t>. </a:t>
            </a:r>
          </a:p>
          <a:p>
            <a:pPr marL="0" indent="0">
              <a:buNone/>
            </a:pPr>
            <a:r>
              <a:rPr lang="ru-RU" sz="3200" err="1">
                <a:cs typeface="Calibri" panose="020F0502020204030204"/>
              </a:rPr>
              <a:t>Іменник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реалізує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номінативну</a:t>
            </a:r>
            <a:r>
              <a:rPr lang="ru-RU" sz="3200" i="1" dirty="0">
                <a:solidFill>
                  <a:srgbClr val="FF0000"/>
                </a:solidFill>
                <a:cs typeface="Calibri" panose="020F0502020204030204"/>
              </a:rPr>
              <a:t> (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називальну</a:t>
            </a:r>
            <a:r>
              <a:rPr lang="ru-RU" sz="3200" i="1" dirty="0">
                <a:solidFill>
                  <a:srgbClr val="FF0000"/>
                </a:solidFill>
                <a:cs typeface="Calibri" panose="020F0502020204030204"/>
              </a:rPr>
              <a:t>) 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функцію</a:t>
            </a:r>
            <a:r>
              <a:rPr lang="ru-RU" sz="3200" i="1" dirty="0">
                <a:solidFill>
                  <a:srgbClr val="FF0000"/>
                </a:solidFill>
                <a:cs typeface="Calibri" panose="020F0502020204030204"/>
              </a:rPr>
              <a:t> </a:t>
            </a:r>
            <a:r>
              <a:rPr lang="ru-RU" sz="3200" i="1" err="1">
                <a:solidFill>
                  <a:srgbClr val="FF0000"/>
                </a:solidFill>
                <a:cs typeface="Calibri" panose="020F0502020204030204"/>
              </a:rPr>
              <a:t>мови</a:t>
            </a:r>
            <a:r>
              <a:rPr lang="ru-RU" sz="3200" dirty="0">
                <a:cs typeface="Calibri" panose="020F0502020204030204"/>
              </a:rPr>
              <a:t>, </a:t>
            </a:r>
            <a:r>
              <a:rPr lang="ru-RU" sz="3200" err="1">
                <a:cs typeface="Calibri" panose="020F0502020204030204"/>
              </a:rPr>
              <a:t>завдяки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чому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всі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предмети</a:t>
            </a:r>
            <a:r>
              <a:rPr lang="ru-RU" sz="3200" dirty="0">
                <a:cs typeface="Calibri" panose="020F0502020204030204"/>
              </a:rPr>
              <a:t>, </a:t>
            </a:r>
            <a:r>
              <a:rPr lang="ru-RU" sz="3200" err="1">
                <a:cs typeface="Calibri" panose="020F0502020204030204"/>
              </a:rPr>
              <a:t>явища</a:t>
            </a:r>
            <a:r>
              <a:rPr lang="ru-RU" sz="3200" dirty="0">
                <a:cs typeface="Calibri" panose="020F0502020204030204"/>
              </a:rPr>
              <a:t>, </a:t>
            </a:r>
            <a:r>
              <a:rPr lang="ru-RU" sz="3200" err="1">
                <a:cs typeface="Calibri" panose="020F0502020204030204"/>
              </a:rPr>
              <a:t>істоти</a:t>
            </a:r>
            <a:r>
              <a:rPr lang="ru-RU" sz="3200" dirty="0">
                <a:cs typeface="Calibri" panose="020F0502020204030204"/>
              </a:rPr>
              <a:t>, </a:t>
            </a:r>
            <a:r>
              <a:rPr lang="ru-RU" sz="3200" err="1">
                <a:cs typeface="Calibri" panose="020F0502020204030204"/>
              </a:rPr>
              <a:t>дії</a:t>
            </a:r>
            <a:r>
              <a:rPr lang="ru-RU" sz="3200" dirty="0">
                <a:cs typeface="Calibri" panose="020F0502020204030204"/>
              </a:rPr>
              <a:t>, </a:t>
            </a:r>
            <a:r>
              <a:rPr lang="ru-RU" sz="3200" err="1">
                <a:cs typeface="Calibri" panose="020F0502020204030204"/>
              </a:rPr>
              <a:t>вчинки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тощо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мають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свої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err="1">
                <a:cs typeface="Calibri" panose="020F0502020204030204"/>
              </a:rPr>
              <a:t>назви</a:t>
            </a:r>
            <a:r>
              <a:rPr lang="ru-RU" sz="3200" dirty="0">
                <a:cs typeface="Calibri" panose="020F0502020204030204"/>
              </a:rPr>
              <a:t>. 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325DBE4-F7D5-A735-7749-504109269C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05" r="9177" b="3"/>
          <a:stretch/>
        </p:blipFill>
        <p:spPr>
          <a:xfrm>
            <a:off x="6788383" y="613147"/>
            <a:ext cx="4565417" cy="5593443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430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AED9F25F-C139-DEFB-AAA9-78D91FB27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2163" y="766417"/>
            <a:ext cx="8463885" cy="486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143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8F886C-CC42-ED16-3933-98577DF4C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ru-RU" sz="3000">
                <a:cs typeface="Calibri Light"/>
              </a:rPr>
              <a:t>Вибірковий диктант (виписати іменники,  усно вказати їх морфологічні ознаки). </a:t>
            </a:r>
            <a:endParaRPr lang="ru-RU" sz="30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2FB5B2-1763-C799-2D5B-216AEA44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6143" y="657907"/>
            <a:ext cx="6333141" cy="546501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ru-RU" sz="3200" dirty="0" err="1">
                <a:cs typeface="Calibri" panose="020F0502020204030204"/>
              </a:rPr>
              <a:t>Це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був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чистий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розбишака</a:t>
            </a:r>
            <a:r>
              <a:rPr lang="ru-RU" sz="3200" dirty="0">
                <a:cs typeface="Calibri" panose="020F0502020204030204"/>
              </a:rPr>
              <a:t> – </a:t>
            </a:r>
            <a:r>
              <a:rPr lang="ru-RU" sz="3200" dirty="0" err="1">
                <a:cs typeface="Calibri" panose="020F0502020204030204"/>
              </a:rPr>
              <a:t>халамидник</a:t>
            </a:r>
            <a:r>
              <a:rPr lang="ru-RU" sz="3200" dirty="0">
                <a:cs typeface="Calibri" panose="020F0502020204030204"/>
              </a:rPr>
              <a:t>. Не </a:t>
            </a:r>
            <a:r>
              <a:rPr lang="ru-RU" sz="3200" dirty="0" err="1">
                <a:cs typeface="Calibri" panose="020F0502020204030204"/>
              </a:rPr>
              <a:t>було</a:t>
            </a:r>
            <a:r>
              <a:rPr lang="ru-RU" sz="3200" dirty="0">
                <a:cs typeface="Calibri" panose="020F0502020204030204"/>
              </a:rPr>
              <a:t> того дня, </a:t>
            </a:r>
            <a:r>
              <a:rPr lang="ru-RU" sz="3200" dirty="0" err="1">
                <a:cs typeface="Calibri" panose="020F0502020204030204"/>
              </a:rPr>
              <a:t>щоб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хто</a:t>
            </a:r>
            <a:r>
              <a:rPr lang="ru-RU" sz="3200" dirty="0">
                <a:cs typeface="Calibri" panose="020F0502020204030204"/>
              </a:rPr>
              <a:t> – </a:t>
            </a:r>
            <a:r>
              <a:rPr lang="ru-RU" sz="3200" dirty="0" err="1">
                <a:cs typeface="Calibri" panose="020F0502020204030204"/>
              </a:rPr>
              <a:t>небудь</a:t>
            </a:r>
            <a:r>
              <a:rPr lang="ru-RU" sz="3200" dirty="0">
                <a:cs typeface="Calibri" panose="020F0502020204030204"/>
              </a:rPr>
              <a:t> не </a:t>
            </a:r>
            <a:r>
              <a:rPr lang="ru-RU" sz="3200" dirty="0" err="1">
                <a:cs typeface="Calibri" panose="020F0502020204030204"/>
              </a:rPr>
              <a:t>жалівся</a:t>
            </a:r>
            <a:r>
              <a:rPr lang="ru-RU" sz="3200" dirty="0">
                <a:cs typeface="Calibri" panose="020F0502020204030204"/>
              </a:rPr>
              <a:t> на Федька: там </a:t>
            </a:r>
            <a:r>
              <a:rPr lang="ru-RU" sz="3200" dirty="0" err="1">
                <a:cs typeface="Calibri" panose="020F0502020204030204"/>
              </a:rPr>
              <a:t>шибку</a:t>
            </a:r>
            <a:r>
              <a:rPr lang="ru-RU" sz="3200" dirty="0">
                <a:cs typeface="Calibri" panose="020F0502020204030204"/>
              </a:rPr>
              <a:t> з рогатки </a:t>
            </a:r>
            <a:r>
              <a:rPr lang="ru-RU" sz="3200" dirty="0" err="1">
                <a:cs typeface="Calibri" panose="020F0502020204030204"/>
              </a:rPr>
              <a:t>вибив</a:t>
            </a:r>
            <a:r>
              <a:rPr lang="ru-RU" sz="3200" dirty="0">
                <a:cs typeface="Calibri" panose="020F0502020204030204"/>
              </a:rPr>
              <a:t>; там синяка </a:t>
            </a:r>
            <a:r>
              <a:rPr lang="ru-RU" sz="3200" dirty="0" err="1">
                <a:cs typeface="Calibri" panose="020F0502020204030204"/>
              </a:rPr>
              <a:t>підбив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своєму</a:t>
            </a:r>
            <a:r>
              <a:rPr lang="ru-RU" sz="3200" dirty="0">
                <a:cs typeface="Calibri" panose="020F0502020204030204"/>
              </a:rPr>
              <a:t> «</a:t>
            </a:r>
            <a:r>
              <a:rPr lang="ru-RU" sz="3200" dirty="0" err="1">
                <a:cs typeface="Calibri" panose="020F0502020204030204"/>
              </a:rPr>
              <a:t>закадишному</a:t>
            </a:r>
            <a:r>
              <a:rPr lang="ru-RU" sz="3200" dirty="0">
                <a:cs typeface="Calibri" panose="020F0502020204030204"/>
              </a:rPr>
              <a:t>»  </a:t>
            </a:r>
            <a:r>
              <a:rPr lang="ru-RU" sz="3200" dirty="0" err="1">
                <a:cs typeface="Calibri" panose="020F0502020204030204"/>
              </a:rPr>
              <a:t>другові</a:t>
            </a:r>
            <a:r>
              <a:rPr lang="ru-RU" sz="3200" dirty="0">
                <a:cs typeface="Calibri" panose="020F0502020204030204"/>
              </a:rPr>
              <a:t>; там перекинув </a:t>
            </a:r>
            <a:r>
              <a:rPr lang="ru-RU" sz="3200" dirty="0" err="1">
                <a:cs typeface="Calibri" panose="020F0502020204030204"/>
              </a:rPr>
              <a:t>діжку</a:t>
            </a:r>
            <a:r>
              <a:rPr lang="ru-RU" sz="3200" dirty="0">
                <a:cs typeface="Calibri" panose="020F0502020204030204"/>
              </a:rPr>
              <a:t> з </a:t>
            </a:r>
            <a:r>
              <a:rPr lang="ru-RU" sz="3200" dirty="0" err="1">
                <a:cs typeface="Calibri" panose="020F0502020204030204"/>
              </a:rPr>
              <a:t>дощовою</a:t>
            </a:r>
            <a:r>
              <a:rPr lang="ru-RU" sz="3200" dirty="0">
                <a:cs typeface="Calibri" panose="020F0502020204030204"/>
              </a:rPr>
              <a:t> водою, яку </a:t>
            </a:r>
            <a:r>
              <a:rPr lang="ru-RU" sz="3200" dirty="0" err="1">
                <a:cs typeface="Calibri" panose="020F0502020204030204"/>
              </a:rPr>
              <a:t>збирали</a:t>
            </a:r>
            <a:r>
              <a:rPr lang="ru-RU" sz="3200" dirty="0">
                <a:cs typeface="Calibri" panose="020F0502020204030204"/>
              </a:rPr>
              <a:t> з таким </a:t>
            </a:r>
            <a:r>
              <a:rPr lang="ru-RU" sz="3200" dirty="0" err="1">
                <a:cs typeface="Calibri" panose="020F0502020204030204"/>
              </a:rPr>
              <a:t>клопотом</a:t>
            </a:r>
            <a:r>
              <a:rPr lang="ru-RU" sz="3200" dirty="0">
                <a:cs typeface="Calibri" panose="020F0502020204030204"/>
              </a:rPr>
              <a:t>. </a:t>
            </a:r>
            <a:r>
              <a:rPr lang="ru-RU" sz="3200" dirty="0" err="1">
                <a:cs typeface="Calibri" panose="020F0502020204030204"/>
              </a:rPr>
              <a:t>Спокій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був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його</a:t>
            </a:r>
            <a:r>
              <a:rPr lang="ru-RU" sz="3200" dirty="0">
                <a:cs typeface="Calibri" panose="020F0502020204030204"/>
              </a:rPr>
              <a:t> ворогом, з </a:t>
            </a:r>
            <a:r>
              <a:rPr lang="ru-RU" sz="3200" dirty="0" err="1">
                <a:cs typeface="Calibri" panose="020F0502020204030204"/>
              </a:rPr>
              <a:t>яким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він</a:t>
            </a:r>
            <a:r>
              <a:rPr lang="ru-RU" sz="3200" dirty="0">
                <a:cs typeface="Calibri" panose="020F0502020204030204"/>
              </a:rPr>
              <a:t> </a:t>
            </a:r>
            <a:r>
              <a:rPr lang="ru-RU" sz="3200" dirty="0" err="1">
                <a:cs typeface="Calibri" panose="020F0502020204030204"/>
              </a:rPr>
              <a:t>боровся</a:t>
            </a:r>
            <a:r>
              <a:rPr lang="ru-RU" sz="3200" dirty="0">
                <a:cs typeface="Calibri" panose="020F0502020204030204"/>
              </a:rPr>
              <a:t> на кожному </a:t>
            </a:r>
            <a:r>
              <a:rPr lang="ru-RU" sz="3200" dirty="0" err="1">
                <a:cs typeface="Calibri" panose="020F0502020204030204"/>
              </a:rPr>
              <a:t>місці</a:t>
            </a:r>
            <a:r>
              <a:rPr lang="ru-RU" sz="3200" dirty="0">
                <a:cs typeface="Calibri" panose="020F0502020204030204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7200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A5D01-0F97-C77E-9043-9EA8C977A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797" y="740402"/>
            <a:ext cx="3795056" cy="5332372"/>
          </a:xfrm>
        </p:spPr>
        <p:txBody>
          <a:bodyPr>
            <a:normAutofit/>
          </a:bodyPr>
          <a:lstStyle/>
          <a:p>
            <a:pPr algn="r"/>
            <a:r>
              <a:rPr lang="ru-RU" sz="3600">
                <a:cs typeface="Calibri Light"/>
              </a:rPr>
              <a:t>Знайти у кожному рядку зайве слово, обґрунтувати вибір </a:t>
            </a:r>
            <a:endParaRPr lang="ru-RU" sz="3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8D6D53-4500-D21D-DD6D-AC140B132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3055" y="954106"/>
            <a:ext cx="5464847" cy="475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dirty="0">
                <a:cs typeface="Calibri" panose="020F0502020204030204"/>
              </a:rPr>
              <a:t>1. </a:t>
            </a:r>
            <a:r>
              <a:rPr lang="ru-RU" dirty="0" err="1">
                <a:cs typeface="Calibri" panose="020F0502020204030204"/>
              </a:rPr>
              <a:t>Щастя</a:t>
            </a:r>
            <a:r>
              <a:rPr lang="ru-RU" dirty="0">
                <a:cs typeface="Calibri" panose="020F0502020204030204"/>
              </a:rPr>
              <a:t>, </a:t>
            </a:r>
            <a:r>
              <a:rPr lang="ru-RU" dirty="0" err="1">
                <a:cs typeface="Calibri" panose="020F0502020204030204"/>
              </a:rPr>
              <a:t>щасливчик</a:t>
            </a:r>
            <a:r>
              <a:rPr lang="ru-RU" dirty="0">
                <a:cs typeface="Calibri" panose="020F0502020204030204"/>
              </a:rPr>
              <a:t>, </a:t>
            </a:r>
            <a:r>
              <a:rPr lang="ru-RU" dirty="0" err="1">
                <a:cs typeface="Calibri" panose="020F0502020204030204"/>
              </a:rPr>
              <a:t>пощастило</a:t>
            </a:r>
            <a:r>
              <a:rPr lang="ru-RU" dirty="0">
                <a:cs typeface="Calibri" panose="020F0502020204030204"/>
              </a:rPr>
              <a:t>. </a:t>
            </a:r>
            <a:endParaRPr lang="ru-RU">
              <a:cs typeface="Calibri"/>
            </a:endParaRPr>
          </a:p>
          <a:p>
            <a:pPr marL="0" indent="0">
              <a:buNone/>
            </a:pPr>
            <a:r>
              <a:rPr lang="ru-RU" dirty="0">
                <a:cs typeface="Calibri" panose="020F0502020204030204"/>
              </a:rPr>
              <a:t>2.Добро, </a:t>
            </a:r>
            <a:r>
              <a:rPr lang="ru-RU" dirty="0" err="1">
                <a:cs typeface="Calibri" panose="020F0502020204030204"/>
              </a:rPr>
              <a:t>добродійник</a:t>
            </a:r>
            <a:r>
              <a:rPr lang="ru-RU" dirty="0">
                <a:cs typeface="Calibri" panose="020F0502020204030204"/>
              </a:rPr>
              <a:t>, </a:t>
            </a:r>
            <a:r>
              <a:rPr lang="ru-RU" dirty="0" err="1">
                <a:cs typeface="Calibri" panose="020F0502020204030204"/>
              </a:rPr>
              <a:t>добрий</a:t>
            </a:r>
            <a:r>
              <a:rPr lang="ru-RU" dirty="0">
                <a:cs typeface="Calibri" panose="020F0502020204030204"/>
              </a:rPr>
              <a:t>. </a:t>
            </a:r>
            <a:endParaRPr lang="ru-RU">
              <a:cs typeface="Calibri"/>
            </a:endParaRPr>
          </a:p>
          <a:p>
            <a:pPr marL="0" indent="0">
              <a:buNone/>
            </a:pPr>
            <a:r>
              <a:rPr lang="ru-RU" dirty="0">
                <a:cs typeface="Calibri" panose="020F0502020204030204"/>
              </a:rPr>
              <a:t>3. </a:t>
            </a:r>
            <a:r>
              <a:rPr lang="ru-RU" dirty="0" err="1">
                <a:cs typeface="Calibri" panose="020F0502020204030204"/>
              </a:rPr>
              <a:t>Крига</a:t>
            </a:r>
            <a:r>
              <a:rPr lang="ru-RU" dirty="0">
                <a:cs typeface="Calibri" panose="020F0502020204030204"/>
              </a:rPr>
              <a:t>, </a:t>
            </a:r>
            <a:r>
              <a:rPr lang="ru-RU" dirty="0" err="1">
                <a:cs typeface="Calibri" panose="020F0502020204030204"/>
              </a:rPr>
              <a:t>крижаний</a:t>
            </a:r>
            <a:r>
              <a:rPr lang="ru-RU" dirty="0">
                <a:cs typeface="Calibri" panose="020F0502020204030204"/>
              </a:rPr>
              <a:t>, </a:t>
            </a:r>
            <a:r>
              <a:rPr lang="ru-RU" dirty="0" err="1">
                <a:cs typeface="Calibri" panose="020F0502020204030204"/>
              </a:rPr>
              <a:t>крижина</a:t>
            </a:r>
            <a:r>
              <a:rPr lang="ru-RU" dirty="0">
                <a:cs typeface="Calibri" panose="020F0502020204030204"/>
              </a:rPr>
              <a:t>.  </a:t>
            </a:r>
          </a:p>
        </p:txBody>
      </p:sp>
    </p:spTree>
    <p:extLst>
      <p:ext uri="{BB962C8B-B14F-4D97-AF65-F5344CB8AC3E}">
        <p14:creationId xmlns:p14="http://schemas.microsoft.com/office/powerpoint/2010/main" val="348403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4F6513-1055-0052-D548-25058EC6F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35" y="386930"/>
            <a:ext cx="11206397" cy="1188950"/>
          </a:xfrm>
        </p:spPr>
        <p:txBody>
          <a:bodyPr anchor="b">
            <a:normAutofit/>
          </a:bodyPr>
          <a:lstStyle/>
          <a:p>
            <a:r>
              <a:rPr lang="ru-RU" sz="2600">
                <a:cs typeface="Calibri Light"/>
              </a:rPr>
              <a:t>Вказати іменники, визначити яку синтаксичну роль вони виконують.  Усно назвати іменники власні та загальні назви, істоти та неістоти, конкретні та абстрактні</a:t>
            </a:r>
            <a:endParaRPr lang="ru-RU" sz="26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DE72BA-6A9D-0B00-8910-18524924D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4400" dirty="0">
                <a:cs typeface="Calibri" panose="020F0502020204030204"/>
              </a:rPr>
              <a:t>А </a:t>
            </a:r>
            <a:r>
              <a:rPr lang="ru-RU" sz="4400" dirty="0" err="1">
                <a:cs typeface="Calibri" panose="020F0502020204030204"/>
              </a:rPr>
              <a:t>найбільше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Федькові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доставалося</a:t>
            </a:r>
            <a:r>
              <a:rPr lang="ru-RU" sz="4400" dirty="0">
                <a:cs typeface="Calibri" panose="020F0502020204030204"/>
              </a:rPr>
              <a:t> за Толю. Толя </a:t>
            </a:r>
            <a:r>
              <a:rPr lang="ru-RU" sz="4400" dirty="0" err="1">
                <a:cs typeface="Calibri" panose="020F0502020204030204"/>
              </a:rPr>
              <a:t>був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син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хазяїна</a:t>
            </a:r>
            <a:r>
              <a:rPr lang="ru-RU" sz="4400" dirty="0">
                <a:cs typeface="Calibri" panose="020F0502020204030204"/>
              </a:rPr>
              <a:t> того </a:t>
            </a:r>
            <a:r>
              <a:rPr lang="ru-RU" sz="4400" dirty="0" err="1">
                <a:cs typeface="Calibri" panose="020F0502020204030204"/>
              </a:rPr>
              <a:t>будинку</a:t>
            </a:r>
            <a:r>
              <a:rPr lang="ru-RU" sz="4400" dirty="0">
                <a:cs typeface="Calibri" panose="020F0502020204030204"/>
              </a:rPr>
              <a:t>, де вони жили. </a:t>
            </a:r>
            <a:r>
              <a:rPr lang="ru-RU" sz="4400" dirty="0" err="1">
                <a:cs typeface="Calibri" panose="020F0502020204030204"/>
              </a:rPr>
              <a:t>Це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була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дитина</a:t>
            </a:r>
            <a:r>
              <a:rPr lang="ru-RU" sz="4400" dirty="0">
                <a:cs typeface="Calibri" panose="020F0502020204030204"/>
              </a:rPr>
              <a:t> </a:t>
            </a:r>
            <a:r>
              <a:rPr lang="ru-RU" sz="4400" dirty="0" err="1">
                <a:cs typeface="Calibri" panose="020F0502020204030204"/>
              </a:rPr>
              <a:t>ніжна</a:t>
            </a:r>
            <a:r>
              <a:rPr lang="ru-RU" sz="4400" dirty="0">
                <a:cs typeface="Calibri" panose="020F0502020204030204"/>
              </a:rPr>
              <a:t>, </a:t>
            </a:r>
            <a:r>
              <a:rPr lang="ru-RU" sz="4400" dirty="0" err="1">
                <a:cs typeface="Calibri" panose="020F0502020204030204"/>
              </a:rPr>
              <a:t>делікатна</a:t>
            </a:r>
            <a:r>
              <a:rPr lang="ru-RU" sz="4400" dirty="0">
                <a:cs typeface="Calibri" panose="020F0502020204030204"/>
              </a:rPr>
              <a:t> , смирна.  </a:t>
            </a:r>
          </a:p>
        </p:txBody>
      </p:sp>
    </p:spTree>
    <p:extLst>
      <p:ext uri="{BB962C8B-B14F-4D97-AF65-F5344CB8AC3E}">
        <p14:creationId xmlns:p14="http://schemas.microsoft.com/office/powerpoint/2010/main" val="3472220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Іменник як частина мови: загальне значення, морфологічні ознаки, синтаксична роль </vt:lpstr>
      <vt:lpstr>Епіграф:</vt:lpstr>
      <vt:lpstr>Сховане слово – іменник </vt:lpstr>
      <vt:lpstr>Вірш «Іменник» Л. Шведа. </vt:lpstr>
      <vt:lpstr>Презентация PowerPoint</vt:lpstr>
      <vt:lpstr>Презентация PowerPoint</vt:lpstr>
      <vt:lpstr>Вибірковий диктант (виписати іменники,  усно вказати їх морфологічні ознаки). </vt:lpstr>
      <vt:lpstr>Знайти у кожному рядку зайве слово, обґрунтувати вибір </vt:lpstr>
      <vt:lpstr>Вказати іменники, визначити яку синтаксичну роль вони виконують.  Усно назвати іменники власні та загальні назви, істоти та неістоти, конкретні та абстрактні</vt:lpstr>
      <vt:lpstr>Вставити пропущені іменники, яких не вистачає у реченні, пояснити, яку роль вони відіграють у реченні.</vt:lpstr>
      <vt:lpstr>Тест - контроль </vt:lpstr>
      <vt:lpstr>Домашнє завдання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125</cp:revision>
  <dcterms:created xsi:type="dcterms:W3CDTF">2022-11-07T18:51:44Z</dcterms:created>
  <dcterms:modified xsi:type="dcterms:W3CDTF">2022-11-07T19:18:25Z</dcterms:modified>
</cp:coreProperties>
</file>