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76" r:id="rId2"/>
    <p:sldId id="392" r:id="rId3"/>
    <p:sldId id="377" r:id="rId4"/>
    <p:sldId id="378" r:id="rId5"/>
    <p:sldId id="379" r:id="rId6"/>
    <p:sldId id="394" r:id="rId7"/>
    <p:sldId id="461" r:id="rId8"/>
    <p:sldId id="465" r:id="rId9"/>
    <p:sldId id="464" r:id="rId10"/>
    <p:sldId id="466" r:id="rId11"/>
    <p:sldId id="467" r:id="rId12"/>
    <p:sldId id="468" r:id="rId13"/>
    <p:sldId id="4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90000"/>
    <a:srgbClr val="003300"/>
    <a:srgbClr val="000066"/>
    <a:srgbClr val="FFFFFF"/>
    <a:srgbClr val="FFFF66"/>
    <a:srgbClr val="800000"/>
    <a:srgbClr val="111111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647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33B5269B-1667-459F-9EA9-A5B456DFD413}" type="presOf" srcId="{7904BC7F-E99E-4F03-A3CA-571B3A3BB0A0}" destId="{96DFDAB9-98F9-4C09-A456-FFDF31102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11509-8CA3-4FC6-AD6B-A2E631C20C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marL="1074738" indent="0" algn="ctr" rtl="0"/>
          <a:endParaRPr lang="en-US" sz="5400" b="1" dirty="0"/>
        </a:p>
      </dgm:t>
    </dgm:pt>
    <dgm:pt modelId="{656D0BAA-89C9-4E12-8284-1E2A3F2DC076}" type="parTrans" cxnId="{9BE98F44-5356-4654-ABA3-D1882984C193}">
      <dgm:prSet/>
      <dgm:spPr/>
      <dgm:t>
        <a:bodyPr/>
        <a:lstStyle/>
        <a:p>
          <a:endParaRPr lang="uk-UA"/>
        </a:p>
      </dgm:t>
    </dgm:pt>
    <dgm:pt modelId="{2CF91512-1C0B-422A-B397-94CB6CB904EC}" type="sibTrans" cxnId="{9BE98F44-5356-4654-ABA3-D1882984C193}">
      <dgm:prSet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</dgm:pt>
    <dgm:pt modelId="{F17D2CF3-A9F0-4978-9E11-38F3D9F908DF}" type="pres">
      <dgm:prSet presAssocID="{65D11509-8CA3-4FC6-AD6B-A2E631C20CA5}" presName="parentText" presStyleLbl="node1" presStyleIdx="0" presStyleCnt="1" custScaleY="309626" custLinFactNeighborX="988" custLinFactNeighborY="-2057">
        <dgm:presLayoutVars>
          <dgm:chMax val="0"/>
          <dgm:bulletEnabled val="1"/>
        </dgm:presLayoutVars>
      </dgm:prSet>
      <dgm:spPr/>
    </dgm:pt>
  </dgm:ptLst>
  <dgm:cxnLst>
    <dgm:cxn modelId="{59976044-88A7-46CD-B9FF-41C22EFF0C6F}" type="presOf" srcId="{7904BC7F-E99E-4F03-A3CA-571B3A3BB0A0}" destId="{96DFDAB9-98F9-4C09-A456-FFDF311023EE}" srcOrd="0" destOrd="0" presId="urn:microsoft.com/office/officeart/2005/8/layout/vList2"/>
    <dgm:cxn modelId="{9BE98F44-5356-4654-ABA3-D1882984C193}" srcId="{7904BC7F-E99E-4F03-A3CA-571B3A3BB0A0}" destId="{65D11509-8CA3-4FC6-AD6B-A2E631C20CA5}" srcOrd="0" destOrd="0" parTransId="{656D0BAA-89C9-4E12-8284-1E2A3F2DC076}" sibTransId="{2CF91512-1C0B-422A-B397-94CB6CB904EC}"/>
    <dgm:cxn modelId="{13AD629B-E04A-4DC5-9192-886EC871E203}" type="presOf" srcId="{65D11509-8CA3-4FC6-AD6B-A2E631C20CA5}" destId="{F17D2CF3-A9F0-4978-9E11-38F3D9F908DF}" srcOrd="0" destOrd="0" presId="urn:microsoft.com/office/officeart/2005/8/layout/vList2"/>
    <dgm:cxn modelId="{EFBBF10E-1D8D-4C9E-9F40-54A29250E097}" type="presParOf" srcId="{96DFDAB9-98F9-4C09-A456-FFDF311023EE}" destId="{F17D2CF3-A9F0-4978-9E11-38F3D9F90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D2CF3-A9F0-4978-9E11-38F3D9F908DF}">
      <dsp:nvSpPr>
        <dsp:cNvPr id="0" name=""/>
        <dsp:cNvSpPr/>
      </dsp:nvSpPr>
      <dsp:spPr>
        <a:xfrm>
          <a:off x="0" y="0"/>
          <a:ext cx="8291264" cy="2492365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1074738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b="1" kern="1200" dirty="0"/>
        </a:p>
      </dsp:txBody>
      <dsp:txXfrm>
        <a:off x="121667" y="121667"/>
        <a:ext cx="8047930" cy="224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2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4043718"/>
              </p:ext>
            </p:extLst>
          </p:nvPr>
        </p:nvGraphicFramePr>
        <p:xfrm>
          <a:off x="457200" y="274637"/>
          <a:ext cx="8291264" cy="265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55674" y="38109"/>
            <a:ext cx="5810067" cy="6819892"/>
            <a:chOff x="3347864" y="16881"/>
            <a:chExt cx="5810067" cy="6819892"/>
          </a:xfrm>
          <a:blipFill>
            <a:blip r:embed="rId7"/>
            <a:stretch>
              <a:fillRect/>
            </a:stretch>
          </a:blipFill>
        </p:grpSpPr>
        <p:pic>
          <p:nvPicPr>
            <p:cNvPr id="6" name="Picture 3" descr="D:\Media\Foto\2012\фотоШкола23\IMG_38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385" y="3198874"/>
              <a:ext cx="5417546" cy="3637899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  <a:softEdge rad="635000"/>
            </a:effectLst>
          </p:spPr>
        </p:pic>
        <p:pic>
          <p:nvPicPr>
            <p:cNvPr id="7" name="Picture 2" descr="/Files/images/&amp;Jukcy;&amp;dcy;&amp;icy;&amp;ncy;&amp;acy;_&amp;Ucy;&amp;kcy;&amp;rcy;&amp;acy;&amp;yicy;&amp;ncy;&amp;acy;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6881"/>
              <a:ext cx="5639022" cy="3710451"/>
            </a:xfrm>
            <a:prstGeom prst="rect">
              <a:avLst/>
            </a:prstGeom>
            <a:grpFill/>
            <a:effectLst>
              <a:softEdge rad="635000"/>
            </a:effec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9"/>
            <a:ext cx="3672408" cy="4182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2" y="3632821"/>
            <a:ext cx="3607606" cy="30365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5174" y="1862812"/>
            <a:ext cx="8546424" cy="990124"/>
          </a:xfrm>
          <a:prstGeom prst="downArrowCallout">
            <a:avLst>
              <a:gd name="adj1" fmla="val 25000"/>
              <a:gd name="adj2" fmla="val 420597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189" algn="ctr"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Готовий 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може бути збережений як фільм — </a:t>
            </a:r>
            <a:r>
              <a:rPr lang="uk-UA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відеофайл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у відповідному форматі</a:t>
            </a:r>
          </a:p>
        </p:txBody>
      </p:sp>
      <p:pic>
        <p:nvPicPr>
          <p:cNvPr id="34" name="Picture 2" descr="Результат пошуку зображень за запитом &quot;.wlmp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2"/>
          <a:stretch/>
        </p:blipFill>
        <p:spPr bwMode="auto">
          <a:xfrm>
            <a:off x="3673981" y="3581585"/>
            <a:ext cx="2016224" cy="2103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Блок-схема: типовой процесс 4"/>
          <p:cNvSpPr/>
          <p:nvPr/>
        </p:nvSpPr>
        <p:spPr>
          <a:xfrm>
            <a:off x="336441" y="3401865"/>
            <a:ext cx="2373041" cy="2282840"/>
          </a:xfrm>
          <a:prstGeom prst="flowChartPredefinedProcess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/>
          <p:cNvSpPr/>
          <p:nvPr/>
        </p:nvSpPr>
        <p:spPr>
          <a:xfrm>
            <a:off x="1232439" y="3557349"/>
            <a:ext cx="1611369" cy="735747"/>
          </a:xfrm>
          <a:prstGeom prst="ellipse">
            <a:avLst/>
          </a:prstGeom>
          <a:scene3d>
            <a:camera prst="perspectiveContrastingRigh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wlmp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77203" y="4718731"/>
            <a:ext cx="2032279" cy="649188"/>
          </a:xfrm>
          <a:prstGeom prst="ellipse">
            <a:avLst/>
          </a:prstGeom>
          <a:scene3d>
            <a:camera prst="perspectiveHeroicExtremeLef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mswmm</a:t>
            </a:r>
            <a:endParaRPr lang="en-US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3606833"/>
            <a:ext cx="961665" cy="6940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8" y="4718731"/>
            <a:ext cx="802930" cy="64277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863061" y="3917192"/>
            <a:ext cx="639091" cy="136815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4" name="Picture 4" descr="Результат пошуку зображень за запитом &quot;збережений в інтернеті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5120"/>
            <a:ext cx="2511684" cy="1612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6" name="Picture 6" descr="Результат пошуку зображень за запитом &quot;e-mail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0997"/>
          <a:stretch/>
        </p:blipFill>
        <p:spPr bwMode="auto">
          <a:xfrm>
            <a:off x="6084168" y="4667746"/>
            <a:ext cx="2537282" cy="1434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34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72231" y="1785116"/>
            <a:ext cx="5382344" cy="612934"/>
          </a:xfrm>
          <a:prstGeom prst="downArrowCallout">
            <a:avLst>
              <a:gd name="adj1" fmla="val 25000"/>
              <a:gd name="adj2" fmla="val 420597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189" algn="ctr">
              <a:defRPr/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Інтерфейс програми </a:t>
            </a:r>
            <a:r>
              <a:rPr lang="uk-U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Кіностудія</a:t>
            </a:r>
          </a:p>
        </p:txBody>
      </p:sp>
      <p:pic>
        <p:nvPicPr>
          <p:cNvPr id="4098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1735373"/>
            <a:ext cx="632198" cy="456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4229" y="1735373"/>
            <a:ext cx="691202" cy="456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92" y="2465471"/>
            <a:ext cx="6514639" cy="371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72231" y="1785116"/>
            <a:ext cx="5382344" cy="612934"/>
          </a:xfrm>
          <a:prstGeom prst="downArrowCallout">
            <a:avLst>
              <a:gd name="adj1" fmla="val 25000"/>
              <a:gd name="adj2" fmla="val 420597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189" algn="ctr">
              <a:defRPr/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Інтерфейс програми </a:t>
            </a:r>
            <a:r>
              <a: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Movie Maker</a:t>
            </a:r>
            <a:endParaRPr lang="uk-UA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Результат пошуку зображень за запитом &quot;вигляд movie make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472750"/>
            <a:ext cx="6519680" cy="367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39" y="1700808"/>
            <a:ext cx="683371" cy="5470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1349" y="1700807"/>
            <a:ext cx="663935" cy="5470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atin typeface="Calibri" pitchFamily="34" charset="0"/>
                <a:cs typeface="Calibri" pitchFamily="34" charset="0"/>
              </a:rPr>
              <a:t>Домашнє завдання</a:t>
            </a: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Прочитати §25 стор.219-233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Виконати Завдання1(ст219),</a:t>
            </a:r>
          </a:p>
          <a:p>
            <a:pPr marL="0" indent="0"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85020" y="249388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095706" y="35878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271" y="589485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 anchor="ctr"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Мультимедіа</a:t>
            </a: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z="800">
                <a:solidFill>
                  <a:schemeClr val="bg1">
                    <a:lumMod val="50000"/>
                  </a:schemeClr>
                </a:solidFill>
                <a:effectLst/>
              </a:rPr>
              <a:t>Чашук О.Ф., вчитель інформатики ЗОШ№23, Луцьк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894736" y="26132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6574963" y="18692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35" y="3501008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3" y="692696"/>
            <a:ext cx="1683187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13" y="2708920"/>
            <a:ext cx="5395490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13" y="915627"/>
            <a:ext cx="1683187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4420805"/>
              </p:ext>
            </p:extLst>
          </p:nvPr>
        </p:nvGraphicFramePr>
        <p:xfrm>
          <a:off x="539552" y="548681"/>
          <a:ext cx="82912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1" cy="18512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06" y="1150728"/>
            <a:ext cx="1262489" cy="122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3315"/>
            <a:ext cx="2633087" cy="19966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42" y="3276958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85" y="3409722"/>
            <a:ext cx="2772327" cy="27723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Які існують програми для створення </a:t>
              </a:r>
              <a:r>
                <a:rPr lang="uk-UA" sz="2800" b="1" kern="0" dirty="0" err="1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відеокліпів</a:t>
              </a:r>
              <a:endParaRPr lang="uk-UA" sz="32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Які особливості програми Кіностудія</a:t>
              </a: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lvl="0" algn="ctr" defTabSz="1066800">
                <a:spcAft>
                  <a:spcPts val="600"/>
                </a:spcAft>
              </a:pPr>
              <a:r>
                <a:rPr lang="uk-UA" sz="2800" b="1" kern="0" dirty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 створити власний </a:t>
              </a:r>
              <a:r>
                <a:rPr lang="uk-UA" sz="2800" b="1" kern="0" dirty="0" err="1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відеокліп</a:t>
              </a:r>
              <a:endParaRPr lang="uk-UA" sz="2800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Calibri" pitchFamily="34" charset="0"/>
                <a:cs typeface="Calibri" pitchFamily="34" charset="0"/>
              </a:rPr>
              <a:t>Ти дізнаєшся: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" y="1161957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7" y="1271189"/>
            <a:ext cx="1214225" cy="110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222">
            <a:off x="1345850" y="3051778"/>
            <a:ext cx="850964" cy="850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854">
            <a:off x="7113355" y="3112295"/>
            <a:ext cx="850964" cy="850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74" y="3013845"/>
            <a:ext cx="926830" cy="92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39" y="32450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" y="32450"/>
            <a:ext cx="7647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5497" y="0"/>
            <a:ext cx="812635" cy="7647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586724"/>
            <a:ext cx="8280920" cy="464247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4" y="562731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05579" y="798288"/>
            <a:ext cx="7886901" cy="415057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Calibri" pitchFamily="34" charset="0"/>
                <a:cs typeface="Calibri" pitchFamily="34" charset="0"/>
              </a:rPr>
              <a:t>Захоплення аудіо та відео, створення</a:t>
            </a:r>
            <a:br>
              <a:rPr lang="uk-UA" sz="4400" b="1" dirty="0">
                <a:latin typeface="Calibri" pitchFamily="34" charset="0"/>
                <a:cs typeface="Calibri" pitchFamily="34" charset="0"/>
              </a:rPr>
            </a:br>
            <a:r>
              <a:rPr lang="uk-UA" sz="4400" b="1" dirty="0" err="1">
                <a:latin typeface="Calibri" pitchFamily="34" charset="0"/>
                <a:cs typeface="Calibri" pitchFamily="34" charset="0"/>
              </a:rPr>
              <a:t>аудіо-</a:t>
            </a:r>
            <a:r>
              <a:rPr lang="uk-UA" sz="4400" b="1" dirty="0">
                <a:latin typeface="Calibri" pitchFamily="34" charset="0"/>
                <a:cs typeface="Calibri" pitchFamily="34" charset="0"/>
              </a:rPr>
              <a:t>, відео фрагментів. Побудова </a:t>
            </a:r>
            <a:r>
              <a:rPr lang="uk-UA" sz="4400" b="1" dirty="0" err="1">
                <a:latin typeface="Calibri" pitchFamily="34" charset="0"/>
                <a:cs typeface="Calibri" pitchFamily="34" charset="0"/>
              </a:rPr>
              <a:t>аудіо-</a:t>
            </a:r>
            <a:r>
              <a:rPr lang="uk-UA" sz="4400" b="1" dirty="0">
                <a:latin typeface="Calibri" pitchFamily="34" charset="0"/>
                <a:cs typeface="Calibri" pitchFamily="34" charset="0"/>
              </a:rPr>
              <a:t> та відеоряду</a:t>
            </a:r>
            <a:endParaRPr lang="uk-UA" sz="4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44" y="4710718"/>
            <a:ext cx="3066319" cy="2168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450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3541"/>
            <a:ext cx="1050966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321" y="5773541"/>
            <a:ext cx="1000754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Результат пошуку зображень за запитом &quot;інтернет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9" y="4581129"/>
            <a:ext cx="4012253" cy="2094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7360" y="1844050"/>
            <a:ext cx="5439133" cy="9201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створення </a:t>
            </a:r>
            <a:r>
              <a:rPr lang="uk-UA" sz="2000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відеокліпів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використовують </a:t>
            </a:r>
            <a:r>
              <a:rPr lang="uk-UA" sz="2000" b="1" i="1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відеоредактори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098" name="Picture 2" descr="Результат пошуку зображень за запитом &quot;інтернет сервіс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1" y="1453881"/>
            <a:ext cx="2927986" cy="18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ylik.ru/uploads/posts/2011-11/1321404428_2uclwmpr0f3rbl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7" y="3573015"/>
            <a:ext cx="3447742" cy="26585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Скругленный прямоугольник 7167"/>
          <p:cNvSpPr/>
          <p:nvPr/>
        </p:nvSpPr>
        <p:spPr>
          <a:xfrm>
            <a:off x="350365" y="3061042"/>
            <a:ext cx="5417036" cy="1736646"/>
          </a:xfrm>
          <a:prstGeom prst="roundRect">
            <a:avLst/>
          </a:prstGeom>
          <a:gradFill>
            <a:gsLst>
              <a:gs pos="10000">
                <a:srgbClr val="FFFFFF"/>
              </a:gs>
              <a:gs pos="84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i="1" kern="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Відеоредактор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— це програма, що містить набір інструментів, за допомогою яких створюють і редагують </a:t>
            </a:r>
            <a:r>
              <a:rPr lang="uk-UA" sz="2400" b="1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відеофайли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на комп'ютері</a:t>
            </a:r>
            <a:endParaRPr lang="uk-UA" sz="24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" descr="Скачать Windows Movie Maker 2.6.4038.0 Rus бесплатн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/>
          <a:stretch/>
        </p:blipFill>
        <p:spPr bwMode="auto">
          <a:xfrm>
            <a:off x="1619672" y="4914420"/>
            <a:ext cx="2510372" cy="1237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553" y="1820713"/>
            <a:ext cx="4349447" cy="2220278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 складу операційної системи </a:t>
            </a:r>
            <a:r>
              <a:rPr lang="en-US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Windows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входить </a:t>
            </a:r>
            <a:r>
              <a:rPr lang="uk-UA" sz="2000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відеоредактори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kern="0" spc="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Кіностудія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b="1" kern="0" spc="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Movie Maker</a:t>
            </a:r>
            <a:endParaRPr lang="uk-UA" sz="2000" b="1" kern="0" spc="3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відеокліпів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863336" y="1700808"/>
            <a:ext cx="4012947" cy="4104455"/>
            <a:chOff x="5218278" y="1924212"/>
            <a:chExt cx="3675995" cy="3592977"/>
          </a:xfrm>
        </p:grpSpPr>
        <p:sp>
          <p:nvSpPr>
            <p:cNvPr id="11" name="Блок-схема: память с посл. доступом 10"/>
            <p:cNvSpPr/>
            <p:nvPr/>
          </p:nvSpPr>
          <p:spPr>
            <a:xfrm>
              <a:off x="5257075" y="1924212"/>
              <a:ext cx="3614582" cy="706718"/>
            </a:xfrm>
            <a:prstGeom prst="flowChartMagneticTape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416" tIns="35256" rIns="45416" bIns="35256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spc="30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Можливості редактора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: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218278" y="2722720"/>
              <a:ext cx="509939" cy="509939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758815" y="2722720"/>
              <a:ext cx="3135458" cy="509939"/>
            </a:xfrm>
            <a:custGeom>
              <a:avLst/>
              <a:gdLst>
                <a:gd name="connsiteX0" fmla="*/ 0 w 3135458"/>
                <a:gd name="connsiteY0" fmla="*/ 85007 h 509939"/>
                <a:gd name="connsiteX1" fmla="*/ 85007 w 3135458"/>
                <a:gd name="connsiteY1" fmla="*/ 0 h 509939"/>
                <a:gd name="connsiteX2" fmla="*/ 3050451 w 3135458"/>
                <a:gd name="connsiteY2" fmla="*/ 0 h 509939"/>
                <a:gd name="connsiteX3" fmla="*/ 3135458 w 3135458"/>
                <a:gd name="connsiteY3" fmla="*/ 85007 h 509939"/>
                <a:gd name="connsiteX4" fmla="*/ 3135458 w 3135458"/>
                <a:gd name="connsiteY4" fmla="*/ 424932 h 509939"/>
                <a:gd name="connsiteX5" fmla="*/ 3050451 w 3135458"/>
                <a:gd name="connsiteY5" fmla="*/ 509939 h 509939"/>
                <a:gd name="connsiteX6" fmla="*/ 85007 w 3135458"/>
                <a:gd name="connsiteY6" fmla="*/ 509939 h 509939"/>
                <a:gd name="connsiteX7" fmla="*/ 0 w 3135458"/>
                <a:gd name="connsiteY7" fmla="*/ 424932 h 509939"/>
                <a:gd name="connsiteX8" fmla="*/ 0 w 3135458"/>
                <a:gd name="connsiteY8" fmla="*/ 85007 h 50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458" h="509939">
                  <a:moveTo>
                    <a:pt x="0" y="85007"/>
                  </a:moveTo>
                  <a:cubicBezTo>
                    <a:pt x="0" y="38059"/>
                    <a:pt x="38059" y="0"/>
                    <a:pt x="85007" y="0"/>
                  </a:cubicBezTo>
                  <a:lnTo>
                    <a:pt x="3050451" y="0"/>
                  </a:lnTo>
                  <a:cubicBezTo>
                    <a:pt x="3097399" y="0"/>
                    <a:pt x="3135458" y="38059"/>
                    <a:pt x="3135458" y="85007"/>
                  </a:cubicBezTo>
                  <a:lnTo>
                    <a:pt x="3135458" y="424932"/>
                  </a:lnTo>
                  <a:cubicBezTo>
                    <a:pt x="3135458" y="471880"/>
                    <a:pt x="3097399" y="509939"/>
                    <a:pt x="3050451" y="509939"/>
                  </a:cubicBezTo>
                  <a:lnTo>
                    <a:pt x="85007" y="509939"/>
                  </a:lnTo>
                  <a:cubicBezTo>
                    <a:pt x="38059" y="509939"/>
                    <a:pt x="0" y="471880"/>
                    <a:pt x="0" y="424932"/>
                  </a:cubicBezTo>
                  <a:lnTo>
                    <a:pt x="0" y="85007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90" tIns="138690" rIns="138690" bIns="138690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видаляти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 зайві кадри з відеозапису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18278" y="3293853"/>
              <a:ext cx="509939" cy="509939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42317"/>
                <a:satOff val="1946"/>
                <a:lumOff val="5784"/>
                <a:alphaOff val="0"/>
              </a:schemeClr>
            </a:fillRef>
            <a:effectRef idx="0">
              <a:schemeClr val="accent2">
                <a:hueOff val="-2042317"/>
                <a:satOff val="1946"/>
                <a:lumOff val="5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5758815" y="3293853"/>
              <a:ext cx="3018369" cy="509939"/>
            </a:xfrm>
            <a:custGeom>
              <a:avLst/>
              <a:gdLst>
                <a:gd name="connsiteX0" fmla="*/ 0 w 3135458"/>
                <a:gd name="connsiteY0" fmla="*/ 85007 h 509939"/>
                <a:gd name="connsiteX1" fmla="*/ 85007 w 3135458"/>
                <a:gd name="connsiteY1" fmla="*/ 0 h 509939"/>
                <a:gd name="connsiteX2" fmla="*/ 3050451 w 3135458"/>
                <a:gd name="connsiteY2" fmla="*/ 0 h 509939"/>
                <a:gd name="connsiteX3" fmla="*/ 3135458 w 3135458"/>
                <a:gd name="connsiteY3" fmla="*/ 85007 h 509939"/>
                <a:gd name="connsiteX4" fmla="*/ 3135458 w 3135458"/>
                <a:gd name="connsiteY4" fmla="*/ 424932 h 509939"/>
                <a:gd name="connsiteX5" fmla="*/ 3050451 w 3135458"/>
                <a:gd name="connsiteY5" fmla="*/ 509939 h 509939"/>
                <a:gd name="connsiteX6" fmla="*/ 85007 w 3135458"/>
                <a:gd name="connsiteY6" fmla="*/ 509939 h 509939"/>
                <a:gd name="connsiteX7" fmla="*/ 0 w 3135458"/>
                <a:gd name="connsiteY7" fmla="*/ 424932 h 509939"/>
                <a:gd name="connsiteX8" fmla="*/ 0 w 3135458"/>
                <a:gd name="connsiteY8" fmla="*/ 85007 h 50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458" h="509939">
                  <a:moveTo>
                    <a:pt x="0" y="85007"/>
                  </a:moveTo>
                  <a:cubicBezTo>
                    <a:pt x="0" y="38059"/>
                    <a:pt x="38059" y="0"/>
                    <a:pt x="85007" y="0"/>
                  </a:cubicBezTo>
                  <a:lnTo>
                    <a:pt x="3050451" y="0"/>
                  </a:lnTo>
                  <a:cubicBezTo>
                    <a:pt x="3097399" y="0"/>
                    <a:pt x="3135458" y="38059"/>
                    <a:pt x="3135458" y="85007"/>
                  </a:cubicBezTo>
                  <a:lnTo>
                    <a:pt x="3135458" y="424932"/>
                  </a:lnTo>
                  <a:cubicBezTo>
                    <a:pt x="3135458" y="471880"/>
                    <a:pt x="3097399" y="509939"/>
                    <a:pt x="3050451" y="509939"/>
                  </a:cubicBezTo>
                  <a:lnTo>
                    <a:pt x="85007" y="509939"/>
                  </a:lnTo>
                  <a:cubicBezTo>
                    <a:pt x="38059" y="509939"/>
                    <a:pt x="0" y="471880"/>
                    <a:pt x="0" y="424932"/>
                  </a:cubicBezTo>
                  <a:lnTo>
                    <a:pt x="0" y="85007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42317"/>
                <a:satOff val="1946"/>
                <a:lumOff val="5784"/>
                <a:alphaOff val="0"/>
              </a:schemeClr>
            </a:fillRef>
            <a:effectRef idx="0">
              <a:schemeClr val="accent2">
                <a:hueOff val="-2042317"/>
                <a:satOff val="1946"/>
                <a:lumOff val="5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90" tIns="138690" rIns="138690" bIns="138690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розташовувати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1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відеофрагменти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 в будь-якій послідовності 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18278" y="3864985"/>
              <a:ext cx="509939" cy="509939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084633"/>
                <a:satOff val="3892"/>
                <a:lumOff val="11569"/>
                <a:alphaOff val="0"/>
              </a:schemeClr>
            </a:fillRef>
            <a:effectRef idx="0">
              <a:schemeClr val="accent2">
                <a:hueOff val="-4084633"/>
                <a:satOff val="3892"/>
                <a:lumOff val="1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5758815" y="3864985"/>
              <a:ext cx="2894713" cy="509939"/>
            </a:xfrm>
            <a:custGeom>
              <a:avLst/>
              <a:gdLst>
                <a:gd name="connsiteX0" fmla="*/ 0 w 3135458"/>
                <a:gd name="connsiteY0" fmla="*/ 85007 h 509939"/>
                <a:gd name="connsiteX1" fmla="*/ 85007 w 3135458"/>
                <a:gd name="connsiteY1" fmla="*/ 0 h 509939"/>
                <a:gd name="connsiteX2" fmla="*/ 3050451 w 3135458"/>
                <a:gd name="connsiteY2" fmla="*/ 0 h 509939"/>
                <a:gd name="connsiteX3" fmla="*/ 3135458 w 3135458"/>
                <a:gd name="connsiteY3" fmla="*/ 85007 h 509939"/>
                <a:gd name="connsiteX4" fmla="*/ 3135458 w 3135458"/>
                <a:gd name="connsiteY4" fmla="*/ 424932 h 509939"/>
                <a:gd name="connsiteX5" fmla="*/ 3050451 w 3135458"/>
                <a:gd name="connsiteY5" fmla="*/ 509939 h 509939"/>
                <a:gd name="connsiteX6" fmla="*/ 85007 w 3135458"/>
                <a:gd name="connsiteY6" fmla="*/ 509939 h 509939"/>
                <a:gd name="connsiteX7" fmla="*/ 0 w 3135458"/>
                <a:gd name="connsiteY7" fmla="*/ 424932 h 509939"/>
                <a:gd name="connsiteX8" fmla="*/ 0 w 3135458"/>
                <a:gd name="connsiteY8" fmla="*/ 85007 h 50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458" h="509939">
                  <a:moveTo>
                    <a:pt x="0" y="85007"/>
                  </a:moveTo>
                  <a:cubicBezTo>
                    <a:pt x="0" y="38059"/>
                    <a:pt x="38059" y="0"/>
                    <a:pt x="85007" y="0"/>
                  </a:cubicBezTo>
                  <a:lnTo>
                    <a:pt x="3050451" y="0"/>
                  </a:lnTo>
                  <a:cubicBezTo>
                    <a:pt x="3097399" y="0"/>
                    <a:pt x="3135458" y="38059"/>
                    <a:pt x="3135458" y="85007"/>
                  </a:cubicBezTo>
                  <a:lnTo>
                    <a:pt x="3135458" y="424932"/>
                  </a:lnTo>
                  <a:cubicBezTo>
                    <a:pt x="3135458" y="471880"/>
                    <a:pt x="3097399" y="509939"/>
                    <a:pt x="3050451" y="509939"/>
                  </a:cubicBezTo>
                  <a:lnTo>
                    <a:pt x="85007" y="509939"/>
                  </a:lnTo>
                  <a:cubicBezTo>
                    <a:pt x="38059" y="509939"/>
                    <a:pt x="0" y="471880"/>
                    <a:pt x="0" y="424932"/>
                  </a:cubicBezTo>
                  <a:lnTo>
                    <a:pt x="0" y="85007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084633"/>
                <a:satOff val="3892"/>
                <a:lumOff val="11569"/>
                <a:alphaOff val="0"/>
              </a:schemeClr>
            </a:fillRef>
            <a:effectRef idx="0">
              <a:schemeClr val="accent2">
                <a:hueOff val="-4084633"/>
                <a:satOff val="3892"/>
                <a:lumOff val="1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90" tIns="138690" rIns="138690" bIns="138690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додавати </a:t>
              </a:r>
              <a:r>
                <a:rPr lang="uk-UA" sz="1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музичні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 файли 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218278" y="4436118"/>
              <a:ext cx="509939" cy="509939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126950"/>
                <a:satOff val="5837"/>
                <a:lumOff val="17353"/>
                <a:alphaOff val="0"/>
              </a:schemeClr>
            </a:fillRef>
            <a:effectRef idx="0">
              <a:schemeClr val="accent2">
                <a:hueOff val="-6126950"/>
                <a:satOff val="5837"/>
                <a:lumOff val="1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5758815" y="4436118"/>
              <a:ext cx="2735426" cy="509939"/>
            </a:xfrm>
            <a:custGeom>
              <a:avLst/>
              <a:gdLst>
                <a:gd name="connsiteX0" fmla="*/ 0 w 3135458"/>
                <a:gd name="connsiteY0" fmla="*/ 85007 h 509939"/>
                <a:gd name="connsiteX1" fmla="*/ 85007 w 3135458"/>
                <a:gd name="connsiteY1" fmla="*/ 0 h 509939"/>
                <a:gd name="connsiteX2" fmla="*/ 3050451 w 3135458"/>
                <a:gd name="connsiteY2" fmla="*/ 0 h 509939"/>
                <a:gd name="connsiteX3" fmla="*/ 3135458 w 3135458"/>
                <a:gd name="connsiteY3" fmla="*/ 85007 h 509939"/>
                <a:gd name="connsiteX4" fmla="*/ 3135458 w 3135458"/>
                <a:gd name="connsiteY4" fmla="*/ 424932 h 509939"/>
                <a:gd name="connsiteX5" fmla="*/ 3050451 w 3135458"/>
                <a:gd name="connsiteY5" fmla="*/ 509939 h 509939"/>
                <a:gd name="connsiteX6" fmla="*/ 85007 w 3135458"/>
                <a:gd name="connsiteY6" fmla="*/ 509939 h 509939"/>
                <a:gd name="connsiteX7" fmla="*/ 0 w 3135458"/>
                <a:gd name="connsiteY7" fmla="*/ 424932 h 509939"/>
                <a:gd name="connsiteX8" fmla="*/ 0 w 3135458"/>
                <a:gd name="connsiteY8" fmla="*/ 85007 h 50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458" h="509939">
                  <a:moveTo>
                    <a:pt x="0" y="85007"/>
                  </a:moveTo>
                  <a:cubicBezTo>
                    <a:pt x="0" y="38059"/>
                    <a:pt x="38059" y="0"/>
                    <a:pt x="85007" y="0"/>
                  </a:cubicBezTo>
                  <a:lnTo>
                    <a:pt x="3050451" y="0"/>
                  </a:lnTo>
                  <a:cubicBezTo>
                    <a:pt x="3097399" y="0"/>
                    <a:pt x="3135458" y="38059"/>
                    <a:pt x="3135458" y="85007"/>
                  </a:cubicBezTo>
                  <a:lnTo>
                    <a:pt x="3135458" y="424932"/>
                  </a:lnTo>
                  <a:cubicBezTo>
                    <a:pt x="3135458" y="471880"/>
                    <a:pt x="3097399" y="509939"/>
                    <a:pt x="3050451" y="509939"/>
                  </a:cubicBezTo>
                  <a:lnTo>
                    <a:pt x="85007" y="509939"/>
                  </a:lnTo>
                  <a:cubicBezTo>
                    <a:pt x="38059" y="509939"/>
                    <a:pt x="0" y="471880"/>
                    <a:pt x="0" y="424932"/>
                  </a:cubicBezTo>
                  <a:lnTo>
                    <a:pt x="0" y="85007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126950"/>
                <a:satOff val="5837"/>
                <a:lumOff val="17353"/>
                <a:alphaOff val="0"/>
              </a:schemeClr>
            </a:fillRef>
            <a:effectRef idx="0">
              <a:schemeClr val="accent2">
                <a:hueOff val="-6126950"/>
                <a:satOff val="5837"/>
                <a:lumOff val="1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90" tIns="138690" rIns="138690" bIns="13869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додавати </a:t>
              </a:r>
              <a:r>
                <a:rPr lang="uk-UA" sz="1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голосовий</a:t>
              </a:r>
              <a:r>
                <a:rPr lang="uk-UA" sz="1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 супровід 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218278" y="5007250"/>
              <a:ext cx="509939" cy="509939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169267"/>
                <a:satOff val="7783"/>
                <a:lumOff val="23138"/>
                <a:alphaOff val="0"/>
              </a:schemeClr>
            </a:fillRef>
            <a:effectRef idx="0">
              <a:schemeClr val="accent2">
                <a:hueOff val="-8169267"/>
                <a:satOff val="7783"/>
                <a:lumOff val="2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5758815" y="5007250"/>
              <a:ext cx="2490675" cy="509939"/>
            </a:xfrm>
            <a:custGeom>
              <a:avLst/>
              <a:gdLst>
                <a:gd name="connsiteX0" fmla="*/ 0 w 3135458"/>
                <a:gd name="connsiteY0" fmla="*/ 85007 h 509939"/>
                <a:gd name="connsiteX1" fmla="*/ 85007 w 3135458"/>
                <a:gd name="connsiteY1" fmla="*/ 0 h 509939"/>
                <a:gd name="connsiteX2" fmla="*/ 3050451 w 3135458"/>
                <a:gd name="connsiteY2" fmla="*/ 0 h 509939"/>
                <a:gd name="connsiteX3" fmla="*/ 3135458 w 3135458"/>
                <a:gd name="connsiteY3" fmla="*/ 85007 h 509939"/>
                <a:gd name="connsiteX4" fmla="*/ 3135458 w 3135458"/>
                <a:gd name="connsiteY4" fmla="*/ 424932 h 509939"/>
                <a:gd name="connsiteX5" fmla="*/ 3050451 w 3135458"/>
                <a:gd name="connsiteY5" fmla="*/ 509939 h 509939"/>
                <a:gd name="connsiteX6" fmla="*/ 85007 w 3135458"/>
                <a:gd name="connsiteY6" fmla="*/ 509939 h 509939"/>
                <a:gd name="connsiteX7" fmla="*/ 0 w 3135458"/>
                <a:gd name="connsiteY7" fmla="*/ 424932 h 509939"/>
                <a:gd name="connsiteX8" fmla="*/ 0 w 3135458"/>
                <a:gd name="connsiteY8" fmla="*/ 85007 h 50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458" h="509939">
                  <a:moveTo>
                    <a:pt x="0" y="85007"/>
                  </a:moveTo>
                  <a:cubicBezTo>
                    <a:pt x="0" y="38059"/>
                    <a:pt x="38059" y="0"/>
                    <a:pt x="85007" y="0"/>
                  </a:cubicBezTo>
                  <a:lnTo>
                    <a:pt x="3050451" y="0"/>
                  </a:lnTo>
                  <a:cubicBezTo>
                    <a:pt x="3097399" y="0"/>
                    <a:pt x="3135458" y="38059"/>
                    <a:pt x="3135458" y="85007"/>
                  </a:cubicBezTo>
                  <a:lnTo>
                    <a:pt x="3135458" y="424932"/>
                  </a:lnTo>
                  <a:cubicBezTo>
                    <a:pt x="3135458" y="471880"/>
                    <a:pt x="3097399" y="509939"/>
                    <a:pt x="3050451" y="509939"/>
                  </a:cubicBezTo>
                  <a:lnTo>
                    <a:pt x="85007" y="509939"/>
                  </a:lnTo>
                  <a:cubicBezTo>
                    <a:pt x="38059" y="509939"/>
                    <a:pt x="0" y="471880"/>
                    <a:pt x="0" y="424932"/>
                  </a:cubicBezTo>
                  <a:lnTo>
                    <a:pt x="0" y="85007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169267"/>
                <a:satOff val="7783"/>
                <a:lumOff val="23138"/>
                <a:alphaOff val="0"/>
              </a:schemeClr>
            </a:fillRef>
            <a:effectRef idx="0">
              <a:schemeClr val="accent2">
                <a:hueOff val="-8169267"/>
                <a:satOff val="7783"/>
                <a:lumOff val="231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90" tIns="138690" rIns="138690" bIns="138690" numCol="1" spcCol="1270" anchor="ctr" anchorCtr="0">
              <a:noAutofit/>
            </a:bodyPr>
            <a:lstStyle/>
            <a:p>
              <a:pPr lvl="0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титри …</a:t>
              </a:r>
            </a:p>
          </p:txBody>
        </p:sp>
      </p:grpSp>
      <p:pic>
        <p:nvPicPr>
          <p:cNvPr id="1026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4293096"/>
            <a:ext cx="1936525" cy="1419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Результат пошуку зображень за запитом &quot;movie maker ru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27" y="4310106"/>
            <a:ext cx="2119659" cy="1402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Результат пошуку зображень за запитом &quot;movie maker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67" y="2612988"/>
            <a:ext cx="593424" cy="5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&quot;movie maker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3" y="3242332"/>
            <a:ext cx="582280" cy="54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езультат пошуку зображень за запитом &quot;movie maker звук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87" y="3939207"/>
            <a:ext cx="442569" cy="4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ьтат пошуку зображень за запитом &quot;movie maker звук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91" y="4616081"/>
            <a:ext cx="490961" cy="49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зультат пошуку зображень за запитом &quot;титри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80" y="5307500"/>
            <a:ext cx="487884" cy="41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2" y="182071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езультат пошуку зображень за запитом &quot;Windows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7" y="2356205"/>
            <a:ext cx="842679" cy="7724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Результат пошуку зображень за запитом &quot;Windows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54" y="2491591"/>
            <a:ext cx="769113" cy="7050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Відеоредактори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843808" y="1919809"/>
            <a:ext cx="6067895" cy="3640737"/>
            <a:chOff x="2843808" y="1919809"/>
            <a:chExt cx="6067895" cy="3640737"/>
          </a:xfrm>
        </p:grpSpPr>
        <p:sp>
          <p:nvSpPr>
            <p:cNvPr id="5" name="Пирог 4"/>
            <p:cNvSpPr/>
            <p:nvPr/>
          </p:nvSpPr>
          <p:spPr>
            <a:xfrm>
              <a:off x="2843808" y="1919809"/>
              <a:ext cx="3640737" cy="3640737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664176" y="1919809"/>
              <a:ext cx="4247527" cy="3640737"/>
            </a:xfrm>
            <a:custGeom>
              <a:avLst/>
              <a:gdLst>
                <a:gd name="connsiteX0" fmla="*/ 0 w 4247527"/>
                <a:gd name="connsiteY0" fmla="*/ 0 h 3640737"/>
                <a:gd name="connsiteX1" fmla="*/ 4247527 w 4247527"/>
                <a:gd name="connsiteY1" fmla="*/ 0 h 3640737"/>
                <a:gd name="connsiteX2" fmla="*/ 4247527 w 4247527"/>
                <a:gd name="connsiteY2" fmla="*/ 3640737 h 3640737"/>
                <a:gd name="connsiteX3" fmla="*/ 0 w 4247527"/>
                <a:gd name="connsiteY3" fmla="*/ 3640737 h 3640737"/>
                <a:gd name="connsiteX4" fmla="*/ 0 w 4247527"/>
                <a:gd name="connsiteY4" fmla="*/ 0 h 364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3640737">
                  <a:moveTo>
                    <a:pt x="0" y="0"/>
                  </a:moveTo>
                  <a:lnTo>
                    <a:pt x="4247527" y="0"/>
                  </a:lnTo>
                  <a:lnTo>
                    <a:pt x="4247527" y="3640737"/>
                  </a:lnTo>
                  <a:lnTo>
                    <a:pt x="0" y="364073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3383344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 err="1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VirtualDub</a:t>
              </a:r>
              <a:endParaRPr lang="uk-UA" sz="2800" b="1" i="0" kern="1200" spc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3116863" y="2283882"/>
              <a:ext cx="3094627" cy="3094627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5912"/>
                <a:satOff val="305"/>
                <a:lumOff val="3079"/>
                <a:alphaOff val="0"/>
              </a:schemeClr>
            </a:fillRef>
            <a:effectRef idx="2">
              <a:schemeClr val="accent2">
                <a:shade val="80000"/>
                <a:hueOff val="5912"/>
                <a:satOff val="305"/>
                <a:lumOff val="30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664176" y="2283882"/>
              <a:ext cx="4247527" cy="3094627"/>
            </a:xfrm>
            <a:custGeom>
              <a:avLst/>
              <a:gdLst>
                <a:gd name="connsiteX0" fmla="*/ 0 w 4247527"/>
                <a:gd name="connsiteY0" fmla="*/ 0 h 3094627"/>
                <a:gd name="connsiteX1" fmla="*/ 4247527 w 4247527"/>
                <a:gd name="connsiteY1" fmla="*/ 0 h 3094627"/>
                <a:gd name="connsiteX2" fmla="*/ 4247527 w 4247527"/>
                <a:gd name="connsiteY2" fmla="*/ 3094627 h 3094627"/>
                <a:gd name="connsiteX3" fmla="*/ 0 w 4247527"/>
                <a:gd name="connsiteY3" fmla="*/ 3094627 h 3094627"/>
                <a:gd name="connsiteX4" fmla="*/ 0 w 4247527"/>
                <a:gd name="connsiteY4" fmla="*/ 0 h 30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3094627">
                  <a:moveTo>
                    <a:pt x="0" y="0"/>
                  </a:moveTo>
                  <a:lnTo>
                    <a:pt x="4247527" y="0"/>
                  </a:lnTo>
                  <a:lnTo>
                    <a:pt x="4247527" y="3094627"/>
                  </a:lnTo>
                  <a:lnTo>
                    <a:pt x="0" y="309462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5912"/>
                <a:satOff val="305"/>
                <a:lumOff val="3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837234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>
                  <a:latin typeface="Calibri" pitchFamily="34" charset="0"/>
                  <a:cs typeface="Calibri" pitchFamily="34" charset="0"/>
                </a:rPr>
                <a:t>Pinnacle Studio </a:t>
              </a:r>
              <a:endParaRPr lang="uk-UA" sz="2800" b="1" i="0" kern="1200" spc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Пирог 14"/>
            <p:cNvSpPr/>
            <p:nvPr/>
          </p:nvSpPr>
          <p:spPr>
            <a:xfrm>
              <a:off x="3389918" y="2647956"/>
              <a:ext cx="2548517" cy="2548517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11823"/>
                <a:satOff val="610"/>
                <a:lumOff val="6159"/>
                <a:alphaOff val="0"/>
              </a:schemeClr>
            </a:fillRef>
            <a:effectRef idx="2">
              <a:schemeClr val="accent2">
                <a:shade val="80000"/>
                <a:hueOff val="11823"/>
                <a:satOff val="610"/>
                <a:lumOff val="61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664176" y="2647956"/>
              <a:ext cx="4247527" cy="2548517"/>
            </a:xfrm>
            <a:custGeom>
              <a:avLst/>
              <a:gdLst>
                <a:gd name="connsiteX0" fmla="*/ 0 w 4247527"/>
                <a:gd name="connsiteY0" fmla="*/ 0 h 2548517"/>
                <a:gd name="connsiteX1" fmla="*/ 4247527 w 4247527"/>
                <a:gd name="connsiteY1" fmla="*/ 0 h 2548517"/>
                <a:gd name="connsiteX2" fmla="*/ 4247527 w 4247527"/>
                <a:gd name="connsiteY2" fmla="*/ 2548517 h 2548517"/>
                <a:gd name="connsiteX3" fmla="*/ 0 w 4247527"/>
                <a:gd name="connsiteY3" fmla="*/ 2548517 h 2548517"/>
                <a:gd name="connsiteX4" fmla="*/ 0 w 4247527"/>
                <a:gd name="connsiteY4" fmla="*/ 0 h 254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2548517">
                  <a:moveTo>
                    <a:pt x="0" y="0"/>
                  </a:moveTo>
                  <a:lnTo>
                    <a:pt x="4247527" y="0"/>
                  </a:lnTo>
                  <a:lnTo>
                    <a:pt x="4247527" y="2548517"/>
                  </a:lnTo>
                  <a:lnTo>
                    <a:pt x="0" y="25485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11823"/>
                <a:satOff val="610"/>
                <a:lumOff val="61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291124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Free Video Editor </a:t>
              </a:r>
              <a:endParaRPr lang="uk-UA" sz="2800" b="1" i="0" kern="1200" spc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Пирог 16"/>
            <p:cNvSpPr/>
            <p:nvPr/>
          </p:nvSpPr>
          <p:spPr>
            <a:xfrm>
              <a:off x="3662973" y="3012029"/>
              <a:ext cx="2002407" cy="2002407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17735"/>
                <a:satOff val="915"/>
                <a:lumOff val="9238"/>
                <a:alphaOff val="0"/>
              </a:schemeClr>
            </a:fillRef>
            <a:effectRef idx="2">
              <a:schemeClr val="accent2">
                <a:shade val="80000"/>
                <a:hueOff val="17735"/>
                <a:satOff val="915"/>
                <a:lumOff val="92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4664176" y="3012029"/>
              <a:ext cx="4247527" cy="2002407"/>
            </a:xfrm>
            <a:custGeom>
              <a:avLst/>
              <a:gdLst>
                <a:gd name="connsiteX0" fmla="*/ 0 w 4247527"/>
                <a:gd name="connsiteY0" fmla="*/ 0 h 2002407"/>
                <a:gd name="connsiteX1" fmla="*/ 4247527 w 4247527"/>
                <a:gd name="connsiteY1" fmla="*/ 0 h 2002407"/>
                <a:gd name="connsiteX2" fmla="*/ 4247527 w 4247527"/>
                <a:gd name="connsiteY2" fmla="*/ 2002407 h 2002407"/>
                <a:gd name="connsiteX3" fmla="*/ 0 w 4247527"/>
                <a:gd name="connsiteY3" fmla="*/ 2002407 h 2002407"/>
                <a:gd name="connsiteX4" fmla="*/ 0 w 4247527"/>
                <a:gd name="connsiteY4" fmla="*/ 0 h 200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2002407">
                  <a:moveTo>
                    <a:pt x="0" y="0"/>
                  </a:moveTo>
                  <a:lnTo>
                    <a:pt x="4247527" y="0"/>
                  </a:lnTo>
                  <a:lnTo>
                    <a:pt x="4247527" y="2002407"/>
                  </a:lnTo>
                  <a:lnTo>
                    <a:pt x="0" y="200240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17735"/>
                <a:satOff val="915"/>
                <a:lumOff val="923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745010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>
                  <a:latin typeface="Calibri" pitchFamily="34" charset="0"/>
                  <a:cs typeface="Calibri" pitchFamily="34" charset="0"/>
                </a:rPr>
                <a:t>MS Producer</a:t>
              </a:r>
              <a:endParaRPr lang="uk-UA" sz="2800" b="1" i="0" kern="1200" spc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Пирог 24"/>
            <p:cNvSpPr/>
            <p:nvPr/>
          </p:nvSpPr>
          <p:spPr>
            <a:xfrm>
              <a:off x="3936030" y="3376106"/>
              <a:ext cx="1456293" cy="145629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3646"/>
                <a:satOff val="1221"/>
                <a:lumOff val="12317"/>
                <a:alphaOff val="0"/>
              </a:schemeClr>
            </a:fillRef>
            <a:effectRef idx="2">
              <a:schemeClr val="accent2">
                <a:shade val="80000"/>
                <a:hueOff val="23646"/>
                <a:satOff val="1221"/>
                <a:lumOff val="123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4664176" y="3376106"/>
              <a:ext cx="4247527" cy="1456293"/>
            </a:xfrm>
            <a:custGeom>
              <a:avLst/>
              <a:gdLst>
                <a:gd name="connsiteX0" fmla="*/ 0 w 4247527"/>
                <a:gd name="connsiteY0" fmla="*/ 0 h 1456293"/>
                <a:gd name="connsiteX1" fmla="*/ 4247527 w 4247527"/>
                <a:gd name="connsiteY1" fmla="*/ 0 h 1456293"/>
                <a:gd name="connsiteX2" fmla="*/ 4247527 w 4247527"/>
                <a:gd name="connsiteY2" fmla="*/ 1456293 h 1456293"/>
                <a:gd name="connsiteX3" fmla="*/ 0 w 4247527"/>
                <a:gd name="connsiteY3" fmla="*/ 1456293 h 1456293"/>
                <a:gd name="connsiteX4" fmla="*/ 0 w 4247527"/>
                <a:gd name="connsiteY4" fmla="*/ 0 h 145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1456293">
                  <a:moveTo>
                    <a:pt x="0" y="0"/>
                  </a:moveTo>
                  <a:lnTo>
                    <a:pt x="4247527" y="0"/>
                  </a:lnTo>
                  <a:lnTo>
                    <a:pt x="4247527" y="1456293"/>
                  </a:lnTo>
                  <a:lnTo>
                    <a:pt x="0" y="145629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23646"/>
                <a:satOff val="1221"/>
                <a:lumOff val="123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198900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>
                  <a:solidFill>
                    <a:srgbClr val="990000"/>
                  </a:solidFill>
                  <a:latin typeface="Calibri" pitchFamily="34" charset="0"/>
                  <a:cs typeface="Calibri" pitchFamily="34" charset="0"/>
                </a:rPr>
                <a:t>Adobe After Effects </a:t>
              </a:r>
              <a:endParaRPr lang="uk-UA" sz="2800" b="1" i="0" kern="1200" spc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Пирог 29"/>
            <p:cNvSpPr/>
            <p:nvPr/>
          </p:nvSpPr>
          <p:spPr>
            <a:xfrm>
              <a:off x="4209085" y="3740179"/>
              <a:ext cx="910183" cy="91018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9558"/>
                <a:satOff val="1526"/>
                <a:lumOff val="15397"/>
                <a:alphaOff val="0"/>
              </a:schemeClr>
            </a:fillRef>
            <a:effectRef idx="2">
              <a:schemeClr val="accent2">
                <a:shade val="80000"/>
                <a:hueOff val="29558"/>
                <a:satOff val="1526"/>
                <a:lumOff val="153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4664176" y="3740179"/>
              <a:ext cx="4247527" cy="910183"/>
            </a:xfrm>
            <a:custGeom>
              <a:avLst/>
              <a:gdLst>
                <a:gd name="connsiteX0" fmla="*/ 0 w 4247527"/>
                <a:gd name="connsiteY0" fmla="*/ 0 h 910183"/>
                <a:gd name="connsiteX1" fmla="*/ 4247527 w 4247527"/>
                <a:gd name="connsiteY1" fmla="*/ 0 h 910183"/>
                <a:gd name="connsiteX2" fmla="*/ 4247527 w 4247527"/>
                <a:gd name="connsiteY2" fmla="*/ 910183 h 910183"/>
                <a:gd name="connsiteX3" fmla="*/ 0 w 4247527"/>
                <a:gd name="connsiteY3" fmla="*/ 910183 h 910183"/>
                <a:gd name="connsiteX4" fmla="*/ 0 w 4247527"/>
                <a:gd name="connsiteY4" fmla="*/ 0 h 9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910183">
                  <a:moveTo>
                    <a:pt x="0" y="0"/>
                  </a:moveTo>
                  <a:lnTo>
                    <a:pt x="4247527" y="0"/>
                  </a:lnTo>
                  <a:lnTo>
                    <a:pt x="4247527" y="910183"/>
                  </a:lnTo>
                  <a:lnTo>
                    <a:pt x="0" y="91018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29558"/>
                <a:satOff val="1526"/>
                <a:lumOff val="1539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652790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 err="1">
                  <a:latin typeface="Calibri" pitchFamily="34" charset="0"/>
                  <a:cs typeface="Calibri" pitchFamily="34" charset="0"/>
                </a:rPr>
                <a:t>Ulead</a:t>
              </a:r>
              <a:r>
                <a:rPr lang="en-US" sz="2800" b="1" i="0" kern="1200" spc="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800" b="1" i="0" kern="1200" spc="0" dirty="0" err="1">
                  <a:latin typeface="Calibri" pitchFamily="34" charset="0"/>
                  <a:cs typeface="Calibri" pitchFamily="34" charset="0"/>
                </a:rPr>
                <a:t>MediaStudio</a:t>
              </a:r>
              <a:r>
                <a:rPr lang="en-US" sz="2800" b="1" i="0" kern="1200" spc="0" dirty="0">
                  <a:latin typeface="Calibri" pitchFamily="34" charset="0"/>
                  <a:cs typeface="Calibri" pitchFamily="34" charset="0"/>
                </a:rPr>
                <a:t> </a:t>
              </a:r>
              <a:endParaRPr lang="uk-UA" sz="2800" b="1" i="0" kern="1200" spc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6" name="Пирог 7175"/>
            <p:cNvSpPr/>
            <p:nvPr/>
          </p:nvSpPr>
          <p:spPr>
            <a:xfrm>
              <a:off x="4482140" y="4104252"/>
              <a:ext cx="364073" cy="36407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35469"/>
                <a:satOff val="1831"/>
                <a:lumOff val="18476"/>
                <a:alphaOff val="0"/>
              </a:schemeClr>
            </a:fillRef>
            <a:effectRef idx="2">
              <a:schemeClr val="accent2">
                <a:shade val="80000"/>
                <a:hueOff val="35469"/>
                <a:satOff val="1831"/>
                <a:lumOff val="184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7" name="Полилиния 7176"/>
            <p:cNvSpPr/>
            <p:nvPr/>
          </p:nvSpPr>
          <p:spPr>
            <a:xfrm>
              <a:off x="4664176" y="4104252"/>
              <a:ext cx="4247527" cy="364073"/>
            </a:xfrm>
            <a:custGeom>
              <a:avLst/>
              <a:gdLst>
                <a:gd name="connsiteX0" fmla="*/ 0 w 4247527"/>
                <a:gd name="connsiteY0" fmla="*/ 0 h 364073"/>
                <a:gd name="connsiteX1" fmla="*/ 4247527 w 4247527"/>
                <a:gd name="connsiteY1" fmla="*/ 0 h 364073"/>
                <a:gd name="connsiteX2" fmla="*/ 4247527 w 4247527"/>
                <a:gd name="connsiteY2" fmla="*/ 364073 h 364073"/>
                <a:gd name="connsiteX3" fmla="*/ 0 w 4247527"/>
                <a:gd name="connsiteY3" fmla="*/ 364073 h 364073"/>
                <a:gd name="connsiteX4" fmla="*/ 0 w 4247527"/>
                <a:gd name="connsiteY4" fmla="*/ 0 h 36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527" h="364073">
                  <a:moveTo>
                    <a:pt x="0" y="0"/>
                  </a:moveTo>
                  <a:lnTo>
                    <a:pt x="4247527" y="0"/>
                  </a:lnTo>
                  <a:lnTo>
                    <a:pt x="4247527" y="364073"/>
                  </a:lnTo>
                  <a:lnTo>
                    <a:pt x="0" y="3640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shade val="80000"/>
                <a:hueOff val="35469"/>
                <a:satOff val="1831"/>
                <a:lumOff val="184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817200" lvl="0" indent="-45720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Char char=""/>
              </a:pPr>
              <a:r>
                <a:rPr lang="en-US" sz="2800" b="1" i="0" kern="1200" spc="0" dirty="0">
                  <a:solidFill>
                    <a:srgbClr val="333300"/>
                  </a:solidFill>
                  <a:latin typeface="Calibri" pitchFamily="34" charset="0"/>
                  <a:cs typeface="Calibri" pitchFamily="34" charset="0"/>
                </a:rPr>
                <a:t>SONY Vegas Pro</a:t>
              </a:r>
              <a:r>
                <a:rPr lang="uk-UA" sz="2800" b="1" i="0" kern="1200" spc="0" dirty="0">
                  <a:solidFill>
                    <a:srgbClr val="33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800" b="1" i="0" kern="1200" spc="0" dirty="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pic>
        <p:nvPicPr>
          <p:cNvPr id="3074" name="Picture 2" descr="Результат пошуку зображень за запитом &quot;відеоредактор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2132856"/>
            <a:ext cx="4050802" cy="3240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відеоредактор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9" y="4293096"/>
            <a:ext cx="2592593" cy="19095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5174" y="1862812"/>
            <a:ext cx="8546424" cy="990124"/>
          </a:xfrm>
          <a:prstGeom prst="downArrowCallout">
            <a:avLst>
              <a:gd name="adj1" fmla="val 25000"/>
              <a:gd name="adj2" fmla="val 420597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189" algn="ctr">
              <a:defRPr/>
            </a:pP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 допомогою </a:t>
            </a:r>
            <a:r>
              <a:rPr lang="uk-UA" kern="0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відеоредактора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створюється проект — файл, що містить відомості про фільм</a:t>
            </a:r>
          </a:p>
        </p:txBody>
      </p:sp>
      <p:sp>
        <p:nvSpPr>
          <p:cNvPr id="28" name="Прямокутник 8"/>
          <p:cNvSpPr/>
          <p:nvPr/>
        </p:nvSpPr>
        <p:spPr>
          <a:xfrm>
            <a:off x="461125" y="4524934"/>
            <a:ext cx="3873486" cy="977599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Файли проекту мають розширення</a:t>
            </a:r>
          </a:p>
        </p:txBody>
      </p:sp>
      <p:sp>
        <p:nvSpPr>
          <p:cNvPr id="30" name="Прямокутник 8"/>
          <p:cNvSpPr/>
          <p:nvPr/>
        </p:nvSpPr>
        <p:spPr>
          <a:xfrm>
            <a:off x="4853506" y="4583667"/>
            <a:ext cx="3873486" cy="1005573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Файли проекту мають розширення</a:t>
            </a:r>
          </a:p>
        </p:txBody>
      </p:sp>
      <p:pic>
        <p:nvPicPr>
          <p:cNvPr id="31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03" y="3392088"/>
            <a:ext cx="1529285" cy="1121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4" descr="Результат пошуку зображень за запитом &quot;movie maker rus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89" y="3392089"/>
            <a:ext cx="1483806" cy="1132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5247582" y="2863138"/>
            <a:ext cx="3479410" cy="649188"/>
          </a:xfrm>
          <a:prstGeom prst="flowChartTerminator">
            <a:avLst/>
          </a:prstGeom>
          <a:ln/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kern="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Calibri" pitchFamily="34" charset="0"/>
              </a:rPr>
              <a:t>Movie Make</a:t>
            </a:r>
            <a:endParaRPr lang="uk-UA" sz="2400" b="1" kern="0" spc="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236" y="2873890"/>
            <a:ext cx="3479410" cy="649188"/>
          </a:xfrm>
          <a:prstGeom prst="flowChartTerminator">
            <a:avLst/>
          </a:prstGeom>
          <a:ln/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Calibri" pitchFamily="34" charset="0"/>
              </a:rPr>
              <a:t>Кіностудія</a:t>
            </a:r>
            <a:r>
              <a:rPr lang="uk-UA" sz="2400" b="1" kern="0" spc="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" name="Овал 1"/>
          <p:cNvSpPr/>
          <p:nvPr/>
        </p:nvSpPr>
        <p:spPr>
          <a:xfrm>
            <a:off x="1403648" y="5415975"/>
            <a:ext cx="2304256" cy="735747"/>
          </a:xfrm>
          <a:prstGeom prst="ellipse">
            <a:avLst/>
          </a:prstGeom>
          <a:scene3d>
            <a:camera prst="perspectiveContrastingRigh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wlmp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190534" y="5475467"/>
            <a:ext cx="2249052" cy="735747"/>
          </a:xfrm>
          <a:prstGeom prst="ellipse">
            <a:avLst/>
          </a:prstGeom>
          <a:scene3d>
            <a:camera prst="perspectiveHeroicExtremeLef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mswmm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38" y="3654113"/>
            <a:ext cx="1076897" cy="7772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38" y="3555126"/>
            <a:ext cx="1135605" cy="9090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3304</TotalTime>
  <Words>488</Words>
  <Application>Microsoft Office PowerPoint</Application>
  <PresentationFormat>Екран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Print</vt:lpstr>
      <vt:lpstr>Tahoma</vt:lpstr>
      <vt:lpstr>Wingdings</vt:lpstr>
      <vt:lpstr>Wingdings 2</vt:lpstr>
      <vt:lpstr>Граница</vt:lpstr>
      <vt:lpstr>Презентація PowerPoint</vt:lpstr>
      <vt:lpstr>Мультимедіа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SolOlVik</cp:lastModifiedBy>
  <cp:revision>451</cp:revision>
  <dcterms:created xsi:type="dcterms:W3CDTF">2012-03-12T11:25:56Z</dcterms:created>
  <dcterms:modified xsi:type="dcterms:W3CDTF">2022-11-08T10:53:42Z</dcterms:modified>
</cp:coreProperties>
</file>