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58" r:id="rId4"/>
    <p:sldId id="263" r:id="rId5"/>
    <p:sldId id="264" r:id="rId6"/>
    <p:sldId id="262" r:id="rId7"/>
    <p:sldId id="269" r:id="rId8"/>
    <p:sldId id="270" r:id="rId9"/>
    <p:sldId id="257" r:id="rId10"/>
    <p:sldId id="272" r:id="rId11"/>
    <p:sldId id="271" r:id="rId12"/>
    <p:sldId id="259" r:id="rId13"/>
    <p:sldId id="266" r:id="rId14"/>
    <p:sldId id="267" r:id="rId15"/>
    <p:sldId id="26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663E-8E9D-204B-A089-77F37CF523BE}" type="datetimeFigureOut">
              <a:rPr lang="ru-RU" smtClean="0"/>
              <a:t>08.11.18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9688-46D4-9B4A-A54D-5AA2ADBD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4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9688-46D4-9B4A-A54D-5AA2ADBDB2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7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08.11.18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64749" y="2182656"/>
            <a:ext cx="3809895" cy="3016030"/>
          </a:xfrm>
        </p:spPr>
        <p:txBody>
          <a:bodyPr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  <a:t>День </a:t>
            </a:r>
            <a:b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</a:b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  <a:t>української </a:t>
            </a:r>
            <a:b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</a:b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  <a:t>писемності</a:t>
            </a:r>
            <a:b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</a:b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Arial"/>
              </a:rPr>
              <a:t>та мови</a:t>
            </a:r>
            <a:endParaRPr lang="uk-UA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Arial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45" y="127597"/>
            <a:ext cx="6690820" cy="2164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6949" y="4285227"/>
            <a:ext cx="3022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solidFill>
                  <a:srgbClr val="800000"/>
                </a:solidFill>
                <a:cs typeface="Arial"/>
              </a:rPr>
              <a:t>Автор</a:t>
            </a:r>
          </a:p>
          <a:p>
            <a:pPr algn="r"/>
            <a:r>
              <a:rPr lang="uk-UA" sz="2000" dirty="0" smtClean="0">
                <a:solidFill>
                  <a:srgbClr val="800000"/>
                </a:solidFill>
                <a:cs typeface="Arial"/>
              </a:rPr>
              <a:t>Вечерова К. Г.,</a:t>
            </a:r>
          </a:p>
          <a:p>
            <a:pPr algn="r"/>
            <a:r>
              <a:rPr lang="uk-UA" sz="2000" dirty="0" smtClean="0">
                <a:solidFill>
                  <a:srgbClr val="800000"/>
                </a:solidFill>
                <a:cs typeface="Arial"/>
              </a:rPr>
              <a:t>учитель української мови та літератури ЗОШ № 54</a:t>
            </a:r>
          </a:p>
          <a:p>
            <a:pPr algn="r"/>
            <a:r>
              <a:rPr lang="uk-UA" sz="2000" dirty="0" smtClean="0">
                <a:solidFill>
                  <a:srgbClr val="800000"/>
                </a:solidFill>
                <a:cs typeface="Arial"/>
              </a:rPr>
              <a:t>м. Маріуполя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120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040521131225071_f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" y="0"/>
            <a:ext cx="3707851" cy="370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9" y="3727704"/>
            <a:ext cx="3968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«Повість временних (минулих) літ» </a:t>
            </a:r>
            <a:r>
              <a:rPr lang="uk-UA" sz="2000" dirty="0" smtClean="0">
                <a:solidFill>
                  <a:srgbClr val="800000"/>
                </a:solidFill>
              </a:rPr>
              <a:t>– найвизначніший твір Нестора Літописця. Це </a:t>
            </a:r>
            <a:r>
              <a:rPr lang="uk-UA" sz="2000" b="1" i="1" dirty="0" smtClean="0">
                <a:solidFill>
                  <a:srgbClr val="800000"/>
                </a:solidFill>
              </a:rPr>
              <a:t>титанічна двадцятирічна праця </a:t>
            </a:r>
            <a:r>
              <a:rPr lang="uk-UA" sz="2000" dirty="0" smtClean="0">
                <a:solidFill>
                  <a:srgbClr val="800000"/>
                </a:solidFill>
              </a:rPr>
              <a:t>автора, яку можна прирівняти до подвигу.</a:t>
            </a:r>
            <a:endParaRPr lang="uk-UA" sz="2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8412" y="524592"/>
            <a:ext cx="40826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</a:rPr>
              <a:t>     </a:t>
            </a:r>
            <a:r>
              <a:rPr lang="uk-UA" sz="2000" b="1" i="1" dirty="0" smtClean="0">
                <a:solidFill>
                  <a:srgbClr val="800000"/>
                </a:solidFill>
              </a:rPr>
              <a:t>Мова Несторового літопису </a:t>
            </a:r>
            <a:r>
              <a:rPr lang="uk-UA" sz="2000" dirty="0" smtClean="0">
                <a:solidFill>
                  <a:srgbClr val="800000"/>
                </a:solidFill>
              </a:rPr>
              <a:t>– </a:t>
            </a:r>
            <a:r>
              <a:rPr lang="uk-UA" sz="2000" i="1" dirty="0" smtClean="0">
                <a:solidFill>
                  <a:srgbClr val="800000"/>
                </a:solidFill>
              </a:rPr>
              <a:t>слов’янська</a:t>
            </a:r>
            <a:r>
              <a:rPr lang="uk-UA" sz="2000" dirty="0" smtClean="0">
                <a:solidFill>
                  <a:srgbClr val="800000"/>
                </a:solidFill>
              </a:rPr>
              <a:t>, </a:t>
            </a:r>
            <a:r>
              <a:rPr lang="uk-UA" sz="2000" i="1" dirty="0" smtClean="0">
                <a:solidFill>
                  <a:srgbClr val="800000"/>
                </a:solidFill>
              </a:rPr>
              <a:t>староболгарська </a:t>
            </a:r>
            <a:r>
              <a:rPr lang="uk-UA" sz="2000" dirty="0" smtClean="0">
                <a:solidFill>
                  <a:srgbClr val="800000"/>
                </a:solidFill>
              </a:rPr>
              <a:t>мова із вживанням слів тодішньої </a:t>
            </a:r>
            <a:r>
              <a:rPr lang="uk-UA" sz="2000" i="1" dirty="0" smtClean="0">
                <a:solidFill>
                  <a:srgbClr val="800000"/>
                </a:solidFill>
              </a:rPr>
              <a:t>народної староукраїнської </a:t>
            </a:r>
            <a:r>
              <a:rPr lang="uk-UA" sz="2000" dirty="0" smtClean="0">
                <a:solidFill>
                  <a:srgbClr val="800000"/>
                </a:solidFill>
              </a:rPr>
              <a:t>мови.                                                 </a:t>
            </a:r>
          </a:p>
          <a:p>
            <a:r>
              <a:rPr lang="uk-UA" sz="2000" dirty="0" smtClean="0">
                <a:solidFill>
                  <a:srgbClr val="800000"/>
                </a:solidFill>
              </a:rPr>
              <a:t>     У </a:t>
            </a:r>
            <a:r>
              <a:rPr lang="uk-UA" sz="2000" b="1" dirty="0" smtClean="0">
                <a:solidFill>
                  <a:srgbClr val="FF0000"/>
                </a:solidFill>
              </a:rPr>
              <a:t>літописному зведенні «Повість минулих літ» </a:t>
            </a:r>
            <a:r>
              <a:rPr lang="uk-UA" sz="2000" dirty="0" smtClean="0">
                <a:solidFill>
                  <a:srgbClr val="800000"/>
                </a:solidFill>
              </a:rPr>
              <a:t>(ХІІ ст.) йде </a:t>
            </a:r>
            <a:r>
              <a:rPr lang="uk-UA" sz="2000" dirty="0" smtClean="0">
                <a:solidFill>
                  <a:srgbClr val="800000"/>
                </a:solidFill>
              </a:rPr>
              <a:t>оповідь</a:t>
            </a:r>
            <a:r>
              <a:rPr lang="uk-UA" sz="2000" dirty="0" smtClean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про </a:t>
            </a:r>
            <a:r>
              <a:rPr lang="uk-UA" sz="2000" i="1" dirty="0" smtClean="0">
                <a:solidFill>
                  <a:srgbClr val="800000"/>
                </a:solidFill>
              </a:rPr>
              <a:t>заснування Києва</a:t>
            </a:r>
            <a:r>
              <a:rPr lang="uk-UA" sz="2000" dirty="0" smtClean="0">
                <a:solidFill>
                  <a:srgbClr val="800000"/>
                </a:solidFill>
              </a:rPr>
              <a:t>, про </a:t>
            </a:r>
            <a:r>
              <a:rPr lang="uk-UA" sz="2000" i="1" dirty="0" smtClean="0">
                <a:solidFill>
                  <a:srgbClr val="800000"/>
                </a:solidFill>
              </a:rPr>
              <a:t>діяльність князів, </a:t>
            </a:r>
            <a:r>
              <a:rPr lang="uk-UA" sz="2000" dirty="0" smtClean="0">
                <a:solidFill>
                  <a:srgbClr val="800000"/>
                </a:solidFill>
              </a:rPr>
              <a:t>про </a:t>
            </a:r>
            <a:r>
              <a:rPr lang="uk-UA" sz="2000" i="1" dirty="0" smtClean="0">
                <a:solidFill>
                  <a:srgbClr val="800000"/>
                </a:solidFill>
              </a:rPr>
              <a:t>боротьбу із зовнішніми ворогами,</a:t>
            </a:r>
            <a:r>
              <a:rPr lang="uk-UA" sz="2000" dirty="0" smtClean="0">
                <a:solidFill>
                  <a:srgbClr val="800000"/>
                </a:solidFill>
              </a:rPr>
              <a:t> про </a:t>
            </a:r>
            <a:r>
              <a:rPr lang="uk-UA" sz="2000" i="1" dirty="0" smtClean="0">
                <a:solidFill>
                  <a:srgbClr val="800000"/>
                </a:solidFill>
              </a:rPr>
              <a:t>народні повстання у Київській Русі</a:t>
            </a:r>
            <a:r>
              <a:rPr lang="uk-UA" sz="2000" dirty="0" smtClean="0">
                <a:solidFill>
                  <a:srgbClr val="800000"/>
                </a:solidFill>
              </a:rPr>
              <a:t>. </a:t>
            </a:r>
          </a:p>
          <a:p>
            <a:r>
              <a:rPr lang="uk-UA" sz="2000" dirty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    Преподобний Нестор також є </a:t>
            </a:r>
            <a:r>
              <a:rPr lang="uk-UA" sz="2000" b="1" dirty="0" smtClean="0">
                <a:solidFill>
                  <a:srgbClr val="800000"/>
                </a:solidFill>
              </a:rPr>
              <a:t>автором</a:t>
            </a:r>
            <a:r>
              <a:rPr lang="uk-UA" sz="2000" dirty="0" smtClean="0">
                <a:solidFill>
                  <a:srgbClr val="800000"/>
                </a:solidFill>
              </a:rPr>
              <a:t> </a:t>
            </a:r>
            <a:r>
              <a:rPr lang="uk-UA" sz="2000" b="1" i="1" dirty="0" smtClean="0">
                <a:solidFill>
                  <a:srgbClr val="800000"/>
                </a:solidFill>
              </a:rPr>
              <a:t>житій </a:t>
            </a:r>
            <a:r>
              <a:rPr lang="uk-UA" sz="2000" dirty="0" smtClean="0">
                <a:solidFill>
                  <a:srgbClr val="FF0000"/>
                </a:solidFill>
              </a:rPr>
              <a:t>“Читання про життя і вбивство Бориса і Гліба”</a:t>
            </a:r>
            <a:r>
              <a:rPr lang="uk-UA" sz="2000" dirty="0" smtClean="0">
                <a:solidFill>
                  <a:srgbClr val="800000"/>
                </a:solidFill>
              </a:rPr>
              <a:t>, </a:t>
            </a:r>
            <a:r>
              <a:rPr lang="uk-UA" sz="2000" dirty="0" smtClean="0">
                <a:solidFill>
                  <a:srgbClr val="FF0000"/>
                </a:solidFill>
              </a:rPr>
              <a:t>“Життя преподобного Феодосія, ігумена Печерського монастиря”</a:t>
            </a:r>
            <a:r>
              <a:rPr lang="uk-UA" sz="2000" dirty="0" smtClean="0">
                <a:solidFill>
                  <a:srgbClr val="800000"/>
                </a:solidFill>
              </a:rPr>
              <a:t>.  </a:t>
            </a:r>
            <a:endParaRPr lang="uk-UA" sz="2000" dirty="0">
              <a:solidFill>
                <a:srgbClr val="80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3" y="5397108"/>
            <a:ext cx="7606324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8b7segn7ak84cvf56l0t9gagaqit5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84"/>
            <a:ext cx="91440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651" y="588988"/>
            <a:ext cx="38749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  </a:t>
            </a:r>
            <a:r>
              <a:rPr lang="uk-UA" sz="2000" dirty="0" smtClean="0">
                <a:solidFill>
                  <a:srgbClr val="80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Нестор-літописець </a:t>
            </a:r>
            <a:r>
              <a:rPr lang="uk-UA" sz="2000" dirty="0" smtClean="0">
                <a:solidFill>
                  <a:srgbClr val="800000"/>
                </a:solidFill>
              </a:rPr>
              <a:t>відіграв </a:t>
            </a:r>
            <a:r>
              <a:rPr lang="uk-UA" sz="2000" b="1" dirty="0" smtClean="0">
                <a:solidFill>
                  <a:srgbClr val="800000"/>
                </a:solidFill>
              </a:rPr>
              <a:t>визначальну роль </a:t>
            </a:r>
            <a:r>
              <a:rPr lang="uk-UA" sz="2000" dirty="0" smtClean="0">
                <a:solidFill>
                  <a:srgbClr val="800000"/>
                </a:solidFill>
              </a:rPr>
              <a:t>не тільки в </a:t>
            </a:r>
            <a:r>
              <a:rPr lang="uk-UA" sz="2000" b="1" i="1" dirty="0" smtClean="0">
                <a:solidFill>
                  <a:srgbClr val="800000"/>
                </a:solidFill>
              </a:rPr>
              <a:t>історії Київської Русі</a:t>
            </a:r>
            <a:r>
              <a:rPr lang="uk-UA" sz="2000" dirty="0" smtClean="0">
                <a:solidFill>
                  <a:srgbClr val="800000"/>
                </a:solidFill>
              </a:rPr>
              <a:t>, але й усього </a:t>
            </a:r>
            <a:r>
              <a:rPr lang="uk-UA" sz="2000" b="1" i="1" dirty="0" smtClean="0">
                <a:solidFill>
                  <a:srgbClr val="800000"/>
                </a:solidFill>
              </a:rPr>
              <a:t>східнослов’янського літописання</a:t>
            </a:r>
            <a:r>
              <a:rPr lang="uk-UA" sz="2000" dirty="0" smtClean="0">
                <a:solidFill>
                  <a:srgbClr val="800000"/>
                </a:solidFill>
              </a:rPr>
              <a:t>. Його твори свідчать про те, що він був </a:t>
            </a:r>
            <a:r>
              <a:rPr lang="uk-UA" sz="2000" b="1" i="1" dirty="0" smtClean="0">
                <a:solidFill>
                  <a:srgbClr val="800000"/>
                </a:solidFill>
              </a:rPr>
              <a:t>найосвіченішою людиною </a:t>
            </a:r>
            <a:r>
              <a:rPr lang="uk-UA" sz="2000" dirty="0" smtClean="0">
                <a:solidFill>
                  <a:srgbClr val="800000"/>
                </a:solidFill>
              </a:rPr>
              <a:t>Київської Русі кінця ХІ – початку ХІІ ст.: володів богословськими знаннями та величезним духовним досвідом, мав виняткові здібності до історії та літератури, володів грецькою мовою.</a:t>
            </a:r>
            <a:endParaRPr lang="uk-UA" sz="20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4723" y="418074"/>
            <a:ext cx="3854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    </a:t>
            </a:r>
            <a:r>
              <a:rPr lang="uk-UA" sz="2000" dirty="0" smtClean="0">
                <a:solidFill>
                  <a:srgbClr val="800000"/>
                </a:solidFill>
              </a:rPr>
              <a:t>Продовжив літописну справу преподобного Нестора </a:t>
            </a:r>
            <a:r>
              <a:rPr lang="uk-UA" sz="2000" b="1" i="1" u="sng" dirty="0" smtClean="0">
                <a:solidFill>
                  <a:srgbClr val="800000"/>
                </a:solidFill>
              </a:rPr>
              <a:t>Сільвестр</a:t>
            </a:r>
            <a:r>
              <a:rPr lang="uk-UA" sz="2000" dirty="0" smtClean="0">
                <a:solidFill>
                  <a:srgbClr val="800000"/>
                </a:solidFill>
              </a:rPr>
              <a:t>, який надав «Повісті минулих літ» </a:t>
            </a:r>
            <a:r>
              <a:rPr lang="uk-UA" sz="2000" i="1" dirty="0" smtClean="0">
                <a:solidFill>
                  <a:srgbClr val="800000"/>
                </a:solidFill>
              </a:rPr>
              <a:t>сучасний вигляд</a:t>
            </a:r>
            <a:r>
              <a:rPr lang="uk-UA" sz="2000" dirty="0" smtClean="0">
                <a:solidFill>
                  <a:srgbClr val="800000"/>
                </a:solidFill>
              </a:rPr>
              <a:t>.</a:t>
            </a:r>
          </a:p>
          <a:p>
            <a:r>
              <a:rPr lang="uk-UA" sz="2000" dirty="0" smtClean="0">
                <a:solidFill>
                  <a:srgbClr val="800000"/>
                </a:solidFill>
              </a:rPr>
              <a:t>    Ігумен </a:t>
            </a:r>
            <a:r>
              <a:rPr lang="uk-UA" sz="2000" b="1" i="1" u="sng" dirty="0" smtClean="0">
                <a:solidFill>
                  <a:srgbClr val="800000"/>
                </a:solidFill>
              </a:rPr>
              <a:t>Мойсей Видубецький </a:t>
            </a:r>
            <a:r>
              <a:rPr lang="uk-UA" sz="2000" dirty="0" smtClean="0">
                <a:solidFill>
                  <a:srgbClr val="800000"/>
                </a:solidFill>
              </a:rPr>
              <a:t>подовжив її до </a:t>
            </a:r>
            <a:r>
              <a:rPr lang="uk-UA" sz="2000" b="1" i="1" dirty="0" smtClean="0">
                <a:solidFill>
                  <a:srgbClr val="800000"/>
                </a:solidFill>
              </a:rPr>
              <a:t>1200 </a:t>
            </a:r>
            <a:r>
              <a:rPr lang="uk-UA" sz="2000" dirty="0" smtClean="0">
                <a:solidFill>
                  <a:srgbClr val="800000"/>
                </a:solidFill>
              </a:rPr>
              <a:t>року. </a:t>
            </a:r>
          </a:p>
          <a:p>
            <a:r>
              <a:rPr lang="uk-UA" sz="2000" dirty="0" smtClean="0">
                <a:solidFill>
                  <a:srgbClr val="800000"/>
                </a:solidFill>
              </a:rPr>
              <a:t>    А</a:t>
            </a:r>
            <a:r>
              <a:rPr lang="uk-UA" sz="2000" i="1" dirty="0" smtClean="0">
                <a:solidFill>
                  <a:srgbClr val="800000"/>
                </a:solidFill>
              </a:rPr>
              <a:t> ігумен </a:t>
            </a:r>
            <a:r>
              <a:rPr lang="uk-UA" sz="2000" b="1" i="1" u="sng" dirty="0" smtClean="0">
                <a:solidFill>
                  <a:srgbClr val="800000"/>
                </a:solidFill>
              </a:rPr>
              <a:t>Лаврентій</a:t>
            </a:r>
            <a:r>
              <a:rPr lang="uk-UA" sz="2000" b="1" i="1" dirty="0" smtClean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написав у </a:t>
            </a:r>
            <a:r>
              <a:rPr lang="uk-UA" sz="2000" b="1" i="1" dirty="0" smtClean="0">
                <a:solidFill>
                  <a:srgbClr val="800000"/>
                </a:solidFill>
              </a:rPr>
              <a:t>1377</a:t>
            </a:r>
            <a:r>
              <a:rPr lang="uk-UA" sz="2000" dirty="0" smtClean="0">
                <a:solidFill>
                  <a:srgbClr val="800000"/>
                </a:solidFill>
              </a:rPr>
              <a:t> році список – так званий </a:t>
            </a:r>
            <a:r>
              <a:rPr lang="uk-UA" sz="2000" b="1" i="1" dirty="0" smtClean="0">
                <a:solidFill>
                  <a:srgbClr val="800000"/>
                </a:solidFill>
              </a:rPr>
              <a:t>“Лаврентіївський список”</a:t>
            </a:r>
            <a:r>
              <a:rPr lang="uk-UA" sz="2000" dirty="0" smtClean="0">
                <a:solidFill>
                  <a:srgbClr val="800000"/>
                </a:solidFill>
              </a:rPr>
              <a:t>, де і зберіг до нас “Повість” преподобного Нестора.</a:t>
            </a:r>
          </a:p>
          <a:p>
            <a:r>
              <a:rPr lang="uk-UA" sz="2000" dirty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  Про життя Нестора-літописця написав святитель </a:t>
            </a:r>
            <a:r>
              <a:rPr lang="uk-UA" sz="2000" b="1" i="1" u="sng" dirty="0" smtClean="0">
                <a:solidFill>
                  <a:srgbClr val="800000"/>
                </a:solidFill>
              </a:rPr>
              <a:t>Симон, </a:t>
            </a:r>
            <a:r>
              <a:rPr lang="uk-UA" sz="2000" dirty="0" smtClean="0">
                <a:solidFill>
                  <a:srgbClr val="800000"/>
                </a:solidFill>
              </a:rPr>
              <a:t>єпископ Володимирський.</a:t>
            </a:r>
            <a:endParaRPr lang="uk-UA" sz="2000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 descr="10208153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48" y="4779787"/>
            <a:ext cx="1591565" cy="2078213"/>
          </a:xfrm>
          <a:prstGeom prst="rect">
            <a:avLst/>
          </a:prstGeom>
        </p:spPr>
      </p:pic>
      <p:pic>
        <p:nvPicPr>
          <p:cNvPr id="5" name="Изображение 4" descr="his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7" y="4819279"/>
            <a:ext cx="1606427" cy="2048194"/>
          </a:xfrm>
          <a:prstGeom prst="rect">
            <a:avLst/>
          </a:prstGeom>
        </p:spPr>
      </p:pic>
      <p:pic>
        <p:nvPicPr>
          <p:cNvPr id="6" name="Изображение 5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61" y="4877680"/>
            <a:ext cx="1495002" cy="19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07424" y="5311494"/>
            <a:ext cx="6784848" cy="1209431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800000"/>
                </a:solidFill>
                <a:latin typeface="+mn-lt"/>
              </a:rPr>
              <a:t>Пам’ятник Нестору-літописцю - </a:t>
            </a:r>
            <a:br>
              <a:rPr lang="uk-UA" sz="4000" dirty="0" smtClean="0">
                <a:solidFill>
                  <a:srgbClr val="800000"/>
                </a:solidFill>
                <a:latin typeface="+mn-lt"/>
              </a:rPr>
            </a:br>
            <a:r>
              <a:rPr lang="uk-UA" sz="2700" dirty="0" smtClean="0">
                <a:solidFill>
                  <a:srgbClr val="800000"/>
                </a:solidFill>
                <a:latin typeface="+mn-lt"/>
              </a:rPr>
              <a:t>дар скульптора </a:t>
            </a:r>
            <a:r>
              <a:rPr lang="uk-UA" sz="2800" dirty="0" smtClean="0">
                <a:solidFill>
                  <a:srgbClr val="800000"/>
                </a:solidFill>
                <a:latin typeface="+mn-lt"/>
              </a:rPr>
              <a:t>Фрідріха Согояна місту Києву у зв’язку з тисячоліттям прийняття християнства на Русі – в 1988 р. 10 червня</a:t>
            </a:r>
            <a:endParaRPr lang="uk-UA" sz="40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884" r="-6884"/>
          <a:stretch>
            <a:fillRect/>
          </a:stretch>
        </p:blipFill>
        <p:spPr>
          <a:xfrm>
            <a:off x="873910" y="419103"/>
            <a:ext cx="7495623" cy="4385413"/>
          </a:xfr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7" y="2899516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7712" y="450913"/>
            <a:ext cx="44724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800000"/>
                </a:solidFill>
              </a:rPr>
              <a:t>Пам’ятник Нестору-літописцю  </a:t>
            </a:r>
          </a:p>
          <a:p>
            <a:pPr algn="ctr"/>
            <a:r>
              <a:rPr lang="ru-RU" sz="2400" dirty="0">
                <a:solidFill>
                  <a:srgbClr val="800000"/>
                </a:solidFill>
              </a:rPr>
              <a:t>у</a:t>
            </a:r>
            <a:r>
              <a:rPr lang="uk-UA" sz="2400" dirty="0" smtClean="0">
                <a:solidFill>
                  <a:srgbClr val="800000"/>
                </a:solidFill>
              </a:rPr>
              <a:t> Борисполі</a:t>
            </a:r>
          </a:p>
          <a:p>
            <a:pPr algn="ctr"/>
            <a:r>
              <a:rPr lang="uk-UA" sz="2400" dirty="0" smtClean="0">
                <a:solidFill>
                  <a:srgbClr val="800000"/>
                </a:solidFill>
              </a:rPr>
              <a:t>(на Алеї Тисячоліття), встановлений з нагоди Дня Конституції України біля ЗОШ № 1 ім. Юрія Головатого.      Арт-директор і скульптор – Олександр Яценко (компанія “АртСтепанов”).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" y="257663"/>
            <a:ext cx="4273680" cy="3442037"/>
          </a:xfrm>
          <a:prstGeom prst="rect">
            <a:avLst/>
          </a:prstGeom>
        </p:spPr>
      </p:pic>
      <p:pic>
        <p:nvPicPr>
          <p:cNvPr id="8" name="Изображение 7" descr="a4e18dd96f9a05b8c701221128d1ce0a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" y="3110371"/>
            <a:ext cx="2388818" cy="3591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4355" y="4359675"/>
            <a:ext cx="6221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Саме Нестор Літописець, вдумливо фіксуючи події Київської Русі, не оминув увагою той факт, що вже у 1015 році існувало поселення у цій місцевості, де зараз стоїть Бориспіль. </a:t>
            </a:r>
            <a:endParaRPr lang="uk-UA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5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75" y="437546"/>
            <a:ext cx="6050353" cy="544265"/>
          </a:xfrm>
        </p:spPr>
        <p:txBody>
          <a:bodyPr/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Вислови про мову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681" y="1329263"/>
            <a:ext cx="4155563" cy="4508241"/>
          </a:xfrm>
        </p:spPr>
        <p:txBody>
          <a:bodyPr/>
          <a:lstStyle/>
          <a:p>
            <a:r>
              <a:rPr lang="uk-UA" dirty="0" smtClean="0">
                <a:solidFill>
                  <a:srgbClr val="820101"/>
                </a:solidFill>
              </a:rPr>
              <a:t>«Мов поганих не існує в світі, Є лише погані язики».                     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Анатолій Бортняк </a:t>
            </a:r>
          </a:p>
          <a:p>
            <a:r>
              <a:rPr lang="uk-UA" sz="2000" dirty="0" smtClean="0">
                <a:solidFill>
                  <a:srgbClr val="820101"/>
                </a:solidFill>
              </a:rPr>
              <a:t> </a:t>
            </a:r>
            <a:r>
              <a:rPr lang="uk-UA" dirty="0" smtClean="0">
                <a:solidFill>
                  <a:srgbClr val="820101"/>
                </a:solidFill>
              </a:rPr>
              <a:t>«Доля української мови – то є водночас й доля української держави й нації».                             </a:t>
            </a:r>
            <a:r>
              <a:rPr lang="uk-UA" sz="2000" dirty="0" smtClean="0">
                <a:solidFill>
                  <a:srgbClr val="570000"/>
                </a:solidFill>
              </a:rPr>
              <a:t>Ігор Лосєв        </a:t>
            </a:r>
          </a:p>
          <a:p>
            <a:r>
              <a:rPr lang="uk-UA" dirty="0" smtClean="0">
                <a:solidFill>
                  <a:srgbClr val="820101"/>
                </a:solidFill>
              </a:rPr>
              <a:t>«Мова росте елементарно, разом з душею народу».    </a:t>
            </a:r>
            <a:r>
              <a:rPr lang="uk-UA" sz="2000" dirty="0" smtClean="0">
                <a:solidFill>
                  <a:srgbClr val="570000"/>
                </a:solidFill>
              </a:rPr>
              <a:t>Іван Франко       </a:t>
            </a:r>
            <a:endParaRPr lang="uk-UA" sz="2000" dirty="0">
              <a:solidFill>
                <a:srgbClr val="57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4"/>
          </p:nvPr>
        </p:nvSpPr>
        <p:spPr>
          <a:xfrm>
            <a:off x="4753245" y="2193903"/>
            <a:ext cx="4138638" cy="3912605"/>
          </a:xfrm>
        </p:spPr>
        <p:txBody>
          <a:bodyPr/>
          <a:lstStyle/>
          <a:p>
            <a:r>
              <a:rPr lang="uk-UA" dirty="0" smtClean="0">
                <a:solidFill>
                  <a:srgbClr val="800000"/>
                </a:solidFill>
              </a:rPr>
              <a:t>«Нації вмирають не від інфаркту. Спочатку їм відбирає мову. Ми повинні бути свідомі того, що мовна проблема для нас актуальна і на початку ХХІ століття, і якщо ми не схаменемося, то матимемо дуже невтішну перспективу».                       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Ліна Костенко</a:t>
            </a:r>
          </a:p>
          <a:p>
            <a:endParaRPr lang="uk-UA" dirty="0" smtClean="0">
              <a:solidFill>
                <a:srgbClr val="800000"/>
              </a:solidFill>
            </a:endParaRPr>
          </a:p>
          <a:p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09" y="392365"/>
            <a:ext cx="2248555" cy="18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" y="793072"/>
            <a:ext cx="8221313" cy="47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618" y="495448"/>
            <a:ext cx="513447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листопада – 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української писемності   і мови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0452" y="1979910"/>
            <a:ext cx="396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"Найбiльше i найдорожче добро кожного народу - </a:t>
            </a:r>
            <a:r>
              <a:rPr lang="uk-UA" sz="2400" b="1" dirty="0" smtClean="0">
                <a:solidFill>
                  <a:srgbClr val="800000"/>
                </a:solidFill>
              </a:rPr>
              <a:t>це його мова</a:t>
            </a:r>
            <a:r>
              <a:rPr lang="uk-UA" sz="2400" dirty="0" smtClean="0">
                <a:solidFill>
                  <a:srgbClr val="800000"/>
                </a:solidFill>
              </a:rPr>
              <a:t>, та жива схованка людського духу, його багата скарбниця, в яку народ складає і своє давнє життя, i своï сподiванки, розум, досвiд, почування”.</a:t>
            </a:r>
          </a:p>
          <a:p>
            <a:pPr algn="r"/>
            <a:r>
              <a:rPr lang="uk-UA" sz="2400" dirty="0" smtClean="0">
                <a:solidFill>
                  <a:srgbClr val="800000"/>
                </a:solidFill>
              </a:rPr>
              <a:t>Панас Мирний</a:t>
            </a:r>
            <a:endParaRPr lang="uk-UA" sz="2400" dirty="0">
              <a:solidFill>
                <a:srgbClr val="800000"/>
              </a:solidFill>
            </a:endParaRPr>
          </a:p>
        </p:txBody>
      </p:sp>
      <p:pic>
        <p:nvPicPr>
          <p:cNvPr id="5" name="Изображение 4" descr="994078983_w640_h640_um11_40h50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6" y="1880443"/>
            <a:ext cx="3096354" cy="38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2" y="5424805"/>
            <a:ext cx="7955410" cy="132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565" y="322066"/>
            <a:ext cx="7325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/>
                <a:cs typeface="Arial"/>
              </a:rPr>
              <a:t>День української писемності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/>
                <a:cs typeface="Arial"/>
              </a:rPr>
              <a:t>та мови </a:t>
            </a:r>
            <a:r>
              <a:rPr lang="uk-UA" sz="3200" b="1" dirty="0" smtClean="0">
                <a:solidFill>
                  <a:srgbClr val="800000"/>
                </a:solidFill>
                <a:latin typeface="Arial"/>
                <a:cs typeface="Arial"/>
              </a:rPr>
              <a:t>– </a:t>
            </a: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Arial"/>
                <a:cs typeface="Arial"/>
              </a:rPr>
              <a:t>д</a:t>
            </a:r>
            <a:r>
              <a:rPr lang="uk-UA" sz="3200" b="1" dirty="0" smtClean="0">
                <a:solidFill>
                  <a:srgbClr val="800000"/>
                </a:solidFill>
                <a:latin typeface="Arial"/>
                <a:cs typeface="Arial"/>
              </a:rPr>
              <a:t>ержавне свято</a:t>
            </a:r>
            <a:endParaRPr lang="uk-UA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47" y="1891726"/>
            <a:ext cx="5048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  Це свято щороку відзначається в Україні 9 листопада. Встановлено воно було 9 листопада </a:t>
            </a:r>
            <a:r>
              <a:rPr lang="uk-UA" sz="2400" dirty="0" smtClean="0">
                <a:solidFill>
                  <a:srgbClr val="FF0000"/>
                </a:solidFill>
              </a:rPr>
              <a:t>1997 </a:t>
            </a:r>
            <a:r>
              <a:rPr lang="uk-UA" sz="2400" dirty="0" smtClean="0">
                <a:solidFill>
                  <a:srgbClr val="800000"/>
                </a:solidFill>
              </a:rPr>
              <a:t>року </a:t>
            </a:r>
            <a:r>
              <a:rPr lang="uk-UA" sz="2400" dirty="0" smtClean="0">
                <a:solidFill>
                  <a:srgbClr val="FF0000"/>
                </a:solidFill>
              </a:rPr>
              <a:t>Указом президента Л. Д. Кучми       </a:t>
            </a:r>
            <a:r>
              <a:rPr lang="uk-UA" sz="2400" dirty="0" smtClean="0">
                <a:solidFill>
                  <a:srgbClr val="800000"/>
                </a:solidFill>
              </a:rPr>
              <a:t>№ 1241/97 </a:t>
            </a:r>
            <a:r>
              <a:rPr lang="uk-UA" sz="2400" dirty="0" smtClean="0">
                <a:solidFill>
                  <a:srgbClr val="FF0000"/>
                </a:solidFill>
              </a:rPr>
              <a:t>«Про День української писемності та мови» </a:t>
            </a:r>
            <a:r>
              <a:rPr lang="uk-UA" sz="2400" dirty="0" smtClean="0">
                <a:solidFill>
                  <a:srgbClr val="800000"/>
                </a:solidFill>
              </a:rPr>
              <a:t>на підтримку «ініціативи громадських організацій та з урахуванням важливої ролі української мови в консолідації українського суспільства».</a:t>
            </a:r>
          </a:p>
        </p:txBody>
      </p:sp>
      <p:pic>
        <p:nvPicPr>
          <p:cNvPr id="5" name="Изображение 4" descr="3ripbjm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10" y="2402237"/>
            <a:ext cx="3678700" cy="2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4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727" y="411710"/>
            <a:ext cx="7446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800000"/>
                </a:solidFill>
              </a:rPr>
              <a:t>Особливості відзначення свята:</a:t>
            </a:r>
            <a:endParaRPr lang="uk-UA" sz="32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08879"/>
            <a:ext cx="86013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800000"/>
                </a:solidFill>
              </a:rPr>
              <a:t>У День української писемності та мови </a:t>
            </a:r>
            <a:r>
              <a:rPr lang="uk-UA" sz="2800" b="1" dirty="0" smtClean="0">
                <a:solidFill>
                  <a:srgbClr val="800000"/>
                </a:solidFill>
              </a:rPr>
              <a:t>за традицією:</a:t>
            </a:r>
          </a:p>
          <a:p>
            <a:r>
              <a:rPr lang="uk-UA" sz="2800" dirty="0">
                <a:solidFill>
                  <a:srgbClr val="800000"/>
                </a:solidFill>
              </a:rPr>
              <a:t> </a:t>
            </a:r>
            <a:r>
              <a:rPr lang="uk-UA" sz="2800" dirty="0" smtClean="0">
                <a:solidFill>
                  <a:srgbClr val="800000"/>
                </a:solidFill>
              </a:rPr>
              <a:t> </a:t>
            </a:r>
            <a:r>
              <a:rPr lang="uk-UA" sz="2400" dirty="0" smtClean="0">
                <a:solidFill>
                  <a:srgbClr val="800000"/>
                </a:solidFill>
              </a:rPr>
              <a:t>* покладають квіти до пам’ятника Несторові-літописцю;</a:t>
            </a:r>
          </a:p>
          <a:p>
            <a:r>
              <a:rPr lang="uk-UA" sz="2400" dirty="0">
                <a:solidFill>
                  <a:srgbClr val="800000"/>
                </a:solidFill>
              </a:rPr>
              <a:t> </a:t>
            </a:r>
            <a:r>
              <a:rPr lang="uk-UA" sz="2400" dirty="0" smtClean="0">
                <a:solidFill>
                  <a:srgbClr val="800000"/>
                </a:solidFill>
              </a:rPr>
              <a:t> * відзначають найкращих популяризаторів українського слова;</a:t>
            </a:r>
          </a:p>
          <a:p>
            <a:r>
              <a:rPr lang="uk-UA" sz="2400" dirty="0">
                <a:solidFill>
                  <a:srgbClr val="800000"/>
                </a:solidFill>
              </a:rPr>
              <a:t> </a:t>
            </a:r>
            <a:r>
              <a:rPr lang="uk-UA" sz="2400" dirty="0" smtClean="0">
                <a:solidFill>
                  <a:srgbClr val="800000"/>
                </a:solidFill>
              </a:rPr>
              <a:t> * заохочують видавництва, які випускають літературу українською мовою; </a:t>
            </a:r>
          </a:p>
          <a:p>
            <a:r>
              <a:rPr lang="uk-UA" sz="2400" dirty="0">
                <a:solidFill>
                  <a:srgbClr val="800000"/>
                </a:solidFill>
              </a:rPr>
              <a:t> </a:t>
            </a:r>
            <a:r>
              <a:rPr lang="uk-UA" sz="2400" dirty="0" smtClean="0">
                <a:solidFill>
                  <a:srgbClr val="800000"/>
                </a:solidFill>
              </a:rPr>
              <a:t> * пишуть Всеукраїнський радіодиктант національної єдності (починаючи з 2000 року); </a:t>
            </a:r>
          </a:p>
          <a:p>
            <a:r>
              <a:rPr lang="uk-UA" sz="2400" dirty="0">
                <a:solidFill>
                  <a:srgbClr val="800000"/>
                </a:solidFill>
              </a:rPr>
              <a:t> </a:t>
            </a:r>
            <a:r>
              <a:rPr lang="uk-UA" sz="2400" dirty="0" smtClean="0">
                <a:solidFill>
                  <a:srgbClr val="800000"/>
                </a:solidFill>
              </a:rPr>
              <a:t> * стартує Міжнародний конкурс української мови імені Петра Яцика – конкурс проводиться за підтримки Міністерства освіти та науки України та Ліги українських меценатів (щорічна кількість учасників понад 5 млн із 20 країн світу.</a:t>
            </a:r>
            <a:endParaRPr lang="uk-UA" sz="2400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6" y="5191120"/>
            <a:ext cx="4343400" cy="889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84" y="5191120"/>
            <a:ext cx="43434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78" y="605570"/>
            <a:ext cx="5207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</a:t>
            </a:r>
            <a:r>
              <a:rPr lang="uk-UA" sz="2800" smtClean="0">
                <a:solidFill>
                  <a:srgbClr val="800000"/>
                </a:solidFill>
              </a:rPr>
              <a:t>А в давнину з 9 </a:t>
            </a:r>
            <a:r>
              <a:rPr lang="uk-UA" sz="2800">
                <a:solidFill>
                  <a:srgbClr val="800000"/>
                </a:solidFill>
              </a:rPr>
              <a:t>листопада </a:t>
            </a:r>
            <a:r>
              <a:rPr lang="uk-UA" sz="2800" u="sng" smtClean="0">
                <a:solidFill>
                  <a:srgbClr val="800000"/>
                </a:solidFill>
              </a:rPr>
              <a:t>батьки </a:t>
            </a:r>
            <a:r>
              <a:rPr lang="uk-UA" sz="2800" u="sng" dirty="0" smtClean="0">
                <a:solidFill>
                  <a:srgbClr val="800000"/>
                </a:solidFill>
              </a:rPr>
              <a:t>віддавали дітей в школу</a:t>
            </a:r>
            <a:r>
              <a:rPr lang="uk-UA" sz="2800" dirty="0" smtClean="0">
                <a:solidFill>
                  <a:srgbClr val="800000"/>
                </a:solidFill>
              </a:rPr>
              <a:t> (після закінчення осінніх робіт на полі), потім йшли до церкви, ставили свічку перед образом Нестора-літописця і молилися, щоб допоміг дитині в навчанні. І, що головне, вчитися все життя багато, старанно і завжди. Бо </a:t>
            </a:r>
            <a:r>
              <a:rPr lang="uk-UA" sz="2800" i="1" dirty="0" smtClean="0">
                <a:solidFill>
                  <a:srgbClr val="000090"/>
                </a:solidFill>
              </a:rPr>
              <a:t>“користь від цього велика” </a:t>
            </a:r>
            <a:r>
              <a:rPr lang="uk-UA" sz="2800" dirty="0" smtClean="0">
                <a:solidFill>
                  <a:srgbClr val="800000"/>
                </a:solidFill>
              </a:rPr>
              <a:t>і </a:t>
            </a:r>
            <a:r>
              <a:rPr lang="uk-UA" sz="2800" i="1" dirty="0" smtClean="0">
                <a:solidFill>
                  <a:srgbClr val="000090"/>
                </a:solidFill>
              </a:rPr>
              <a:t>“Хто вчиться змолоду – не зазнає на старість голоду”.</a:t>
            </a:r>
            <a:endParaRPr lang="uk-UA" sz="2800" i="1" dirty="0">
              <a:solidFill>
                <a:srgbClr val="00009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5868550"/>
            <a:ext cx="4343400" cy="889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01" y="886641"/>
            <a:ext cx="3822899" cy="51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" y="3397139"/>
            <a:ext cx="7391400" cy="185783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800000"/>
                </a:solidFill>
              </a:rPr>
              <a:t>День української писемності та мови </a:t>
            </a:r>
            <a:r>
              <a:rPr lang="uk-UA" sz="3600" b="1" dirty="0" smtClean="0">
                <a:solidFill>
                  <a:srgbClr val="800000"/>
                </a:solidFill>
              </a:rPr>
              <a:t>– це свято на честь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літописця Нестора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7" y="5254978"/>
            <a:ext cx="2687180" cy="73570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5881" b="15881"/>
          <a:stretch>
            <a:fillRect/>
          </a:stretch>
        </p:blipFill>
        <p:spPr>
          <a:xfrm>
            <a:off x="692688" y="346178"/>
            <a:ext cx="7699611" cy="3007018"/>
          </a:xfr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27" y="5254978"/>
            <a:ext cx="2687180" cy="7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227" y="412269"/>
            <a:ext cx="700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Із біографії Нестора-літописця   </a:t>
            </a:r>
            <a:r>
              <a:rPr lang="uk-UA" sz="2800" dirty="0" smtClean="0">
                <a:solidFill>
                  <a:srgbClr val="800000"/>
                </a:solidFill>
              </a:rPr>
              <a:t>(бл. 1056- бл. 1113)</a:t>
            </a:r>
            <a:endParaRPr lang="uk-UA" sz="28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300" y="1489487"/>
            <a:ext cx="41837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   Нестор Літописець </a:t>
            </a:r>
            <a:r>
              <a:rPr lang="uk-UA" sz="2000" dirty="0" smtClean="0">
                <a:solidFill>
                  <a:srgbClr val="800000"/>
                </a:solidFill>
              </a:rPr>
              <a:t>народився у </a:t>
            </a:r>
            <a:r>
              <a:rPr lang="uk-UA" sz="2000" b="1" dirty="0" smtClean="0">
                <a:solidFill>
                  <a:srgbClr val="800000"/>
                </a:solidFill>
              </a:rPr>
              <a:t>1056 </a:t>
            </a:r>
            <a:r>
              <a:rPr lang="uk-UA" sz="2000" dirty="0" smtClean="0">
                <a:solidFill>
                  <a:srgbClr val="800000"/>
                </a:solidFill>
              </a:rPr>
              <a:t>р. в м. Києві. У </a:t>
            </a:r>
            <a:r>
              <a:rPr lang="uk-UA" sz="2000" b="1" i="1" dirty="0" smtClean="0">
                <a:solidFill>
                  <a:srgbClr val="800000"/>
                </a:solidFill>
              </a:rPr>
              <a:t>17-річному </a:t>
            </a:r>
            <a:r>
              <a:rPr lang="uk-UA" sz="2000" dirty="0" smtClean="0">
                <a:solidFill>
                  <a:srgbClr val="800000"/>
                </a:solidFill>
              </a:rPr>
              <a:t>віці прийшов до </a:t>
            </a:r>
            <a:r>
              <a:rPr lang="uk-UA" sz="2000" b="1" i="1" dirty="0" smtClean="0">
                <a:solidFill>
                  <a:srgbClr val="800000"/>
                </a:solidFill>
              </a:rPr>
              <a:t>Києво-Печерської </a:t>
            </a:r>
            <a:r>
              <a:rPr lang="uk-UA" sz="2000" dirty="0" smtClean="0">
                <a:solidFill>
                  <a:srgbClr val="800000"/>
                </a:solidFill>
              </a:rPr>
              <a:t>лаври, явив навики у всіх </a:t>
            </a:r>
            <a:r>
              <a:rPr lang="uk-UA" sz="2000" b="1" i="1" dirty="0" smtClean="0">
                <a:solidFill>
                  <a:srgbClr val="800000"/>
                </a:solidFill>
              </a:rPr>
              <a:t>чернечих чеснотах</a:t>
            </a:r>
            <a:r>
              <a:rPr lang="uk-UA" sz="2000" dirty="0" smtClean="0">
                <a:solidFill>
                  <a:srgbClr val="800000"/>
                </a:solidFill>
              </a:rPr>
              <a:t>: дотриманні чистоти тілесної і духовної, в добровільній бідності, глибокому смиренні та покорі, безперервній молитві...   </a:t>
            </a:r>
          </a:p>
          <a:p>
            <a:r>
              <a:rPr lang="uk-UA" sz="2000" dirty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   Яскравим прикладом були два світила Православ’я, засновники лаври – подвижники </a:t>
            </a:r>
            <a:r>
              <a:rPr lang="uk-UA" sz="2000" b="1" dirty="0" smtClean="0">
                <a:solidFill>
                  <a:srgbClr val="800000"/>
                </a:solidFill>
              </a:rPr>
              <a:t>Антоній і Феодосій Печерські</a:t>
            </a:r>
            <a:r>
              <a:rPr lang="uk-UA" sz="2000" dirty="0" smtClean="0">
                <a:solidFill>
                  <a:srgbClr val="800000"/>
                </a:solidFill>
              </a:rPr>
              <a:t>. Головним послухом преподобного Нестора  у монастирі стала </a:t>
            </a:r>
            <a:r>
              <a:rPr lang="uk-UA" sz="2000" b="1" u="sng" dirty="0" smtClean="0">
                <a:solidFill>
                  <a:srgbClr val="800000"/>
                </a:solidFill>
              </a:rPr>
              <a:t>книжна справа.</a:t>
            </a:r>
            <a:endParaRPr lang="uk-UA" sz="2000" b="1" u="sng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6072" y="1399668"/>
            <a:ext cx="40343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    </a:t>
            </a:r>
            <a:r>
              <a:rPr lang="uk-UA" sz="2000" dirty="0" smtClean="0">
                <a:solidFill>
                  <a:srgbClr val="800000"/>
                </a:solidFill>
              </a:rPr>
              <a:t>У той час </a:t>
            </a:r>
            <a:r>
              <a:rPr lang="uk-UA" sz="2000" b="1" i="1" dirty="0" smtClean="0">
                <a:solidFill>
                  <a:srgbClr val="800000"/>
                </a:solidFill>
              </a:rPr>
              <a:t>необхідність у книгах </a:t>
            </a:r>
            <a:r>
              <a:rPr lang="uk-UA" sz="2000" dirty="0" smtClean="0">
                <a:solidFill>
                  <a:srgbClr val="800000"/>
                </a:solidFill>
              </a:rPr>
              <a:t>для молодої християнської держави </a:t>
            </a:r>
            <a:r>
              <a:rPr lang="uk-UA" sz="2000" b="1" i="1" dirty="0" smtClean="0">
                <a:solidFill>
                  <a:srgbClr val="800000"/>
                </a:solidFill>
              </a:rPr>
              <a:t>була велика</a:t>
            </a:r>
            <a:r>
              <a:rPr lang="uk-UA" sz="2000" dirty="0" smtClean="0">
                <a:solidFill>
                  <a:srgbClr val="800000"/>
                </a:solidFill>
              </a:rPr>
              <a:t>, а вмілих </a:t>
            </a:r>
            <a:r>
              <a:rPr lang="uk-UA" sz="2000" b="1" i="1" dirty="0" smtClean="0">
                <a:solidFill>
                  <a:srgbClr val="800000"/>
                </a:solidFill>
              </a:rPr>
              <a:t>переписників було мало </a:t>
            </a:r>
            <a:r>
              <a:rPr lang="uk-UA" sz="2000" dirty="0" smtClean="0">
                <a:solidFill>
                  <a:srgbClr val="800000"/>
                </a:solidFill>
              </a:rPr>
              <a:t>(і сам процес створення книги був довгим – книги </a:t>
            </a:r>
            <a:r>
              <a:rPr lang="uk-UA" sz="2000" b="1" i="1" dirty="0" smtClean="0">
                <a:solidFill>
                  <a:srgbClr val="800000"/>
                </a:solidFill>
              </a:rPr>
              <a:t>писали уставом</a:t>
            </a:r>
            <a:r>
              <a:rPr lang="uk-UA" sz="2000" dirty="0" smtClean="0">
                <a:solidFill>
                  <a:srgbClr val="800000"/>
                </a:solidFill>
              </a:rPr>
              <a:t>, тобто великими буквами, кожна – </a:t>
            </a:r>
            <a:r>
              <a:rPr lang="uk-UA" sz="2000" dirty="0" smtClean="0">
                <a:solidFill>
                  <a:srgbClr val="800000"/>
                </a:solidFill>
              </a:rPr>
              <a:t> у </a:t>
            </a:r>
            <a:r>
              <a:rPr lang="uk-UA" sz="2000" dirty="0" smtClean="0">
                <a:solidFill>
                  <a:srgbClr val="800000"/>
                </a:solidFill>
              </a:rPr>
              <a:t>вигляді малюнка, на пергаменті).  </a:t>
            </a:r>
            <a:r>
              <a:rPr lang="uk-UA" sz="2000" dirty="0" smtClean="0">
                <a:solidFill>
                  <a:srgbClr val="800000"/>
                </a:solidFill>
              </a:rPr>
              <a:t>Преп</a:t>
            </a:r>
            <a:r>
              <a:rPr lang="uk-UA" sz="2000" dirty="0" smtClean="0">
                <a:solidFill>
                  <a:srgbClr val="800000"/>
                </a:solidFill>
              </a:rPr>
              <a:t>одобний</a:t>
            </a:r>
            <a:r>
              <a:rPr lang="uk-UA" sz="2000" dirty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Нестор </a:t>
            </a:r>
            <a:r>
              <a:rPr lang="uk-UA" sz="2000" dirty="0" smtClean="0">
                <a:solidFill>
                  <a:srgbClr val="800000"/>
                </a:solidFill>
              </a:rPr>
              <a:t>виконав </a:t>
            </a:r>
            <a:r>
              <a:rPr lang="uk-UA" sz="2000" b="1" i="1" dirty="0" smtClean="0">
                <a:solidFill>
                  <a:srgbClr val="800000"/>
                </a:solidFill>
              </a:rPr>
              <a:t>велетенську роботу: </a:t>
            </a:r>
            <a:r>
              <a:rPr lang="uk-UA" sz="2000" dirty="0" smtClean="0">
                <a:solidFill>
                  <a:srgbClr val="800000"/>
                </a:solidFill>
              </a:rPr>
              <a:t>відвідував монастирі в пошуках літописних сводів, хронік, збірників, записував розповіді боярів, торговців, подорожувачів...</a:t>
            </a:r>
          </a:p>
          <a:p>
            <a:r>
              <a:rPr lang="uk-UA" sz="2000" dirty="0">
                <a:solidFill>
                  <a:srgbClr val="800000"/>
                </a:solidFill>
              </a:rPr>
              <a:t> </a:t>
            </a:r>
            <a:r>
              <a:rPr lang="uk-UA" sz="2000" dirty="0" smtClean="0">
                <a:solidFill>
                  <a:srgbClr val="800000"/>
                </a:solidFill>
              </a:rPr>
              <a:t>    </a:t>
            </a:r>
            <a:endParaRPr lang="uk-UA" sz="2000" dirty="0">
              <a:solidFill>
                <a:srgbClr val="800000"/>
              </a:solidFill>
            </a:endParaRPr>
          </a:p>
        </p:txBody>
      </p:sp>
      <p:pic>
        <p:nvPicPr>
          <p:cNvPr id="5" name="Изображение 4" descr="o-OLDEST-JEWISH-PRAYER-BOOK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30" y="5443656"/>
            <a:ext cx="2659970" cy="13299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" y="297917"/>
            <a:ext cx="1292350" cy="12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09" y="728348"/>
            <a:ext cx="4173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</a:rPr>
              <a:t>   </a:t>
            </a:r>
            <a:r>
              <a:rPr lang="uk-UA" sz="2000" b="1" dirty="0" smtClean="0">
                <a:solidFill>
                  <a:srgbClr val="800000"/>
                </a:solidFill>
              </a:rPr>
              <a:t> Помер </a:t>
            </a:r>
            <a:r>
              <a:rPr lang="uk-UA" sz="2000" dirty="0" smtClean="0">
                <a:solidFill>
                  <a:srgbClr val="800000"/>
                </a:solidFill>
              </a:rPr>
              <a:t>преподобний Нестор біля </a:t>
            </a:r>
            <a:r>
              <a:rPr lang="uk-UA" sz="2000" b="1" dirty="0" smtClean="0">
                <a:solidFill>
                  <a:srgbClr val="800000"/>
                </a:solidFill>
              </a:rPr>
              <a:t>1113</a:t>
            </a:r>
            <a:r>
              <a:rPr lang="uk-UA" sz="2000" dirty="0" smtClean="0">
                <a:solidFill>
                  <a:srgbClr val="800000"/>
                </a:solidFill>
              </a:rPr>
              <a:t> року, заповідавши інокам-літописцям продовжити його велику справу.</a:t>
            </a:r>
          </a:p>
          <a:p>
            <a:r>
              <a:rPr lang="uk-UA" sz="2000" dirty="0" smtClean="0">
                <a:solidFill>
                  <a:srgbClr val="800000"/>
                </a:solidFill>
              </a:rPr>
              <a:t>      </a:t>
            </a:r>
            <a:r>
              <a:rPr lang="uk-UA" sz="2000" b="1" i="1" dirty="0" smtClean="0">
                <a:solidFill>
                  <a:srgbClr val="800000"/>
                </a:solidFill>
              </a:rPr>
              <a:t>Похований</a:t>
            </a:r>
            <a:r>
              <a:rPr lang="uk-UA" sz="2000" dirty="0" smtClean="0">
                <a:solidFill>
                  <a:srgbClr val="800000"/>
                </a:solidFill>
              </a:rPr>
              <a:t> у Ближніх печерах преподобного Антонія Печерського.</a:t>
            </a:r>
            <a:endParaRPr lang="uk-UA" sz="2000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 descr="pech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9" y="2945433"/>
            <a:ext cx="4282971" cy="3212228"/>
          </a:xfrm>
          <a:prstGeom prst="rect">
            <a:avLst/>
          </a:prstGeom>
        </p:spPr>
      </p:pic>
      <p:pic>
        <p:nvPicPr>
          <p:cNvPr id="5" name="Изображение 4" descr="11-24_4Z7V3809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67" y="384187"/>
            <a:ext cx="4097736" cy="2868415"/>
          </a:xfrm>
          <a:prstGeom prst="rect">
            <a:avLst/>
          </a:prstGeom>
        </p:spPr>
      </p:pic>
      <p:pic>
        <p:nvPicPr>
          <p:cNvPr id="6" name="Изображение 5" descr="1409921972-84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08" y="3252601"/>
            <a:ext cx="4727392" cy="29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3440" y="320156"/>
            <a:ext cx="6781800" cy="6761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Преподобний Нестор Літописець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7" name="Содержимое 6" descr="3 нестор летописець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0455"/>
          <a:stretch>
            <a:fillRect/>
          </a:stretch>
        </p:blipFill>
        <p:spPr>
          <a:xfrm>
            <a:off x="4718050" y="1205919"/>
            <a:ext cx="3730294" cy="4920244"/>
          </a:xfrm>
        </p:spPr>
      </p:pic>
      <p:sp>
        <p:nvSpPr>
          <p:cNvPr id="8" name="TextBox 7"/>
          <p:cNvSpPr txBox="1"/>
          <p:nvPr/>
        </p:nvSpPr>
        <p:spPr>
          <a:xfrm>
            <a:off x="672392" y="1173903"/>
            <a:ext cx="38315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      Україна, вшановуючи </a:t>
            </a:r>
            <a:r>
              <a:rPr lang="uk-UA" sz="2400" dirty="0" smtClean="0">
                <a:solidFill>
                  <a:srgbClr val="800000"/>
                </a:solidFill>
              </a:rPr>
              <a:t>преподобного </a:t>
            </a:r>
            <a:r>
              <a:rPr lang="uk-UA" sz="2400" dirty="0" smtClean="0">
                <a:solidFill>
                  <a:srgbClr val="800000"/>
                </a:solidFill>
              </a:rPr>
              <a:t>Нестора-літописця, вважає його </a:t>
            </a:r>
            <a:r>
              <a:rPr lang="uk-UA" sz="2400" b="1" u="sng" dirty="0" smtClean="0">
                <a:solidFill>
                  <a:srgbClr val="800000"/>
                </a:solidFill>
              </a:rPr>
              <a:t>послідовником</a:t>
            </a:r>
            <a:r>
              <a:rPr lang="uk-UA" sz="2400" dirty="0" smtClean="0">
                <a:solidFill>
                  <a:srgbClr val="800000"/>
                </a:solidFill>
              </a:rPr>
              <a:t> видатних творців слов’янської писемності </a:t>
            </a:r>
            <a:r>
              <a:rPr lang="uk-UA" sz="2400" b="1" dirty="0" smtClean="0">
                <a:solidFill>
                  <a:srgbClr val="800000"/>
                </a:solidFill>
              </a:rPr>
              <a:t>Мефодія і Кирила</a:t>
            </a:r>
            <a:r>
              <a:rPr lang="uk-UA" sz="2400" dirty="0" smtClean="0">
                <a:solidFill>
                  <a:srgbClr val="800000"/>
                </a:solidFill>
              </a:rPr>
              <a:t>, називає його </a:t>
            </a:r>
            <a:r>
              <a:rPr lang="uk-UA" sz="2400" b="1" u="sng" dirty="0" smtClean="0">
                <a:solidFill>
                  <a:srgbClr val="800000"/>
                </a:solidFill>
              </a:rPr>
              <a:t>основоположником</a:t>
            </a:r>
            <a:r>
              <a:rPr lang="uk-UA" sz="2400" b="1" dirty="0" smtClean="0">
                <a:solidFill>
                  <a:srgbClr val="800000"/>
                </a:solidFill>
              </a:rPr>
              <a:t> </a:t>
            </a:r>
            <a:r>
              <a:rPr lang="uk-UA" sz="2400" b="1" u="sng" dirty="0" smtClean="0">
                <a:solidFill>
                  <a:srgbClr val="800000"/>
                </a:solidFill>
              </a:rPr>
              <a:t>письмової</a:t>
            </a:r>
            <a:r>
              <a:rPr lang="uk-UA" sz="2400" b="1" dirty="0" smtClean="0">
                <a:solidFill>
                  <a:srgbClr val="800000"/>
                </a:solidFill>
              </a:rPr>
              <a:t> української мови</a:t>
            </a:r>
            <a:r>
              <a:rPr lang="uk-UA" sz="2400" dirty="0" smtClean="0">
                <a:solidFill>
                  <a:srgbClr val="800000"/>
                </a:solidFill>
              </a:rPr>
              <a:t>, вітчизняної історії, талановитим літератором.</a:t>
            </a:r>
            <a:endParaRPr lang="uk-UA" sz="2400" dirty="0">
              <a:solidFill>
                <a:srgbClr val="8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8" y="5623892"/>
            <a:ext cx="4196052" cy="10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азетная бумаг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Газетная бумага.thmx</Template>
  <TotalTime>836</TotalTime>
  <Words>957</Words>
  <Application>Microsoft Macintosh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Газетная бумага</vt:lpstr>
      <vt:lpstr>День  української  писемності та 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Преподобний Нестор Літописець</vt:lpstr>
      <vt:lpstr>Презентация PowerPoint</vt:lpstr>
      <vt:lpstr>Презентация PowerPoint</vt:lpstr>
      <vt:lpstr>Презентация PowerPoint</vt:lpstr>
      <vt:lpstr>Пам’ятник Нестору-літописцю -  дар скульптора Фрідріха Согояна місту Києву у зв’язку з тисячоліттям прийняття християнства на Русі – в 1988 р. 10 червня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української  писемності та мови</dc:title>
  <dc:creator>Administrator Mac User</dc:creator>
  <cp:lastModifiedBy>Administrator Mac User</cp:lastModifiedBy>
  <cp:revision>64</cp:revision>
  <dcterms:created xsi:type="dcterms:W3CDTF">2018-11-07T06:03:29Z</dcterms:created>
  <dcterms:modified xsi:type="dcterms:W3CDTF">2018-11-08T04:39:14Z</dcterms:modified>
</cp:coreProperties>
</file>