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6858000" cy="9144000"/>
  <p:embeddedFontLst>
    <p:embeddedFont>
      <p:font typeface="Cabin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Cabin-bold.fntdata"/><Relationship Id="rId16" Type="http://schemas.openxmlformats.org/officeDocument/2006/relationships/font" Target="fonts/Cabin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abin-boldItalic.fntdata"/><Relationship Id="rId6" Type="http://schemas.openxmlformats.org/officeDocument/2006/relationships/slide" Target="slides/slide1.xml"/><Relationship Id="rId18" Type="http://schemas.openxmlformats.org/officeDocument/2006/relationships/font" Target="fonts/Cabin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Shape 9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Shape 15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Shape 10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Shape 10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Shape 11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Shape 12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Shape 12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Shape 13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Shape 13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Shape 14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итульный слайд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ctrTitle"/>
          </p:nvPr>
        </p:nvSpPr>
        <p:spPr>
          <a:xfrm>
            <a:off x="1432560" y="359898"/>
            <a:ext cx="7406640" cy="147218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  <a:defRPr b="0" i="0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8" name="Shape 18"/>
          <p:cNvSpPr txBox="1"/>
          <p:nvPr>
            <p:ph idx="1" type="subTitle"/>
          </p:nvPr>
        </p:nvSpPr>
        <p:spPr>
          <a:xfrm>
            <a:off x="1432560" y="1850064"/>
            <a:ext cx="740664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/>
          <a:lstStyle>
            <a:lvl1pPr lv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None/>
              <a:defRPr b="0" i="0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ctr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2" name="Shape 22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>
            <a:gsLst>
              <a:gs pos="0">
                <a:srgbClr val="D7F6FF">
                  <a:alpha val="94901"/>
                </a:srgbClr>
              </a:gs>
              <a:gs pos="50000">
                <a:srgbClr val="C0E3F0">
                  <a:alpha val="89803"/>
                </a:srgbClr>
              </a:gs>
              <a:gs pos="95000">
                <a:srgbClr val="65C6EA">
                  <a:alpha val="87843"/>
                </a:srgbClr>
              </a:gs>
              <a:gs pos="100000">
                <a:srgbClr val="00BBF1">
                  <a:alpha val="84705"/>
                </a:srgbClr>
              </a:gs>
            </a:gsLst>
            <a:path path="circle">
              <a:fillToRect b="100%" r="100%"/>
            </a:path>
            <a:tileRect l="-100%" t="-100%"/>
          </a:gradFill>
          <a:ln cap="rnd" cmpd="sng" w="9525">
            <a:solidFill>
              <a:srgbClr val="2F8DA4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23" name="Shape 23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cap="rnd" cmpd="sng" w="12700">
            <a:solidFill>
              <a:srgbClr val="317F92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вертикальный текст" type="vertTx">
  <p:cSld name="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  <a:defRPr b="0" i="0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6" name="Shape 86"/>
          <p:cNvSpPr txBox="1"/>
          <p:nvPr>
            <p:ph idx="1" type="body"/>
          </p:nvPr>
        </p:nvSpPr>
        <p:spPr>
          <a:xfrm rot="5400000">
            <a:off x="2784348" y="99060"/>
            <a:ext cx="4800600" cy="7498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7" name="Shape 87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8" name="Shape 88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9" name="Shape 89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Вертикальный заголовок и текст" type="vertTitleAndTx">
  <p:cSld name="VERTICAL_TITLE_AND_VERTICAL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 rot="5400000">
            <a:off x="4846637" y="2286002"/>
            <a:ext cx="5851525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  <a:defRPr b="0" i="0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2" name="Shape 92"/>
          <p:cNvSpPr txBox="1"/>
          <p:nvPr>
            <p:ph idx="1" type="body"/>
          </p:nvPr>
        </p:nvSpPr>
        <p:spPr>
          <a:xfrm rot="5400000">
            <a:off x="998537" y="419103"/>
            <a:ext cx="5851525" cy="55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3" name="Shape 93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4" name="Shape 94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5" name="Shape 95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  <a:defRPr b="0" i="0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раздела" showMasterSp="0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2" name="Shape 32"/>
          <p:cNvSpPr txBox="1"/>
          <p:nvPr>
            <p:ph type="title"/>
          </p:nvPr>
        </p:nvSpPr>
        <p:spPr>
          <a:xfrm>
            <a:off x="2578392" y="2600325"/>
            <a:ext cx="64008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000"/>
              <a:buFont typeface="Cabin"/>
              <a:buNone/>
              <a:defRPr b="1" i="0" sz="40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2578392" y="1066800"/>
            <a:ext cx="6400800" cy="1509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20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7" name="Shape 37"/>
          <p:cNvSpPr/>
          <p:nvPr/>
        </p:nvSpPr>
        <p:spPr>
          <a:xfrm>
            <a:off x="2286000" y="0"/>
            <a:ext cx="76200" cy="685805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38550" rotWithShape="0" algn="tl" dir="10800000" dist="38000">
              <a:srgbClr val="6F6A5F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8" name="Shape 38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>
            <a:gsLst>
              <a:gs pos="0">
                <a:srgbClr val="D7F6FF">
                  <a:alpha val="94901"/>
                </a:srgbClr>
              </a:gs>
              <a:gs pos="50000">
                <a:srgbClr val="C0E3F0">
                  <a:alpha val="89803"/>
                </a:srgbClr>
              </a:gs>
              <a:gs pos="95000">
                <a:srgbClr val="65C6EA">
                  <a:alpha val="87843"/>
                </a:srgbClr>
              </a:gs>
              <a:gs pos="100000">
                <a:srgbClr val="00BBF1">
                  <a:alpha val="84705"/>
                </a:srgbClr>
              </a:gs>
            </a:gsLst>
            <a:path path="circle">
              <a:fillToRect b="100%" r="100%"/>
            </a:path>
            <a:tileRect l="-100%" t="-100%"/>
          </a:gradFill>
          <a:ln cap="rnd" cmpd="sng" w="9525">
            <a:solidFill>
              <a:srgbClr val="2F8DA4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9" name="Shape 39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cap="rnd" cmpd="sng" w="12700">
            <a:solidFill>
              <a:srgbClr val="317F92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Два объекта" type="twoObj">
  <p:cSld name="TWO_OBJECTS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  <a:defRPr b="0" i="0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1435608" y="1524000"/>
            <a:ext cx="3657600" cy="4663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7084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●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2" type="body"/>
          </p:nvPr>
        </p:nvSpPr>
        <p:spPr>
          <a:xfrm>
            <a:off x="5276088" y="1524000"/>
            <a:ext cx="3657600" cy="4663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7084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●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Сравнение" showMasterSp="0" type="twoTxTwoObj">
  <p:cSld name="TWO_OBJECTS_WITH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x="457200" y="516033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500"/>
              <a:buFont typeface="Cabin"/>
              <a:buNone/>
              <a:defRPr b="1" i="0" sz="45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457200" y="328278"/>
            <a:ext cx="4023360" cy="640080"/>
          </a:xfrm>
          <a:prstGeom prst="rect">
            <a:avLst/>
          </a:prstGeom>
          <a:solidFill>
            <a:schemeClr val="lt1"/>
          </a:solidFill>
          <a:ln cap="flat" cmpd="sng" w="107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1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None/>
              <a:defRPr b="1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x="4663440" y="328278"/>
            <a:ext cx="4023360" cy="640080"/>
          </a:xfrm>
          <a:prstGeom prst="rect">
            <a:avLst/>
          </a:prstGeom>
          <a:solidFill>
            <a:schemeClr val="lt1"/>
          </a:solidFill>
          <a:ln cap="flat" cmpd="sng" w="107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1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None/>
              <a:defRPr b="1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3" type="body"/>
          </p:nvPr>
        </p:nvSpPr>
        <p:spPr>
          <a:xfrm>
            <a:off x="457200" y="969336"/>
            <a:ext cx="4023360" cy="4114800"/>
          </a:xfrm>
          <a:prstGeom prst="rect">
            <a:avLst/>
          </a:prstGeom>
          <a:noFill/>
          <a:ln cap="flat" cmpd="sng" w="10775">
            <a:solidFill>
              <a:schemeClr val="lt1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/>
          <a:lstStyle>
            <a:lvl1pPr indent="-35052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Char char="◦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4" type="body"/>
          </p:nvPr>
        </p:nvSpPr>
        <p:spPr>
          <a:xfrm>
            <a:off x="4663440" y="969336"/>
            <a:ext cx="4023360" cy="4114800"/>
          </a:xfrm>
          <a:prstGeom prst="rect">
            <a:avLst/>
          </a:prstGeom>
          <a:noFill/>
          <a:ln cap="flat" cmpd="sng" w="10775">
            <a:solidFill>
              <a:schemeClr val="lt1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/>
          <a:lstStyle>
            <a:lvl1pPr indent="-35052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Char char="◦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олько заголовок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  <a:defRPr b="0" i="0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8" name="Shape 58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Пустой слайд" showMasterSp="0" type="blank">
  <p:cSld name="BLANK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63" name="Shape 63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66" name="Shape 66"/>
          <p:cNvSpPr/>
          <p:nvPr/>
        </p:nvSpPr>
        <p:spPr>
          <a:xfrm>
            <a:off x="1014984" y="-54"/>
            <a:ext cx="73152" cy="685805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38550" rotWithShape="0" algn="tl" dir="10800000" dist="38000">
              <a:srgbClr val="6F6A5F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Объект с подписью" showMasterSp="0" type="objTx">
  <p:cSld name="OBJECT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457200" y="216778"/>
            <a:ext cx="3810000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90909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2200"/>
              <a:buFont typeface="Cabin"/>
              <a:buNone/>
              <a:defRPr b="1" i="0" sz="22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457200" y="1406964"/>
            <a:ext cx="3810000" cy="6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Verdana"/>
              <a:buNone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accent2"/>
              </a:buClr>
              <a:buSzPts val="100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3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4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2" type="body"/>
          </p:nvPr>
        </p:nvSpPr>
        <p:spPr>
          <a:xfrm>
            <a:off x="457200" y="2133600"/>
            <a:ext cx="8153400" cy="3992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Рисунок с подписью" showMasterSp="0" type="picTx">
  <p:cSld name="PICTURE_WITH_CAPTION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5886896" y="1066800"/>
            <a:ext cx="27432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2100"/>
              <a:buFont typeface="Cabin"/>
              <a:buNone/>
              <a:defRPr b="1" i="0" sz="21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6" name="Shape 76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9" name="Shape 79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cap="sq" cmpd="sng" w="889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5500" rotWithShape="0" algn="tl" dir="5400000" dist="185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274300">
            <a:noAutofit/>
          </a:bodyPr>
          <a:lstStyle/>
          <a:p>
            <a:pPr indent="0" lvl="0" marL="0" marR="0" rtl="0" algn="l">
              <a:lnSpc>
                <a:spcPct val="9375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0" name="Shape 80"/>
          <p:cNvSpPr/>
          <p:nvPr>
            <p:ph idx="2" type="pic"/>
          </p:nvPr>
        </p:nvSpPr>
        <p:spPr>
          <a:xfrm>
            <a:off x="838200" y="1143003"/>
            <a:ext cx="4419600" cy="3514531"/>
          </a:xfrm>
          <a:prstGeom prst="roundRect">
            <a:avLst>
              <a:gd fmla="val 783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t" bIns="45700" lIns="91425" spcFirstLastPara="1" rIns="91425" wrap="square" tIns="274300"/>
          <a:lstStyle>
            <a:lvl1pPr lv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1" name="Shape 81"/>
          <p:cNvSpPr/>
          <p:nvPr/>
        </p:nvSpPr>
        <p:spPr>
          <a:xfrm rot="-2131329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cap="rnd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blurRad="25400" sx="96000" rotWithShape="0" algn="tl" dir="3300000" dist="25400" sy="96000">
              <a:srgbClr val="EAD8B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2" name="Shape 82"/>
          <p:cNvSpPr/>
          <p:nvPr/>
        </p:nvSpPr>
        <p:spPr>
          <a:xfrm flipH="1" rot="2103354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cap="rnd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blurRad="25400" sx="96000" rotWithShape="0" algn="tl" dir="3300000" dist="25400" sy="96000">
              <a:schemeClr val="lt2">
                <a:alpha val="20000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838200" y="4800600"/>
            <a:ext cx="441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228600" lvl="0" marL="457200" marR="0" rtl="0" algn="l">
              <a:lnSpc>
                <a:spcPct val="114285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b="0" i="0" sz="1400" u="none" cap="none" strike="noStrike">
                <a:solidFill>
                  <a:srgbClr val="77777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048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Verdana"/>
              <a:buChar char="◦"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92100" lvl="2" marL="1371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accent2"/>
              </a:buClr>
              <a:buSzPts val="1000"/>
              <a:buFont typeface="Noto Sans Symbols"/>
              <a:buChar char="⚫"/>
              <a:defRPr b="0" i="0" sz="1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85750" lvl="3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3"/>
              </a:buClr>
              <a:buSzPts val="900"/>
              <a:buFont typeface="Noto Sans Symbols"/>
              <a:buChar char="⚫"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85750" lvl="4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4"/>
              </a:buClr>
              <a:buSzPts val="900"/>
              <a:buFont typeface="Noto Sans Symbols"/>
              <a:buChar char="⚫"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 rotWithShape="1">
          <a:blip r:embed="rId1">
            <a:alphaModFix/>
          </a:blip>
          <a:tile algn="tl" flip="xy" tx="0" sx="90000" ty="0" sy="90000"/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fmla="val 0" name="adj1"/>
              <a:gd fmla="val 5402120" name="adj2"/>
            </a:avLst>
          </a:prstGeom>
          <a:solidFill>
            <a:srgbClr val="FEF9F3">
              <a:alpha val="32941"/>
            </a:srgbClr>
          </a:solidFill>
          <a:ln cap="rnd" cmpd="sng" w="9525">
            <a:solidFill>
              <a:srgbClr val="D1C19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" name="Shap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cap="rnd" cmpd="sng" w="27300">
            <a:solidFill>
              <a:srgbClr val="FFF5DB"/>
            </a:solidFill>
            <a:prstDash val="solid"/>
            <a:round/>
            <a:headEnd len="sm" w="sm" type="none"/>
            <a:tailEnd len="sm" w="sm" type="none"/>
          </a:ln>
          <a:effectLst>
            <a:outerShdw blurRad="25400" rotWithShape="0" algn="tl" dir="5400000" dist="25400">
              <a:srgbClr val="ADA48C">
                <a:alpha val="8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" name="Shape 8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fmla="val 11833" name="adj"/>
            </a:avLst>
          </a:prstGeom>
          <a:gradFill>
            <a:gsLst>
              <a:gs pos="0">
                <a:srgbClr val="FEFBF4">
                  <a:alpha val="69803"/>
                </a:srgbClr>
              </a:gs>
              <a:gs pos="70000">
                <a:srgbClr val="FFFDF8">
                  <a:alpha val="54901"/>
                </a:srgbClr>
              </a:gs>
              <a:gs pos="100000">
                <a:srgbClr val="EDCF8C">
                  <a:alpha val="60000"/>
                </a:srgbClr>
              </a:gs>
            </a:gsLst>
            <a:path path="circle">
              <a:fillToRect b="100%" r="100%"/>
            </a:path>
            <a:tileRect l="-100%" t="-100%"/>
          </a:gradFill>
          <a:ln cap="rnd" cmpd="sng" w="9525">
            <a:solidFill>
              <a:srgbClr val="C5B390"/>
            </a:solidFill>
            <a:prstDash val="solid"/>
            <a:round/>
            <a:headEnd len="sm" w="sm" type="none"/>
            <a:tailEnd len="sm" w="sm" type="none"/>
          </a:ln>
          <a:effectLst>
            <a:outerShdw blurRad="12700" rotWithShape="0" algn="tl" dir="4500000" dist="15000">
              <a:srgbClr val="564E4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" name="Shape 9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" name="Shape 10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  <a:defRPr b="0" i="0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5" name="Shape 15"/>
          <p:cNvSpPr/>
          <p:nvPr/>
        </p:nvSpPr>
        <p:spPr>
          <a:xfrm>
            <a:off x="1014984" y="-54"/>
            <a:ext cx="73152" cy="685805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38550" rotWithShape="0" algn="tl" dir="10800000" dist="38000">
              <a:srgbClr val="6F6A5F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ctrTitle"/>
          </p:nvPr>
        </p:nvSpPr>
        <p:spPr>
          <a:xfrm>
            <a:off x="1115616" y="764704"/>
            <a:ext cx="7772400" cy="3240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300"/>
              <a:buFont typeface="Times New Roman"/>
              <a:buNone/>
            </a:pPr>
            <a:r>
              <a:rPr b="0" i="0" lang="uk-UA" sz="43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Нова українська література кінця XVІІI — перших десятиліть XIX ст. (Огляд.)</a:t>
            </a:r>
            <a:endParaRPr b="0" i="0" sz="4300" u="none" cap="none" strike="noStrik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/>
          <p:nvPr>
            <p:ph type="ctrTitle"/>
          </p:nvPr>
        </p:nvSpPr>
        <p:spPr>
          <a:xfrm>
            <a:off x="1259632" y="260648"/>
            <a:ext cx="7488832" cy="122413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3870"/>
              <a:buFont typeface="Cabin"/>
              <a:buNone/>
            </a:pPr>
            <a:r>
              <a:rPr b="0" i="0" lang="uk-UA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 Своєрідність розвитку нової української літератури</a:t>
            </a:r>
            <a:endParaRPr b="0" i="0" sz="387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53" name="Shape 153"/>
          <p:cNvSpPr txBox="1"/>
          <p:nvPr>
            <p:ph idx="1" type="subTitle"/>
          </p:nvPr>
        </p:nvSpPr>
        <p:spPr>
          <a:xfrm>
            <a:off x="1043608" y="1772816"/>
            <a:ext cx="7776864" cy="4680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0" lvl="0" marL="2743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В українській літературі спостерігається об’єднання (синкретизм) напрямів і стилів у межах одного твору.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Велика роль відводиться пошукам форм зображення національного життя.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На перше місце виходять «низькі» жанри — бурлескна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поема, байка, соціально-побутова драма, комедія, оповідання й повісті з народного життя, сатиричні вірші. 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З’являється новий герой — селянин.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Багато творів мають фольклорну основу, фольклорні мотиви</a:t>
            </a:r>
            <a:endParaRPr b="0" i="0" sz="2400" u="none" cap="none" strike="noStrik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type="ctrTitle"/>
          </p:nvPr>
        </p:nvSpPr>
        <p:spPr>
          <a:xfrm>
            <a:off x="611560" y="116633"/>
            <a:ext cx="7772400" cy="10801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1" i="0" lang="uk-UA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         Історичні події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6" name="Shape 106"/>
          <p:cNvSpPr txBox="1"/>
          <p:nvPr>
            <p:ph idx="1" type="subTitle"/>
          </p:nvPr>
        </p:nvSpPr>
        <p:spPr>
          <a:xfrm>
            <a:off x="971600" y="1628800"/>
            <a:ext cx="799288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0" lvl="0" marL="2743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Скасовано гетьманство й Запорозьку Січ.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Повністю ліквідовано автономію на Лівобережжі-Україна стала кількома російськими губерніями.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Запроваджено кріпацтво.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Духовне поневолення нації.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Народні повстання (в с. Турбаях на Поділлі(У. Кармалюк), Коліївщина, опришки та ін.).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Заснування Кирило-Мефодіївського братства.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Постійні заборони української мови, закриття народних шкіл; заборона служби в церкві українською мовою та ін.</a:t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type="ctrTitle"/>
          </p:nvPr>
        </p:nvSpPr>
        <p:spPr>
          <a:xfrm>
            <a:off x="827584" y="260648"/>
            <a:ext cx="7772400" cy="79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1" i="0" lang="uk-UA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     Розвиток культури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2" name="Shape 112"/>
          <p:cNvSpPr txBox="1"/>
          <p:nvPr>
            <p:ph idx="1" type="subTitle"/>
          </p:nvPr>
        </p:nvSpPr>
        <p:spPr>
          <a:xfrm>
            <a:off x="1115616" y="980728"/>
            <a:ext cx="7920880" cy="5760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0" lvl="0" marL="2743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Відкриття гімназій, ліцеїв, Харківського та Київського університетів.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1818 р. - виходить перша граматика української мови О.Павловського.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Виходять три збірки українських народних пісень М.Максимовича.</a:t>
            </a:r>
            <a:endParaRPr b="0" i="0" sz="2400" u="none" cap="none" strike="noStrik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У Харкові та інших містах з’являються газети, журнали, альманахи «Молодик», «Ластівка», «Український альманах».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Відкрито Харківську публічну бібліотеку.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Виникають науково-літературні гуртки.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Засновано перші професійні театри в Харкові, Києві та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Полтаві.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Розвивається творчість кобзарів та ін. </a:t>
            </a:r>
            <a:endParaRPr b="0" i="0" sz="2400" u="none" cap="none" strike="noStrik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type="ctrTitle"/>
          </p:nvPr>
        </p:nvSpPr>
        <p:spPr>
          <a:xfrm>
            <a:off x="1619672" y="260648"/>
            <a:ext cx="5040560" cy="612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3870"/>
              <a:buFont typeface="Cabin"/>
              <a:buNone/>
            </a:pPr>
            <a:r>
              <a:rPr b="1" i="0" lang="uk-UA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Розвиток літератури</a:t>
            </a:r>
            <a:endParaRPr b="0" i="0" sz="387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8" name="Shape 118"/>
          <p:cNvSpPr txBox="1"/>
          <p:nvPr>
            <p:ph idx="1" type="subTitle"/>
          </p:nvPr>
        </p:nvSpPr>
        <p:spPr>
          <a:xfrm>
            <a:off x="1043608" y="836712"/>
            <a:ext cx="7992888" cy="54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0" lvl="0" marL="2743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1798 р. - виходять перші три частини «Енеїди» </a:t>
            </a:r>
            <a:endParaRPr b="0" i="0" sz="2400" u="none" cap="none" strike="noStrik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І. Котляревського, написані живою народною мовою.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Виходить проза Г. Квітки-Основ’яненка, що утверджує життєздатність і гідність української мови.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1840 р.- вихід «Кобзаря» Т. Шевченка, що є подією загальноєвропейського значення.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Творчість поетів-романтиків.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Творчість Марка Вовчка, А. Свидницького, М. Шашкевича, Л. Глібова, О. Стороженка, Ю. Федьковича, П. Куліша та ін.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Розвиваються літературні напрями — сентименталізм, романтизм,реалізм; з’являються нові жанри, бурлескна стильова течія. Основна тема —життя народу та ін.</a:t>
            </a:r>
            <a:endParaRPr b="0" i="0" sz="600" u="none" cap="none" strike="noStrik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type="ctrTitle"/>
          </p:nvPr>
        </p:nvSpPr>
        <p:spPr>
          <a:xfrm>
            <a:off x="1403648" y="1484784"/>
            <a:ext cx="7054552" cy="3528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Times New Roman"/>
              <a:buNone/>
            </a:pPr>
            <a:r>
              <a:rPr b="0" i="0" lang="uk-UA" sz="4300" u="none" cap="none" strike="noStrike">
                <a:solidFill>
                  <a:srgbClr val="56221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Розвиток поезії, драматургії, прози за часів виникнення нової української літератури (кінець ХVІІІ — початок ХІХст.). (Огляд.)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type="ctrTitle"/>
          </p:nvPr>
        </p:nvSpPr>
        <p:spPr>
          <a:xfrm>
            <a:off x="827584" y="476672"/>
            <a:ext cx="7772400" cy="612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3870"/>
              <a:buFont typeface="Cabin"/>
              <a:buNone/>
            </a:pPr>
            <a:r>
              <a:rPr b="1" i="0" lang="uk-UA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   </a:t>
            </a:r>
            <a:r>
              <a:rPr b="1" i="0" lang="uk-UA" sz="3959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Класицизм</a:t>
            </a:r>
            <a:r>
              <a:rPr b="0" i="1" lang="uk-UA" sz="1979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endParaRPr b="0" i="0" sz="1979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29" name="Shape 129"/>
          <p:cNvSpPr txBox="1"/>
          <p:nvPr>
            <p:ph idx="1" type="subTitle"/>
          </p:nvPr>
        </p:nvSpPr>
        <p:spPr>
          <a:xfrm>
            <a:off x="971600" y="1052736"/>
            <a:ext cx="7776864" cy="4752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0" lvl="0" marL="2743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None/>
            </a:pPr>
            <a:r>
              <a:rPr b="0" i="1" lang="uk-UA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         Ознаки</a:t>
            </a:r>
            <a:r>
              <a:rPr b="0" i="1" lang="uk-UA" sz="24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 :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</a:t>
            </a: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Абстрактність, умовність, схематизм зображеного, нетиповість, велика кількість мовних стилів, які не можна змішувати.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Прямолінійне розкриття характерів, різкий поділ на позитивних і негативних героїв.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Єдність місця, часу,  дії.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None/>
            </a:pPr>
            <a:r>
              <a:rPr b="0" i="1" lang="uk-UA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           У літературі:</a:t>
            </a:r>
            <a:endParaRPr b="0" i="0" sz="2600" u="none" cap="none" strike="noStrik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</a:t>
            </a:r>
            <a:r>
              <a:rPr b="0" i="0" lang="uk-UA" sz="18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</a:t>
            </a: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Шкільний» класицизм Києво-Могилянської колегії, орієнтований на античність.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Розвиток «низьких» жанрів, бурлеску.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Елементи в поемі І. Котляревського «Енеїда» (сцени з Низом та Евріалом).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Байки Сковороди, оповідання Г. Квітки-Основ ’яненка з чітко вираженою мораллю.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Оди та ін.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type="ctrTitle"/>
          </p:nvPr>
        </p:nvSpPr>
        <p:spPr>
          <a:xfrm>
            <a:off x="827584" y="476672"/>
            <a:ext cx="7772400" cy="612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3870"/>
              <a:buFont typeface="Cabin"/>
              <a:buNone/>
            </a:pPr>
            <a:r>
              <a:rPr b="1" i="0" lang="uk-UA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b="1" i="0" lang="uk-UA" sz="36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Романтизм</a:t>
            </a:r>
            <a:endParaRPr b="0" i="0" sz="18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35" name="Shape 135"/>
          <p:cNvSpPr txBox="1"/>
          <p:nvPr>
            <p:ph idx="1" type="subTitle"/>
          </p:nvPr>
        </p:nvSpPr>
        <p:spPr>
          <a:xfrm>
            <a:off x="971600" y="1052736"/>
            <a:ext cx="7776864" cy="4752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0" lvl="0" marL="2743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None/>
            </a:pPr>
            <a:r>
              <a:rPr b="0" i="1" lang="uk-UA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         Ознаки</a:t>
            </a:r>
            <a:r>
              <a:rPr b="0" i="1" lang="uk-UA" sz="24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 :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</a:t>
            </a: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Велика роль національно-історичної тематики.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Ідеалізація патріархальних відносин.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Герой живе в гармонії з природою і природнім життям.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Туга за минулою славою і волею, «світова туга»</a:t>
            </a:r>
            <a:r>
              <a:rPr b="0" i="1" lang="uk-UA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.          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None/>
            </a:pPr>
            <a:r>
              <a:rPr b="0" i="1" lang="uk-UA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У літературі:</a:t>
            </a:r>
            <a:endParaRPr b="0" i="0" sz="2600" u="none" cap="none" strike="noStrik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</a:t>
            </a: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Поеми Т. Шевченка «Іван Підкова», «Гамалія», «Тарасова ніч»; роман П. Куліша «Чорна рада»; повість «Маруся» Марка Вовчка; балади Т. Шевченка «Лілея», «Тополя», «Причинна».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Вірші Т.Шевченка,  М. Петренка, П. Куліша, С. Рудаковського, В. Забіли, І. Вагилевича та ін.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type="ctrTitle"/>
          </p:nvPr>
        </p:nvSpPr>
        <p:spPr>
          <a:xfrm>
            <a:off x="827584" y="476672"/>
            <a:ext cx="7772400" cy="612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3870"/>
              <a:buFont typeface="Cabin"/>
              <a:buNone/>
            </a:pPr>
            <a:r>
              <a:rPr b="1" i="0" lang="uk-UA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b="1" i="0" lang="uk-UA" sz="3959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Просвітительський реалізм</a:t>
            </a:r>
            <a:endParaRPr b="0" i="0" sz="1979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41" name="Shape 141"/>
          <p:cNvSpPr txBox="1"/>
          <p:nvPr>
            <p:ph idx="1" type="subTitle"/>
          </p:nvPr>
        </p:nvSpPr>
        <p:spPr>
          <a:xfrm>
            <a:off x="971600" y="1052736"/>
            <a:ext cx="7776864" cy="4752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0" lvl="0" marL="2743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None/>
            </a:pPr>
            <a:r>
              <a:rPr b="0" i="1" lang="uk-UA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         Ознаки</a:t>
            </a:r>
            <a:r>
              <a:rPr b="0" i="1" lang="uk-UA" sz="24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 :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</a:t>
            </a: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Віра в суспільний прогрес, культ розуму, науки.</a:t>
            </a:r>
            <a:endParaRPr b="0" i="0" sz="2000" u="none" cap="none" strike="noStrik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 Вимога свободи особистості, критика феодального режиму й церкви, гармонія особистого і суспільного виводилася не із системи економічних відносин, а з моральних переконань людини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None/>
            </a:pPr>
            <a:r>
              <a:rPr b="0" i="1" lang="uk-UA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           У літературі:</a:t>
            </a:r>
            <a:endParaRPr b="0" i="0" sz="2600" u="none" cap="none" strike="noStrik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</a:t>
            </a: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Байки Є. Гребінки, П. Гулака-Артемовського, повісті Г.Квітки-Основ’яненка «Сердешна Оксана», «Конотопська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відьма», «Козир-дівка», оповідання «Підбрехач», «Салдацький патрет»; побутова комедія «Сватання на Гончарівці» та ін.</a:t>
            </a:r>
            <a:endParaRPr b="0" i="0" sz="2000" u="none" cap="none" strike="noStrik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>
            <p:ph type="ctrTitle"/>
          </p:nvPr>
        </p:nvSpPr>
        <p:spPr>
          <a:xfrm>
            <a:off x="827584" y="188640"/>
            <a:ext cx="7772400" cy="612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3870"/>
              <a:buFont typeface="Cabin"/>
              <a:buNone/>
            </a:pPr>
            <a:r>
              <a:rPr b="1" i="0" lang="uk-UA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b="1" i="0" lang="uk-UA" sz="3959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Сентименталізм</a:t>
            </a:r>
            <a:endParaRPr b="0" i="0" sz="1979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47" name="Shape 147"/>
          <p:cNvSpPr txBox="1"/>
          <p:nvPr>
            <p:ph idx="1" type="subTitle"/>
          </p:nvPr>
        </p:nvSpPr>
        <p:spPr>
          <a:xfrm>
            <a:off x="1043608" y="692696"/>
            <a:ext cx="7920880" cy="61653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0" lvl="0" marL="2743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None/>
            </a:pPr>
            <a:r>
              <a:rPr b="0" i="1" lang="uk-UA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         Ознаки</a:t>
            </a:r>
            <a:r>
              <a:rPr b="0" i="1" lang="uk-UA" sz="24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 :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rPr b="0" i="0" lang="uk-UA" sz="24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</a:t>
            </a: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Намагання показати особистість в рухах душі, думках, почуттях, прагненнях.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Культ природи.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Утвердження багатства духовного світу представників нижчих станів.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Чітка ієрархія морально-етичних цінностей.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Збереження класицистичної тенденції поділу героїв на позитивних і негативних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None/>
            </a:pPr>
            <a:r>
              <a:rPr b="0" i="1" lang="uk-UA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           У літературі:</a:t>
            </a:r>
            <a:endParaRPr b="0" i="0" sz="2600" u="none" cap="none" strike="noStrik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Повісті Г. Квітки-Основ’яненка «Маруся», «Козир- дівка», «Сердешна Оксана»;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оповідання П. Куліша «Орися»;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оповідання Марка Вовчка;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поезії Л. Боровиковського, М. Петренка, С. Климовського;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</a:pPr>
            <a:r>
              <a:rPr b="0" i="0" lang="uk-UA" sz="2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п ’єса І. Котляревського «Наталка Полтавка»</a:t>
            </a:r>
            <a:endParaRPr/>
          </a:p>
          <a:p>
            <a:pPr indent="0" lvl="0" marL="2743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Солнцестояние">
  <a:themeElements>
    <a:clrScheme name="Солнцестояние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